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259" r:id="rId6"/>
    <p:sldId id="260" r:id="rId7"/>
    <p:sldId id="279" r:id="rId8"/>
    <p:sldId id="284" r:id="rId9"/>
    <p:sldId id="280" r:id="rId10"/>
    <p:sldId id="281" r:id="rId11"/>
    <p:sldId id="282" r:id="rId12"/>
    <p:sldId id="271" r:id="rId13"/>
    <p:sldId id="262" r:id="rId14"/>
    <p:sldId id="285" r:id="rId15"/>
    <p:sldId id="272" r:id="rId16"/>
    <p:sldId id="275" r:id="rId17"/>
    <p:sldId id="276" r:id="rId18"/>
    <p:sldId id="277" r:id="rId19"/>
    <p:sldId id="278" r:id="rId20"/>
    <p:sldId id="270" r:id="rId21"/>
    <p:sldId id="273" r:id="rId22"/>
    <p:sldId id="286" r:id="rId23"/>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5"/>
    <a:srgbClr val="FFC409"/>
    <a:srgbClr val="EAB200"/>
    <a:srgbClr val="3F3F3F"/>
    <a:srgbClr val="014067"/>
    <a:srgbClr val="014E7D"/>
    <a:srgbClr val="013657"/>
    <a:srgbClr val="01456F"/>
    <a:srgbClr val="014B79"/>
    <a:srgbClr val="093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8" autoAdjust="0"/>
    <p:restoredTop sz="94674" autoAdjust="0"/>
  </p:normalViewPr>
  <p:slideViewPr>
    <p:cSldViewPr snapToGrid="0" showGuides="1">
      <p:cViewPr varScale="1">
        <p:scale>
          <a:sx n="103" d="100"/>
          <a:sy n="103" d="100"/>
        </p:scale>
        <p:origin x="138" y="384"/>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mn-MN" dirty="0" smtClean="0">
                <a:latin typeface="Times New Roman" panose="02020603050405020304" pitchFamily="18" charset="0"/>
                <a:cs typeface="Times New Roman" panose="02020603050405020304" pitchFamily="18" charset="0"/>
              </a:rPr>
              <a:t>Хүйс</a:t>
            </a:r>
            <a:endParaRPr lang="en-US"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1C1-4527-BD2C-D2D72953691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1C1-4527-BD2C-D2D72953691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Эрэгтэй</c:v>
                </c:pt>
                <c:pt idx="1">
                  <c:v>Эмэгтэй</c:v>
                </c:pt>
              </c:strCache>
            </c:strRef>
          </c:cat>
          <c:val>
            <c:numRef>
              <c:f>Sheet1!$B$2:$B$3</c:f>
              <c:numCache>
                <c:formatCode>General</c:formatCode>
                <c:ptCount val="2"/>
                <c:pt idx="0">
                  <c:v>57.8</c:v>
                </c:pt>
                <c:pt idx="1">
                  <c:v>42.2</c:v>
                </c:pt>
              </c:numCache>
            </c:numRef>
          </c:val>
          <c:extLst>
            <c:ext xmlns:c16="http://schemas.microsoft.com/office/drawing/2014/chart" uri="{C3380CC4-5D6E-409C-BE32-E72D297353CC}">
              <c16:uniqueId val="{00000004-C1C1-4527-BD2C-D2D72953691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D1A-4E21-9F9F-2CCF24A2643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D1A-4E21-9F9F-2CCF24A2643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D1A-4E21-9F9F-2CCF24A2643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D1A-4E21-9F9F-2CCF24A2643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D1A-4E21-9F9F-2CCF24A2643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Sheet1!$A$2:$A$6</c:f>
              <c:strCache>
                <c:ptCount val="5"/>
                <c:pt idx="0">
                  <c:v>Дээд боловсролтой</c:v>
                </c:pt>
                <c:pt idx="1">
                  <c:v>Бүрэн дунд боловсролтой</c:v>
                </c:pt>
                <c:pt idx="2">
                  <c:v>Тусгай дунд боловсролтой</c:v>
                </c:pt>
                <c:pt idx="3">
                  <c:v>Бүрэн бус дунд боловсролтой</c:v>
                </c:pt>
                <c:pt idx="4">
                  <c:v>Бага боловсролтой</c:v>
                </c:pt>
              </c:strCache>
            </c:strRef>
          </c:cat>
          <c:val>
            <c:numRef>
              <c:f>Sheet1!$B$2:$B$6</c:f>
              <c:numCache>
                <c:formatCode>General</c:formatCode>
                <c:ptCount val="5"/>
                <c:pt idx="0">
                  <c:v>33.6</c:v>
                </c:pt>
                <c:pt idx="1">
                  <c:v>35.700000000000003</c:v>
                </c:pt>
                <c:pt idx="2">
                  <c:v>13.6</c:v>
                </c:pt>
                <c:pt idx="3">
                  <c:v>15.3</c:v>
                </c:pt>
                <c:pt idx="4">
                  <c:v>1.7</c:v>
                </c:pt>
              </c:numCache>
            </c:numRef>
          </c:val>
          <c:extLst>
            <c:ext xmlns:c16="http://schemas.microsoft.com/office/drawing/2014/chart" uri="{C3380CC4-5D6E-409C-BE32-E72D297353CC}">
              <c16:uniqueId val="{0000000A-CD1A-4E21-9F9F-2CCF24A2643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60000019685045825"/>
          <c:y val="0.12874525212655746"/>
          <c:w val="0.37499979494743929"/>
          <c:h val="0.7425090379550622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B35-47B0-B837-424EF9AC7A5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B35-47B0-B837-424EF9AC7A5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B35-47B0-B837-424EF9AC7A5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B35-47B0-B837-424EF9AC7A5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B35-47B0-B837-424EF9AC7A5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B35-47B0-B837-424EF9AC7A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Sheet1!$A$2:$A$7</c:f>
              <c:strCache>
                <c:ptCount val="6"/>
                <c:pt idx="0">
                  <c:v>19-25 нас</c:v>
                </c:pt>
                <c:pt idx="1">
                  <c:v>26-35 нас</c:v>
                </c:pt>
                <c:pt idx="2">
                  <c:v>36-45 нас</c:v>
                </c:pt>
                <c:pt idx="3">
                  <c:v>46-55 нас</c:v>
                </c:pt>
                <c:pt idx="4">
                  <c:v>56-65 нас</c:v>
                </c:pt>
                <c:pt idx="5">
                  <c:v>66-75 нас</c:v>
                </c:pt>
              </c:strCache>
            </c:strRef>
          </c:cat>
          <c:val>
            <c:numRef>
              <c:f>Sheet1!$B$2:$B$7</c:f>
              <c:numCache>
                <c:formatCode>General</c:formatCode>
                <c:ptCount val="6"/>
                <c:pt idx="0">
                  <c:v>15.3</c:v>
                </c:pt>
                <c:pt idx="1">
                  <c:v>27.6</c:v>
                </c:pt>
                <c:pt idx="2">
                  <c:v>22.9</c:v>
                </c:pt>
                <c:pt idx="3">
                  <c:v>21.2</c:v>
                </c:pt>
                <c:pt idx="4">
                  <c:v>11.8</c:v>
                </c:pt>
                <c:pt idx="5">
                  <c:v>1.7</c:v>
                </c:pt>
              </c:numCache>
            </c:numRef>
          </c:val>
          <c:extLst>
            <c:ext xmlns:c16="http://schemas.microsoft.com/office/drawing/2014/chart" uri="{C3380CC4-5D6E-409C-BE32-E72D297353CC}">
              <c16:uniqueId val="{0000000C-CB35-47B0-B837-424EF9AC7A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4985279608266E-2"/>
          <c:y val="0.22115642777317551"/>
          <c:w val="0.66353511998081405"/>
          <c:h val="0.59281001805986144"/>
        </c:manualLayout>
      </c:layout>
      <c:barChart>
        <c:barDir val="col"/>
        <c:grouping val="clustered"/>
        <c:varyColors val="0"/>
        <c:ser>
          <c:idx val="0"/>
          <c:order val="0"/>
          <c:tx>
            <c:strRef>
              <c:f>Sheet1!$B$1</c:f>
              <c:strCache>
                <c:ptCount val="1"/>
                <c:pt idx="0">
                  <c:v>2017 он</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numRef>
              <c:f>Sheet1!$A$2</c:f>
              <c:numCache>
                <c:formatCode>General</c:formatCode>
                <c:ptCount val="1"/>
              </c:numCache>
            </c:numRef>
          </c:cat>
          <c:val>
            <c:numRef>
              <c:f>Sheet1!$B$2</c:f>
              <c:numCache>
                <c:formatCode>General</c:formatCode>
                <c:ptCount val="1"/>
                <c:pt idx="0">
                  <c:v>13.964</c:v>
                </c:pt>
              </c:numCache>
            </c:numRef>
          </c:val>
          <c:extLst>
            <c:ext xmlns:c16="http://schemas.microsoft.com/office/drawing/2014/chart" uri="{C3380CC4-5D6E-409C-BE32-E72D297353CC}">
              <c16:uniqueId val="{00000000-9D79-48DF-BE1C-0E6387ACB849}"/>
            </c:ext>
          </c:extLst>
        </c:ser>
        <c:ser>
          <c:idx val="1"/>
          <c:order val="1"/>
          <c:tx>
            <c:strRef>
              <c:f>Sheet1!$C$1</c:f>
              <c:strCache>
                <c:ptCount val="1"/>
                <c:pt idx="0">
                  <c:v>2018 он</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numRef>
              <c:f>Sheet1!$A$2</c:f>
              <c:numCache>
                <c:formatCode>General</c:formatCode>
                <c:ptCount val="1"/>
              </c:numCache>
            </c:numRef>
          </c:cat>
          <c:val>
            <c:numRef>
              <c:f>Sheet1!$C$2</c:f>
              <c:numCache>
                <c:formatCode>General</c:formatCode>
                <c:ptCount val="1"/>
                <c:pt idx="0">
                  <c:v>14.183</c:v>
                </c:pt>
              </c:numCache>
            </c:numRef>
          </c:val>
          <c:extLst>
            <c:ext xmlns:c16="http://schemas.microsoft.com/office/drawing/2014/chart" uri="{C3380CC4-5D6E-409C-BE32-E72D297353CC}">
              <c16:uniqueId val="{00000001-9D79-48DF-BE1C-0E6387ACB849}"/>
            </c:ext>
          </c:extLst>
        </c:ser>
        <c:ser>
          <c:idx val="2"/>
          <c:order val="2"/>
          <c:tx>
            <c:strRef>
              <c:f>Sheet1!$D$1</c:f>
              <c:strCache>
                <c:ptCount val="1"/>
                <c:pt idx="0">
                  <c:v>2019 он</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numRef>
              <c:f>Sheet1!$A$2</c:f>
              <c:numCache>
                <c:formatCode>General</c:formatCode>
                <c:ptCount val="1"/>
              </c:numCache>
            </c:numRef>
          </c:cat>
          <c:val>
            <c:numRef>
              <c:f>Sheet1!$D$2</c:f>
              <c:numCache>
                <c:formatCode>General</c:formatCode>
                <c:ptCount val="1"/>
                <c:pt idx="0">
                  <c:v>10.449</c:v>
                </c:pt>
              </c:numCache>
            </c:numRef>
          </c:val>
          <c:extLst>
            <c:ext xmlns:c16="http://schemas.microsoft.com/office/drawing/2014/chart" uri="{C3380CC4-5D6E-409C-BE32-E72D297353CC}">
              <c16:uniqueId val="{00000002-9D79-48DF-BE1C-0E6387ACB849}"/>
            </c:ext>
          </c:extLst>
        </c:ser>
        <c:ser>
          <c:idx val="3"/>
          <c:order val="3"/>
          <c:tx>
            <c:strRef>
              <c:f>Sheet1!$E$1</c:f>
              <c:strCache>
                <c:ptCount val="1"/>
                <c:pt idx="0">
                  <c:v>2020 он</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9.4610000000000003</c:v>
                </c:pt>
              </c:numCache>
            </c:numRef>
          </c:val>
          <c:extLst>
            <c:ext xmlns:c16="http://schemas.microsoft.com/office/drawing/2014/chart" uri="{C3380CC4-5D6E-409C-BE32-E72D297353CC}">
              <c16:uniqueId val="{00000003-9D79-48DF-BE1C-0E6387ACB849}"/>
            </c:ext>
          </c:extLst>
        </c:ser>
        <c:dLbls>
          <c:dLblPos val="outEnd"/>
          <c:showLegendKey val="0"/>
          <c:showVal val="1"/>
          <c:showCatName val="0"/>
          <c:showSerName val="0"/>
          <c:showPercent val="0"/>
          <c:showBubbleSize val="0"/>
        </c:dLbls>
        <c:gapWidth val="100"/>
        <c:overlap val="-24"/>
        <c:axId val="314055888"/>
        <c:axId val="314063760"/>
      </c:barChart>
      <c:catAx>
        <c:axId val="314055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4063760"/>
        <c:crosses val="autoZero"/>
        <c:auto val="1"/>
        <c:lblAlgn val="ctr"/>
        <c:lblOffset val="100"/>
        <c:noMultiLvlLbl val="0"/>
      </c:catAx>
      <c:valAx>
        <c:axId val="31406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4055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mn-MN" sz="1400" dirty="0">
                <a:solidFill>
                  <a:schemeClr val="accent1"/>
                </a:solidFill>
                <a:latin typeface="Times New Roman" panose="02020603050405020304" pitchFamily="18" charset="0"/>
                <a:cs typeface="Times New Roman" panose="02020603050405020304" pitchFamily="18" charset="0"/>
              </a:rPr>
              <a:t>Ү</a:t>
            </a:r>
            <a:r>
              <a:rPr lang="mn-MN" sz="1400" i="1" dirty="0">
                <a:solidFill>
                  <a:schemeClr val="accent1"/>
                </a:solidFill>
                <a:latin typeface="Times New Roman" panose="02020603050405020304" pitchFamily="18" charset="0"/>
                <a:cs typeface="Times New Roman" panose="02020603050405020304" pitchFamily="18" charset="0"/>
              </a:rPr>
              <a:t>ЙЛ АЖИЛЛАГААНЫ АШИГ / сая төг /</a:t>
            </a:r>
            <a:endParaRPr lang="en-US" sz="1400" i="1" dirty="0">
              <a:solidFill>
                <a:schemeClr val="accent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 он</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445.63</c:v>
                </c:pt>
              </c:numCache>
            </c:numRef>
          </c:val>
          <c:extLst>
            <c:ext xmlns:c16="http://schemas.microsoft.com/office/drawing/2014/chart" uri="{C3380CC4-5D6E-409C-BE32-E72D297353CC}">
              <c16:uniqueId val="{00000000-9563-4E09-B816-A979349D98E2}"/>
            </c:ext>
          </c:extLst>
        </c:ser>
        <c:ser>
          <c:idx val="1"/>
          <c:order val="1"/>
          <c:tx>
            <c:strRef>
              <c:f>Sheet1!$C$1</c:f>
              <c:strCache>
                <c:ptCount val="1"/>
                <c:pt idx="0">
                  <c:v>2018 он</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301.83</c:v>
                </c:pt>
              </c:numCache>
            </c:numRef>
          </c:val>
          <c:extLst>
            <c:ext xmlns:c16="http://schemas.microsoft.com/office/drawing/2014/chart" uri="{C3380CC4-5D6E-409C-BE32-E72D297353CC}">
              <c16:uniqueId val="{00000001-9563-4E09-B816-A979349D98E2}"/>
            </c:ext>
          </c:extLst>
        </c:ser>
        <c:ser>
          <c:idx val="2"/>
          <c:order val="2"/>
          <c:tx>
            <c:strRef>
              <c:f>Sheet1!$D$1</c:f>
              <c:strCache>
                <c:ptCount val="1"/>
                <c:pt idx="0">
                  <c:v>2019 он</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313.23</c:v>
                </c:pt>
              </c:numCache>
            </c:numRef>
          </c:val>
          <c:extLst>
            <c:ext xmlns:c16="http://schemas.microsoft.com/office/drawing/2014/chart" uri="{C3380CC4-5D6E-409C-BE32-E72D297353CC}">
              <c16:uniqueId val="{00000002-9563-4E09-B816-A979349D98E2}"/>
            </c:ext>
          </c:extLst>
        </c:ser>
        <c:ser>
          <c:idx val="3"/>
          <c:order val="3"/>
          <c:tx>
            <c:strRef>
              <c:f>Sheet1!$E$1</c:f>
              <c:strCache>
                <c:ptCount val="1"/>
                <c:pt idx="0">
                  <c:v>2020 он</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363.29</c:v>
                </c:pt>
              </c:numCache>
            </c:numRef>
          </c:val>
          <c:extLst>
            <c:ext xmlns:c16="http://schemas.microsoft.com/office/drawing/2014/chart" uri="{C3380CC4-5D6E-409C-BE32-E72D297353CC}">
              <c16:uniqueId val="{00000003-9563-4E09-B816-A979349D98E2}"/>
            </c:ext>
          </c:extLst>
        </c:ser>
        <c:dLbls>
          <c:dLblPos val="outEnd"/>
          <c:showLegendKey val="0"/>
          <c:showVal val="1"/>
          <c:showCatName val="0"/>
          <c:showSerName val="0"/>
          <c:showPercent val="0"/>
          <c:showBubbleSize val="0"/>
        </c:dLbls>
        <c:gapWidth val="100"/>
        <c:overlap val="-24"/>
        <c:axId val="314055888"/>
        <c:axId val="314063760"/>
      </c:barChart>
      <c:catAx>
        <c:axId val="314055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63760"/>
        <c:crosses val="autoZero"/>
        <c:auto val="1"/>
        <c:lblAlgn val="ctr"/>
        <c:lblOffset val="100"/>
        <c:noMultiLvlLbl val="0"/>
      </c:catAx>
      <c:valAx>
        <c:axId val="31406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5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1" u="none" strike="noStrike" kern="1200" baseline="0">
                <a:solidFill>
                  <a:schemeClr val="accent1"/>
                </a:solidFill>
                <a:latin typeface="Times New Roman" panose="02020603050405020304" pitchFamily="18" charset="0"/>
                <a:ea typeface="+mn-ea"/>
                <a:cs typeface="Times New Roman" panose="02020603050405020304" pitchFamily="18" charset="0"/>
              </a:defRPr>
            </a:pPr>
            <a:r>
              <a:rPr lang="mn-MN" sz="1400" i="1" dirty="0">
                <a:solidFill>
                  <a:schemeClr val="accent1"/>
                </a:solidFill>
              </a:rPr>
              <a:t>ЦЭВЭР АШИГ / сая төг /</a:t>
            </a:r>
            <a:endParaRPr lang="en-US" sz="1400" i="1" dirty="0">
              <a:solidFill>
                <a:schemeClr val="accent1"/>
              </a:solidFill>
            </a:endParaRPr>
          </a:p>
        </c:rich>
      </c:tx>
      <c:layout/>
      <c:overlay val="0"/>
      <c:spPr>
        <a:noFill/>
        <a:ln>
          <a:noFill/>
        </a:ln>
        <a:effectLst/>
      </c:spPr>
      <c:txPr>
        <a:bodyPr rot="0" spcFirstLastPara="1" vertOverflow="ellipsis" vert="horz" wrap="square" anchor="ctr" anchorCtr="1"/>
        <a:lstStyle/>
        <a:p>
          <a:pPr>
            <a:defRPr sz="2128" b="1" i="1"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2017 он</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356.3</c:v>
                </c:pt>
              </c:numCache>
            </c:numRef>
          </c:val>
          <c:extLst>
            <c:ext xmlns:c16="http://schemas.microsoft.com/office/drawing/2014/chart" uri="{C3380CC4-5D6E-409C-BE32-E72D297353CC}">
              <c16:uniqueId val="{00000000-BA35-40A5-B5AC-2E8C2CF5B31E}"/>
            </c:ext>
          </c:extLst>
        </c:ser>
        <c:ser>
          <c:idx val="1"/>
          <c:order val="1"/>
          <c:tx>
            <c:strRef>
              <c:f>Sheet1!$C$1</c:f>
              <c:strCache>
                <c:ptCount val="1"/>
                <c:pt idx="0">
                  <c:v>2018 он</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301.8</c:v>
                </c:pt>
              </c:numCache>
            </c:numRef>
          </c:val>
          <c:extLst>
            <c:ext xmlns:c16="http://schemas.microsoft.com/office/drawing/2014/chart" uri="{C3380CC4-5D6E-409C-BE32-E72D297353CC}">
              <c16:uniqueId val="{00000001-BA35-40A5-B5AC-2E8C2CF5B31E}"/>
            </c:ext>
          </c:extLst>
        </c:ser>
        <c:ser>
          <c:idx val="2"/>
          <c:order val="2"/>
          <c:tx>
            <c:strRef>
              <c:f>Sheet1!$D$1</c:f>
              <c:strCache>
                <c:ptCount val="1"/>
                <c:pt idx="0">
                  <c:v>2019 он</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313.2</c:v>
                </c:pt>
              </c:numCache>
            </c:numRef>
          </c:val>
          <c:extLst>
            <c:ext xmlns:c16="http://schemas.microsoft.com/office/drawing/2014/chart" uri="{C3380CC4-5D6E-409C-BE32-E72D297353CC}">
              <c16:uniqueId val="{00000002-BA35-40A5-B5AC-2E8C2CF5B31E}"/>
            </c:ext>
          </c:extLst>
        </c:ser>
        <c:ser>
          <c:idx val="3"/>
          <c:order val="3"/>
          <c:tx>
            <c:strRef>
              <c:f>Sheet1!$E$1</c:f>
              <c:strCache>
                <c:ptCount val="1"/>
                <c:pt idx="0">
                  <c:v>2020 он</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244</c:v>
                </c:pt>
              </c:numCache>
            </c:numRef>
          </c:val>
          <c:extLst>
            <c:ext xmlns:c16="http://schemas.microsoft.com/office/drawing/2014/chart" uri="{C3380CC4-5D6E-409C-BE32-E72D297353CC}">
              <c16:uniqueId val="{00000003-BA35-40A5-B5AC-2E8C2CF5B31E}"/>
            </c:ext>
          </c:extLst>
        </c:ser>
        <c:dLbls>
          <c:dLblPos val="outEnd"/>
          <c:showLegendKey val="0"/>
          <c:showVal val="1"/>
          <c:showCatName val="0"/>
          <c:showSerName val="0"/>
          <c:showPercent val="0"/>
          <c:showBubbleSize val="0"/>
        </c:dLbls>
        <c:gapWidth val="100"/>
        <c:overlap val="-24"/>
        <c:axId val="314055888"/>
        <c:axId val="314063760"/>
      </c:barChart>
      <c:catAx>
        <c:axId val="314055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4063760"/>
        <c:crosses val="autoZero"/>
        <c:auto val="1"/>
        <c:lblAlgn val="ctr"/>
        <c:lblOffset val="100"/>
        <c:noMultiLvlLbl val="0"/>
      </c:catAx>
      <c:valAx>
        <c:axId val="31406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4055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accent1"/>
                </a:solidFill>
                <a:latin typeface="+mj-lt"/>
                <a:ea typeface="+mj-ea"/>
                <a:cs typeface="+mj-cs"/>
              </a:defRPr>
            </a:pPr>
            <a:r>
              <a:rPr lang="mn-MN" sz="1400" b="1" i="1" dirty="0" smtClean="0">
                <a:solidFill>
                  <a:schemeClr val="accent1"/>
                </a:solidFill>
                <a:latin typeface="Times New Roman" panose="02020603050405020304" pitchFamily="18" charset="0"/>
                <a:cs typeface="Times New Roman" panose="02020603050405020304" pitchFamily="18" charset="0"/>
              </a:rPr>
              <a:t>БОРЛУУЛАЛТЫН</a:t>
            </a:r>
            <a:r>
              <a:rPr lang="mn-MN" sz="1400" b="1" i="1" baseline="0" dirty="0" smtClean="0">
                <a:solidFill>
                  <a:schemeClr val="accent1"/>
                </a:solidFill>
                <a:latin typeface="Times New Roman" panose="02020603050405020304" pitchFamily="18" charset="0"/>
                <a:cs typeface="Times New Roman" panose="02020603050405020304" pitchFamily="18" charset="0"/>
              </a:rPr>
              <a:t> ТОО ХЭМЖЭЭ        / сая кг / </a:t>
            </a:r>
            <a:endParaRPr lang="en-US" sz="1400" b="1" i="1" dirty="0">
              <a:solidFill>
                <a:schemeClr val="accent1"/>
              </a:solidFill>
              <a:latin typeface="Times New Roman" panose="02020603050405020304" pitchFamily="18" charset="0"/>
              <a:cs typeface="Times New Roman" panose="02020603050405020304" pitchFamily="18" charset="0"/>
            </a:endParaRPr>
          </a:p>
        </c:rich>
      </c:tx>
      <c:layout>
        <c:manualLayout>
          <c:xMode val="edge"/>
          <c:yMode val="edge"/>
          <c:x val="0.10491590216053838"/>
          <c:y val="6.0867627288826477E-3"/>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accent1"/>
              </a:solidFill>
              <a:latin typeface="+mj-lt"/>
              <a:ea typeface="+mj-ea"/>
              <a:cs typeface="+mj-cs"/>
            </a:defRPr>
          </a:pPr>
          <a:endParaRPr lang="en-US"/>
        </a:p>
      </c:txPr>
    </c:title>
    <c:autoTitleDeleted val="0"/>
    <c:plotArea>
      <c:layout>
        <c:manualLayout>
          <c:layoutTarget val="inner"/>
          <c:xMode val="edge"/>
          <c:yMode val="edge"/>
          <c:x val="7.6007306754968834E-2"/>
          <c:y val="0.25590284184721274"/>
          <c:w val="0.70636846577279466"/>
          <c:h val="0.6898233640626984"/>
        </c:manualLayout>
      </c:layout>
      <c:barChart>
        <c:barDir val="col"/>
        <c:grouping val="clustered"/>
        <c:varyColors val="0"/>
        <c:ser>
          <c:idx val="0"/>
          <c:order val="0"/>
          <c:tx>
            <c:strRef>
              <c:f>Sheet1!$B$1</c:f>
              <c:strCache>
                <c:ptCount val="1"/>
                <c:pt idx="0">
                  <c:v>2020 он</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numCache>
            </c:numRef>
          </c:cat>
          <c:val>
            <c:numRef>
              <c:f>Sheet1!$B$2:$B$3</c:f>
              <c:numCache>
                <c:formatCode>General</c:formatCode>
                <c:ptCount val="2"/>
                <c:pt idx="0">
                  <c:v>3.2269999999999999</c:v>
                </c:pt>
              </c:numCache>
            </c:numRef>
          </c:val>
          <c:extLst>
            <c:ext xmlns:c16="http://schemas.microsoft.com/office/drawing/2014/chart" uri="{C3380CC4-5D6E-409C-BE32-E72D297353CC}">
              <c16:uniqueId val="{00000000-7894-4D52-9B85-9B6119BA9797}"/>
            </c:ext>
          </c:extLst>
        </c:ser>
        <c:dLbls>
          <c:dLblPos val="outEnd"/>
          <c:showLegendKey val="0"/>
          <c:showVal val="1"/>
          <c:showCatName val="0"/>
          <c:showSerName val="0"/>
          <c:showPercent val="0"/>
          <c:showBubbleSize val="0"/>
        </c:dLbls>
        <c:gapWidth val="80"/>
        <c:overlap val="25"/>
        <c:axId val="314055888"/>
        <c:axId val="314063760"/>
      </c:barChart>
      <c:catAx>
        <c:axId val="3140558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314063760"/>
        <c:crosses val="autoZero"/>
        <c:auto val="1"/>
        <c:lblAlgn val="ctr"/>
        <c:lblOffset val="100"/>
        <c:noMultiLvlLbl val="0"/>
      </c:catAx>
      <c:valAx>
        <c:axId val="31406376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314055888"/>
        <c:crosses val="autoZero"/>
        <c:crossBetween val="between"/>
      </c:valAx>
      <c:spPr>
        <a:noFill/>
        <a:ln>
          <a:noFill/>
        </a:ln>
        <a:effectLst/>
      </c:spPr>
    </c:plotArea>
    <c:legend>
      <c:legendPos val="r"/>
      <c:layout>
        <c:manualLayout>
          <c:xMode val="edge"/>
          <c:yMode val="edge"/>
          <c:x val="0.8035512359853666"/>
          <c:y val="0.87541259384757697"/>
          <c:w val="0.17262433022790735"/>
          <c:h val="0.120190079535297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mn-MN" sz="1000" dirty="0" smtClean="0">
                <a:solidFill>
                  <a:schemeClr val="bg1"/>
                </a:solidFill>
                <a:latin typeface="Times New Roman" panose="02020603050405020304" pitchFamily="18" charset="0"/>
                <a:cs typeface="Times New Roman" panose="02020603050405020304" pitchFamily="18" charset="0"/>
              </a:rPr>
              <a:t>ЭРГЭЛТИЙН ХӨРӨНГИЙН БҮТЭЦ ТӨГРӨГӨӨР</a:t>
            </a:r>
            <a:endParaRPr lang="en-US" sz="1000" dirty="0">
              <a:solidFill>
                <a:schemeClr val="bg1"/>
              </a:solidFill>
              <a:latin typeface="Times New Roman" panose="02020603050405020304" pitchFamily="18" charset="0"/>
              <a:cs typeface="Times New Roman" panose="02020603050405020304" pitchFamily="18" charset="0"/>
            </a:endParaRPr>
          </a:p>
        </c:rich>
      </c:tx>
      <c:layout>
        <c:manualLayout>
          <c:xMode val="edge"/>
          <c:yMode val="edge"/>
          <c:x val="0.1257521951082359"/>
          <c:y val="3.858893838748590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'3 оноор зэрэгцүүлсэн шинжилгээ'!$B$1</c:f>
              <c:strCache>
                <c:ptCount val="1"/>
                <c:pt idx="0">
                  <c:v>2019 он</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'3 оноор зэрэгцүүлсэн шинжилгээ'!$A$2:$A$6</c:f>
              <c:strCache>
                <c:ptCount val="5"/>
                <c:pt idx="0">
                  <c:v> Мөнгө</c:v>
                </c:pt>
                <c:pt idx="2">
                  <c:v> Авлага</c:v>
                </c:pt>
                <c:pt idx="4">
                  <c:v> Бараа материал</c:v>
                </c:pt>
              </c:strCache>
            </c:strRef>
          </c:cat>
          <c:val>
            <c:numRef>
              <c:f>'3 оноор зэрэгцүүлсэн шинжилгээ'!$B$2:$B$6</c:f>
              <c:numCache>
                <c:formatCode>General</c:formatCode>
                <c:ptCount val="5"/>
                <c:pt idx="0" formatCode="_(* #,##0_);_(* \(#,##0\);_(* &quot;-&quot;??_);_(@_)">
                  <c:v>474554.04566</c:v>
                </c:pt>
                <c:pt idx="2" formatCode="_(* #,##0_);_(* \(#,##0\);_(* &quot;-&quot;??_);_(@_)">
                  <c:v>1120757.0866400001</c:v>
                </c:pt>
                <c:pt idx="4" formatCode="_(* #,##0_);_(* \(#,##0\);_(* &quot;-&quot;??_);_(@_)">
                  <c:v>3394259.3705300004</c:v>
                </c:pt>
              </c:numCache>
            </c:numRef>
          </c:val>
          <c:extLst>
            <c:ext xmlns:c16="http://schemas.microsoft.com/office/drawing/2014/chart" uri="{C3380CC4-5D6E-409C-BE32-E72D297353CC}">
              <c16:uniqueId val="{00000000-D9FA-44F8-9E72-62B824B2DCEE}"/>
            </c:ext>
          </c:extLst>
        </c:ser>
        <c:ser>
          <c:idx val="1"/>
          <c:order val="1"/>
          <c:tx>
            <c:strRef>
              <c:f>'3 оноор зэрэгцүүлсэн шинжилгээ'!$C$1</c:f>
              <c:strCache>
                <c:ptCount val="1"/>
                <c:pt idx="0">
                  <c:v>2020 он</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'3 оноор зэрэгцүүлсэн шинжилгээ'!$A$2:$A$6</c:f>
              <c:strCache>
                <c:ptCount val="5"/>
                <c:pt idx="0">
                  <c:v> Мөнгө</c:v>
                </c:pt>
                <c:pt idx="2">
                  <c:v> Авлага</c:v>
                </c:pt>
                <c:pt idx="4">
                  <c:v> Бараа материал</c:v>
                </c:pt>
              </c:strCache>
            </c:strRef>
          </c:cat>
          <c:val>
            <c:numRef>
              <c:f>'3 оноор зэрэгцүүлсэн шинжилгээ'!$C$2:$C$6</c:f>
              <c:numCache>
                <c:formatCode>General</c:formatCode>
                <c:ptCount val="5"/>
                <c:pt idx="0" formatCode="_(* #,##0_);_(* \(#,##0\);_(* &quot;-&quot;??_);_(@_)">
                  <c:v>866904.24262999999</c:v>
                </c:pt>
                <c:pt idx="2" formatCode="_(* #,##0_);_(* \(#,##0\);_(* &quot;-&quot;??_);_(@_)">
                  <c:v>1603834.18481</c:v>
                </c:pt>
                <c:pt idx="4" formatCode="_(* #,##0_);_(* \(#,##0\);_(* &quot;-&quot;??_);_(@_)">
                  <c:v>2606207.0159200002</c:v>
                </c:pt>
              </c:numCache>
            </c:numRef>
          </c:val>
          <c:extLst>
            <c:ext xmlns:c16="http://schemas.microsoft.com/office/drawing/2014/chart" uri="{C3380CC4-5D6E-409C-BE32-E72D297353CC}">
              <c16:uniqueId val="{00000001-D9FA-44F8-9E72-62B824B2DCEE}"/>
            </c:ext>
          </c:extLst>
        </c:ser>
        <c:dLbls>
          <c:showLegendKey val="0"/>
          <c:showVal val="0"/>
          <c:showCatName val="0"/>
          <c:showSerName val="0"/>
          <c:showPercent val="0"/>
          <c:showBubbleSize val="0"/>
        </c:dLbls>
        <c:gapWidth val="100"/>
        <c:overlap val="-24"/>
        <c:axId val="422730584"/>
        <c:axId val="422729272"/>
      </c:barChart>
      <c:catAx>
        <c:axId val="422730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422729272"/>
        <c:crosses val="autoZero"/>
        <c:auto val="1"/>
        <c:lblAlgn val="ctr"/>
        <c:lblOffset val="100"/>
        <c:noMultiLvlLbl val="0"/>
      </c:catAx>
      <c:valAx>
        <c:axId val="42272927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422730584"/>
        <c:crosses val="autoZero"/>
        <c:crossBetween val="between"/>
      </c:valAx>
      <c:spPr>
        <a:noFill/>
        <a:ln>
          <a:noFill/>
        </a:ln>
        <a:effectLst/>
      </c:spPr>
    </c:plotArea>
    <c:legend>
      <c:legendPos val="r"/>
      <c:layout>
        <c:manualLayout>
          <c:xMode val="edge"/>
          <c:yMode val="edge"/>
          <c:x val="0.82462797436405666"/>
          <c:y val="0.26413604683692832"/>
          <c:w val="0.14745430304797782"/>
          <c:h val="0.16866432400788603"/>
        </c:manualLayout>
      </c:layout>
      <c:overlay val="0"/>
      <c:spPr>
        <a:noFill/>
        <a:ln>
          <a:noFill/>
        </a:ln>
        <a:effectLst/>
      </c:spPr>
      <c:txPr>
        <a:bodyPr rot="0" spcFirstLastPara="1" vertOverflow="ellipsis" vert="horz" wrap="square" anchor="ctr" anchorCtr="1"/>
        <a:lstStyle/>
        <a:p>
          <a:pPr>
            <a:defRPr sz="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0.08676</cdr:x>
      <cdr:y>0</cdr:y>
    </cdr:from>
    <cdr:to>
      <cdr:x>0.95856</cdr:x>
      <cdr:y>0.19742</cdr:y>
    </cdr:to>
    <cdr:sp macro="" textlink="">
      <cdr:nvSpPr>
        <cdr:cNvPr id="2" name="TextBox 1"/>
        <cdr:cNvSpPr txBox="1"/>
      </cdr:nvSpPr>
      <cdr:spPr>
        <a:xfrm xmlns:a="http://schemas.openxmlformats.org/drawingml/2006/main">
          <a:off x="394484" y="0"/>
          <a:ext cx="3963860" cy="4301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mn-MN" sz="1400" b="1" i="1" dirty="0" smtClean="0">
              <a:solidFill>
                <a:schemeClr val="accent1"/>
              </a:solidFill>
              <a:latin typeface="Times New Roman" panose="02020603050405020304" pitchFamily="18" charset="0"/>
              <a:cs typeface="Times New Roman" panose="02020603050405020304" pitchFamily="18" charset="0"/>
            </a:rPr>
            <a:t>ЦЭВЭР БОРЛУУЛАЛТ / тэрбум төг /</a:t>
          </a:r>
          <a:endParaRPr lang="en-US" sz="1400" b="1" i="1" dirty="0">
            <a:solidFill>
              <a:schemeClr val="accent1"/>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1" y="0"/>
            <a:ext cx="2985558" cy="502835"/>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902598" y="0"/>
            <a:ext cx="2985558" cy="502835"/>
          </a:xfrm>
          <a:prstGeom prst="rect">
            <a:avLst/>
          </a:prstGeom>
        </p:spPr>
        <p:txBody>
          <a:bodyPr vert="horz" lIns="94229" tIns="47114" rIns="94229" bIns="47114" rtlCol="0"/>
          <a:lstStyle>
            <a:lvl1pPr algn="r">
              <a:defRPr sz="1200"/>
            </a:lvl1pPr>
          </a:lstStyle>
          <a:p>
            <a:fld id="{872BFC85-49E4-447A-A7E3-16153CB2FE2A}" type="datetimeFigureOut">
              <a:rPr lang="en-US" smtClean="0"/>
              <a:t>2021-03-17</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1" y="9519055"/>
            <a:ext cx="2985558" cy="50283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902598" y="9519055"/>
            <a:ext cx="2985558" cy="502834"/>
          </a:xfrm>
          <a:prstGeom prst="rect">
            <a:avLst/>
          </a:prstGeom>
        </p:spPr>
        <p:txBody>
          <a:bodyPr vert="horz" lIns="94229" tIns="47114" rIns="94229" bIns="47114"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2835"/>
          </a:xfrm>
          <a:prstGeom prst="rect">
            <a:avLst/>
          </a:prstGeom>
        </p:spPr>
        <p:txBody>
          <a:bodyPr vert="horz" lIns="94229" tIns="47114" rIns="94229" bIns="47114" rtlCol="0"/>
          <a:lstStyle>
            <a:lvl1pPr algn="l">
              <a:defRPr sz="1200"/>
            </a:lvl1pPr>
          </a:lstStyle>
          <a:p>
            <a:endParaRPr lang="en-US" noProof="0" dirty="0"/>
          </a:p>
        </p:txBody>
      </p:sp>
      <p:sp>
        <p:nvSpPr>
          <p:cNvPr id="3" name="Date Placeholder 2"/>
          <p:cNvSpPr>
            <a:spLocks noGrp="1"/>
          </p:cNvSpPr>
          <p:nvPr>
            <p:ph type="dt" idx="1"/>
          </p:nvPr>
        </p:nvSpPr>
        <p:spPr>
          <a:xfrm>
            <a:off x="3902598" y="0"/>
            <a:ext cx="2985558" cy="502835"/>
          </a:xfrm>
          <a:prstGeom prst="rect">
            <a:avLst/>
          </a:prstGeom>
        </p:spPr>
        <p:txBody>
          <a:bodyPr vert="horz" lIns="94229" tIns="47114" rIns="94229" bIns="47114" rtlCol="0"/>
          <a:lstStyle>
            <a:lvl1pPr algn="r">
              <a:defRPr sz="1200"/>
            </a:lvl1pPr>
          </a:lstStyle>
          <a:p>
            <a:fld id="{1071B50E-4C60-4F9E-B773-52059170945B}" type="datetimeFigureOut">
              <a:rPr lang="en-US" noProof="0" smtClean="0"/>
              <a:t>2021-03-17</a:t>
            </a:fld>
            <a:endParaRPr lang="en-US" noProof="0"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4229" tIns="47114" rIns="94229" bIns="47114" rtlCol="0" anchor="ctr"/>
          <a:lstStyle/>
          <a:p>
            <a:endParaRPr lang="en-US" noProof="0"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4229" tIns="47114" rIns="94229" bIns="4711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519055"/>
            <a:ext cx="2985558" cy="502834"/>
          </a:xfrm>
          <a:prstGeom prst="rect">
            <a:avLst/>
          </a:prstGeom>
        </p:spPr>
        <p:txBody>
          <a:bodyPr vert="horz" lIns="94229" tIns="47114" rIns="94229" bIns="47114"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02598" y="9519055"/>
            <a:ext cx="2985558" cy="502834"/>
          </a:xfrm>
          <a:prstGeom prst="rect">
            <a:avLst/>
          </a:prstGeom>
        </p:spPr>
        <p:txBody>
          <a:bodyPr vert="horz" lIns="94229" tIns="47114" rIns="94229" bIns="47114"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745963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473770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smtClean="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8606950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70065975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66534080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smtClean="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smtClean="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0.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mailto:mail@atarurguu.mn" TargetMode="External"/><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hyperlink" Target="http://www.atarurguu.m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2"/>
          <a:srcRect l="20743" r="20743"/>
          <a:stretch>
            <a:fillRect/>
          </a:stretch>
        </p:blipFill>
        <p:spPr/>
      </p:pic>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xmlns="" val="1"/>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descr="Company name and logo group of information&#10;">
            <a:extLst>
              <a:ext uri="{FF2B5EF4-FFF2-40B4-BE49-F238E27FC236}">
                <a16:creationId xmlns:a16="http://schemas.microsoft.com/office/drawing/2014/main" id="{5B07AEC6-55AE-4E18-BEEA-A226E87C7897}"/>
              </a:ext>
            </a:extLst>
          </p:cNvPr>
          <p:cNvGrpSpPr/>
          <p:nvPr/>
        </p:nvGrpSpPr>
        <p:grpSpPr>
          <a:xfrm>
            <a:off x="2852937" y="2814210"/>
            <a:ext cx="2073350" cy="1015663"/>
            <a:chOff x="2852937" y="2902286"/>
            <a:chExt cx="2073350" cy="1015663"/>
          </a:xfrm>
        </p:grpSpPr>
        <p:sp>
          <p:nvSpPr>
            <p:cNvPr id="20" name="TextBox 19">
              <a:extLst>
                <a:ext uri="{FF2B5EF4-FFF2-40B4-BE49-F238E27FC236}">
                  <a16:creationId xmlns:a16="http://schemas.microsoft.com/office/drawing/2014/main" id="{94DF2E04-7632-4FED-B0BF-8FB243D982A3}"/>
                </a:ext>
              </a:extLst>
            </p:cNvPr>
            <p:cNvSpPr txBox="1"/>
            <p:nvPr/>
          </p:nvSpPr>
          <p:spPr>
            <a:xfrm>
              <a:off x="3238428" y="2902286"/>
              <a:ext cx="184731" cy="1015663"/>
            </a:xfrm>
            <a:prstGeom prst="rect">
              <a:avLst/>
            </a:prstGeom>
            <a:noFill/>
          </p:spPr>
          <p:txBody>
            <a:bodyPr wrap="none" rtlCol="0">
              <a:spAutoFit/>
            </a:bodyPr>
            <a:lstStyle/>
            <a:p>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C9A1C71-347B-44A9-88B4-692D9731582D}"/>
                </a:ext>
              </a:extLst>
            </p:cNvPr>
            <p:cNvSpPr txBox="1"/>
            <p:nvPr/>
          </p:nvSpPr>
          <p:spPr>
            <a:xfrm>
              <a:off x="2852937" y="3205854"/>
              <a:ext cx="2073350" cy="461665"/>
            </a:xfrm>
            <a:prstGeom prst="rect">
              <a:avLst/>
            </a:prstGeom>
            <a:noFill/>
          </p:spPr>
          <p:txBody>
            <a:bodyPr wrap="square" rtlCol="0">
              <a:spAutoFit/>
            </a:bodyPr>
            <a:lstStyle/>
            <a:p>
              <a:pPr algn="ctr"/>
              <a:r>
                <a:rPr lang="mn-MN" sz="1200" b="1" dirty="0" smtClean="0">
                  <a:solidFill>
                    <a:schemeClr val="bg1"/>
                  </a:solidFill>
                  <a:latin typeface="Times New Roman" panose="02020603050405020304" pitchFamily="18" charset="0"/>
                  <a:cs typeface="Times New Roman" panose="02020603050405020304" pitchFamily="18" charset="0"/>
                </a:rPr>
                <a:t>"АТАР-ӨРГӨӨ”</a:t>
              </a:r>
            </a:p>
            <a:p>
              <a:pPr algn="ctr"/>
              <a:r>
                <a:rPr lang="mn-MN" sz="1200" b="1" dirty="0" smtClean="0">
                  <a:solidFill>
                    <a:schemeClr val="bg1"/>
                  </a:solidFill>
                  <a:latin typeface="Times New Roman" panose="02020603050405020304" pitchFamily="18" charset="0"/>
                  <a:cs typeface="Times New Roman" panose="02020603050405020304" pitchFamily="18" charset="0"/>
                </a:rPr>
                <a:t>ХУВЬЦААТ КОМПАНИ</a:t>
              </a:r>
              <a:endParaRPr lang="en-US" sz="1200" b="1" dirty="0">
                <a:solidFill>
                  <a:schemeClr val="bg1"/>
                </a:solidFill>
                <a:latin typeface="Times New Roman" panose="02020603050405020304" pitchFamily="18" charset="0"/>
                <a:cs typeface="Times New Roman" panose="02020603050405020304" pitchFamily="18" charset="0"/>
              </a:endParaRPr>
            </a:p>
          </p:txBody>
        </p:sp>
      </p:gr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6384034" y="2094807"/>
            <a:ext cx="5807966" cy="2292762"/>
          </a:xfrm>
        </p:spPr>
        <p:txBody>
          <a:bodyPr>
            <a:normAutofit/>
          </a:bodyPr>
          <a:lstStyle/>
          <a:p>
            <a:pPr algn="ctr"/>
            <a:r>
              <a:rPr lang="mn-MN" dirty="0" smtClean="0">
                <a:latin typeface="Times New Roman" panose="02020603050405020304" pitchFamily="18" charset="0"/>
                <a:cs typeface="Times New Roman" panose="02020603050405020304" pitchFamily="18" charset="0"/>
              </a:rPr>
              <a:t>2020 ОНЫ ЖИЛИЙН ТАЙЛАН</a:t>
            </a:r>
            <a:endParaRPr 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69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10</a:t>
            </a:fld>
            <a:endParaRPr lang="en-US" dirty="0"/>
          </a:p>
        </p:txBody>
      </p:sp>
      <p:graphicFrame>
        <p:nvGraphicFramePr>
          <p:cNvPr id="8" name="Content Placeholder 8"/>
          <p:cNvGraphicFramePr>
            <a:graphicFrameLocks noGrp="1"/>
          </p:cNvGraphicFramePr>
          <p:nvPr>
            <p:ph idx="1"/>
            <p:extLst>
              <p:ext uri="{D42A27DB-BD31-4B8C-83A1-F6EECF244321}">
                <p14:modId xmlns:p14="http://schemas.microsoft.com/office/powerpoint/2010/main" val="1477708616"/>
              </p:ext>
            </p:extLst>
          </p:nvPr>
        </p:nvGraphicFramePr>
        <p:xfrm>
          <a:off x="299036" y="3741396"/>
          <a:ext cx="3047999" cy="218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116497561"/>
              </p:ext>
            </p:extLst>
          </p:nvPr>
        </p:nvGraphicFramePr>
        <p:xfrm>
          <a:off x="299036" y="1466942"/>
          <a:ext cx="3047999" cy="2184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4148122211"/>
              </p:ext>
            </p:extLst>
          </p:nvPr>
        </p:nvGraphicFramePr>
        <p:xfrm>
          <a:off x="3407996" y="2589160"/>
          <a:ext cx="3047999" cy="224443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6"/>
          </p:nvPr>
        </p:nvSpPr>
        <p:spPr>
          <a:xfrm>
            <a:off x="6760439" y="3009819"/>
            <a:ext cx="4386532" cy="1608834"/>
          </a:xfrm>
        </p:spPr>
        <p:txBody>
          <a:bodyPr/>
          <a:lstStyle/>
          <a:p>
            <a:pPr algn="ctr"/>
            <a:r>
              <a:rPr lang="mn-MN" b="1" dirty="0" smtClean="0">
                <a:latin typeface="Times New Roman" panose="02020603050405020304" pitchFamily="18" charset="0"/>
                <a:cs typeface="Times New Roman" panose="02020603050405020304" pitchFamily="18" charset="0"/>
              </a:rPr>
              <a:t>2020 онд компанид ажилласан нийт ажилтан албан хаагчдын нас, хүйс, боловсролын статистик судалгаа</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42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САНХҮҮГИЙН ЧИГЛЭЛЭЭР</a:t>
            </a:r>
            <a:br>
              <a:rPr lang="mn-MN" dirty="0" smtClean="0">
                <a:latin typeface="Times New Roman" panose="02020603050405020304" pitchFamily="18" charset="0"/>
                <a:cs typeface="Times New Roman" panose="02020603050405020304" pitchFamily="18" charset="0"/>
              </a:rPr>
            </a:br>
            <a:r>
              <a:rPr lang="mn-MN" dirty="0" smtClean="0">
                <a:latin typeface="Times New Roman" panose="02020603050405020304" pitchFamily="18" charset="0"/>
                <a:cs typeface="Times New Roman" panose="02020603050405020304" pitchFamily="18" charset="0"/>
              </a:rPr>
              <a:t>/үйл ажиллагааны хураангуй/</a:t>
            </a:r>
            <a:endParaRPr lang="en-US" dirty="0">
              <a:latin typeface="Times New Roman" panose="02020603050405020304" pitchFamily="18" charset="0"/>
              <a:cs typeface="Times New Roman" panose="02020603050405020304" pitchFamily="18"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3166130411"/>
              </p:ext>
            </p:extLst>
          </p:nvPr>
        </p:nvGraphicFramePr>
        <p:xfrm>
          <a:off x="518678" y="1790459"/>
          <a:ext cx="4546754" cy="2178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7"/>
          <p:cNvGraphicFramePr>
            <a:graphicFrameLocks/>
          </p:cNvGraphicFramePr>
          <p:nvPr>
            <p:extLst>
              <p:ext uri="{D42A27DB-BD31-4B8C-83A1-F6EECF244321}">
                <p14:modId xmlns:p14="http://schemas.microsoft.com/office/powerpoint/2010/main" val="839154417"/>
              </p:ext>
            </p:extLst>
          </p:nvPr>
        </p:nvGraphicFramePr>
        <p:xfrm>
          <a:off x="6334112" y="1804206"/>
          <a:ext cx="4564043" cy="2086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7"/>
          <p:cNvGraphicFramePr>
            <a:graphicFrameLocks/>
          </p:cNvGraphicFramePr>
          <p:nvPr>
            <p:extLst>
              <p:ext uri="{D42A27DB-BD31-4B8C-83A1-F6EECF244321}">
                <p14:modId xmlns:p14="http://schemas.microsoft.com/office/powerpoint/2010/main" val="2457832466"/>
              </p:ext>
            </p:extLst>
          </p:nvPr>
        </p:nvGraphicFramePr>
        <p:xfrm>
          <a:off x="569452" y="4402786"/>
          <a:ext cx="4495980" cy="20864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p:cNvGraphicFramePr>
            <a:graphicFrameLocks/>
          </p:cNvGraphicFramePr>
          <p:nvPr>
            <p:extLst>
              <p:ext uri="{D42A27DB-BD31-4B8C-83A1-F6EECF244321}">
                <p14:modId xmlns:p14="http://schemas.microsoft.com/office/powerpoint/2010/main" val="2795581771"/>
              </p:ext>
            </p:extLst>
          </p:nvPr>
        </p:nvGraphicFramePr>
        <p:xfrm>
          <a:off x="6599496" y="4402787"/>
          <a:ext cx="4233343" cy="18207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1127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922" y="2534560"/>
            <a:ext cx="6080078" cy="1789855"/>
          </a:xfrm>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2020 ОНЫ ЖИЛИЙН ЭЦСИЙН САНХҮҮГИЙН ТАЙЛАН</a:t>
            </a:r>
            <a:endParaRPr lang="en-US"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268" r="21268"/>
          <a:stretch>
            <a:fillRect/>
          </a:stretch>
        </p:blipFill>
        <p:spPr/>
      </p:pic>
    </p:spTree>
    <p:extLst>
      <p:ext uri="{BB962C8B-B14F-4D97-AF65-F5344CB8AC3E}">
        <p14:creationId xmlns:p14="http://schemas.microsoft.com/office/powerpoint/2010/main" val="3917089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1"/>
          </p:nvPr>
        </p:nvSpPr>
        <p:spPr/>
        <p:txBody>
          <a:bodyPr/>
          <a:lstStyle/>
          <a:p>
            <a:fld id="{8699F50C-BE38-4BD0-BA84-9B090E1F2B9B}" type="slidenum">
              <a:rPr lang="en-US" noProof="0" smtClean="0"/>
              <a:t>13</a:t>
            </a:fld>
            <a:endParaRPr lang="en-US" noProof="0" dirty="0"/>
          </a:p>
        </p:txBody>
      </p:sp>
      <p:sp>
        <p:nvSpPr>
          <p:cNvPr id="4" name="Title 3"/>
          <p:cNvSpPr>
            <a:spLocks noGrp="1"/>
          </p:cNvSpPr>
          <p:nvPr>
            <p:ph type="title"/>
          </p:nvPr>
        </p:nvSpPr>
        <p:spPr>
          <a:xfrm>
            <a:off x="5579706" y="2746955"/>
            <a:ext cx="5284568" cy="1147968"/>
          </a:xfrm>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САНХҮҮ БАЙДЛЫН</a:t>
            </a:r>
            <a:br>
              <a:rPr lang="mn-MN" dirty="0" smtClean="0">
                <a:latin typeface="Times New Roman" panose="02020603050405020304" pitchFamily="18" charset="0"/>
                <a:cs typeface="Times New Roman" panose="02020603050405020304" pitchFamily="18" charset="0"/>
              </a:rPr>
            </a:br>
            <a:r>
              <a:rPr lang="mn-MN" dirty="0" smtClean="0">
                <a:latin typeface="Times New Roman" panose="02020603050405020304" pitchFamily="18" charset="0"/>
                <a:cs typeface="Times New Roman" panose="02020603050405020304" pitchFamily="18" charset="0"/>
              </a:rPr>
              <a:t> ТАЙЛАН</a:t>
            </a:r>
            <a:endParaRPr lang="en-US"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42921871"/>
              </p:ext>
            </p:extLst>
          </p:nvPr>
        </p:nvGraphicFramePr>
        <p:xfrm>
          <a:off x="338530" y="163394"/>
          <a:ext cx="4532049" cy="6505950"/>
        </p:xfrm>
        <a:graphic>
          <a:graphicData uri="http://schemas.openxmlformats.org/drawingml/2006/table">
            <a:tbl>
              <a:tblPr>
                <a:tableStyleId>{5C22544A-7EE6-4342-B048-85BDC9FD1C3A}</a:tableStyleId>
              </a:tblPr>
              <a:tblGrid>
                <a:gridCol w="45979">
                  <a:extLst>
                    <a:ext uri="{9D8B030D-6E8A-4147-A177-3AD203B41FA5}">
                      <a16:colId xmlns:a16="http://schemas.microsoft.com/office/drawing/2014/main" val="1352881693"/>
                    </a:ext>
                  </a:extLst>
                </a:gridCol>
                <a:gridCol w="352856">
                  <a:extLst>
                    <a:ext uri="{9D8B030D-6E8A-4147-A177-3AD203B41FA5}">
                      <a16:colId xmlns:a16="http://schemas.microsoft.com/office/drawing/2014/main" val="663510626"/>
                    </a:ext>
                  </a:extLst>
                </a:gridCol>
                <a:gridCol w="1499634">
                  <a:extLst>
                    <a:ext uri="{9D8B030D-6E8A-4147-A177-3AD203B41FA5}">
                      <a16:colId xmlns:a16="http://schemas.microsoft.com/office/drawing/2014/main" val="1486037614"/>
                    </a:ext>
                  </a:extLst>
                </a:gridCol>
                <a:gridCol w="1075367">
                  <a:extLst>
                    <a:ext uri="{9D8B030D-6E8A-4147-A177-3AD203B41FA5}">
                      <a16:colId xmlns:a16="http://schemas.microsoft.com/office/drawing/2014/main" val="1537789294"/>
                    </a:ext>
                  </a:extLst>
                </a:gridCol>
                <a:gridCol w="756117">
                  <a:extLst>
                    <a:ext uri="{9D8B030D-6E8A-4147-A177-3AD203B41FA5}">
                      <a16:colId xmlns:a16="http://schemas.microsoft.com/office/drawing/2014/main" val="799172323"/>
                    </a:ext>
                  </a:extLst>
                </a:gridCol>
                <a:gridCol w="756117">
                  <a:extLst>
                    <a:ext uri="{9D8B030D-6E8A-4147-A177-3AD203B41FA5}">
                      <a16:colId xmlns:a16="http://schemas.microsoft.com/office/drawing/2014/main" val="1689783537"/>
                    </a:ext>
                  </a:extLst>
                </a:gridCol>
                <a:gridCol w="45979">
                  <a:extLst>
                    <a:ext uri="{9D8B030D-6E8A-4147-A177-3AD203B41FA5}">
                      <a16:colId xmlns:a16="http://schemas.microsoft.com/office/drawing/2014/main" val="2355084943"/>
                    </a:ext>
                  </a:extLst>
                </a:gridCol>
              </a:tblGrid>
              <a:tr h="191169">
                <a:tc>
                  <a:txBody>
                    <a:bodyPr/>
                    <a:lstStyle/>
                    <a:p>
                      <a:pPr algn="l" fontAlgn="t"/>
                      <a:endParaRPr lang="en-US" sz="300" b="0" i="0" u="none" strike="noStrike">
                        <a:effectLst/>
                        <a:latin typeface="Tahoma" panose="020B0604030504040204" pitchFamily="34" charset="0"/>
                      </a:endParaRPr>
                    </a:p>
                  </a:txBody>
                  <a:tcPr marL="0" marR="0" marT="0" marB="0"/>
                </a:tc>
                <a:tc gridSpan="6">
                  <a:txBody>
                    <a:bodyPr/>
                    <a:lstStyle/>
                    <a:p>
                      <a:pPr algn="ctr" fontAlgn="ctr"/>
                      <a:r>
                        <a:rPr lang="mn-MN" sz="700" b="1" u="none" strike="noStrike" dirty="0">
                          <a:effectLst/>
                          <a:latin typeface="Times New Roman" panose="02020603050405020304" pitchFamily="18" charset="0"/>
                          <a:cs typeface="Times New Roman" panose="02020603050405020304" pitchFamily="18" charset="0"/>
                        </a:rPr>
                        <a:t>Санхүү байдлын тайлан</a:t>
                      </a:r>
                      <a:endParaRPr lang="mn-MN" sz="7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1793928"/>
                  </a:ext>
                </a:extLst>
              </a:tr>
              <a:tr h="104889">
                <a:tc gridSpan="3">
                  <a:txBody>
                    <a:bodyPr/>
                    <a:lstStyle/>
                    <a:p>
                      <a:pPr algn="l" fontAlgn="ctr"/>
                      <a:endParaRPr lang="en-US" sz="3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mn-MN" sz="600" b="1" u="none" strike="noStrike" dirty="0">
                          <a:effectLst/>
                          <a:latin typeface="Times New Roman" panose="02020603050405020304" pitchFamily="18" charset="0"/>
                          <a:cs typeface="Times New Roman" panose="02020603050405020304" pitchFamily="18" charset="0"/>
                        </a:rPr>
                        <a:t>Тайлант үе:</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en-US" sz="600" b="1" u="none" strike="noStrike" dirty="0">
                          <a:effectLst/>
                          <a:latin typeface="Times New Roman" panose="02020603050405020304" pitchFamily="18" charset="0"/>
                          <a:cs typeface="Times New Roman" panose="02020603050405020304" pitchFamily="18" charset="0"/>
                        </a:rPr>
                        <a:t>2020/01/01 - 2020/12/31</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344208834"/>
                  </a:ext>
                </a:extLst>
              </a:tr>
              <a:tr h="104889">
                <a:tc gridSpan="6">
                  <a:txBody>
                    <a:bodyPr/>
                    <a:lstStyle/>
                    <a:p>
                      <a:pPr algn="r" fontAlgn="ctr"/>
                      <a:r>
                        <a:rPr lang="mn-MN" sz="500" b="1" u="none" strike="noStrike" dirty="0">
                          <a:effectLst/>
                          <a:latin typeface="Times New Roman" panose="02020603050405020304" pitchFamily="18" charset="0"/>
                          <a:cs typeface="Times New Roman" panose="02020603050405020304" pitchFamily="18" charset="0"/>
                        </a:rPr>
                        <a:t>/төгрөгөөр</a:t>
                      </a:r>
                      <a:r>
                        <a:rPr lang="mn-MN" sz="500" u="none" strike="noStrike" dirty="0">
                          <a:effectLst/>
                          <a:latin typeface="Times New Roman" panose="02020603050405020304" pitchFamily="18" charset="0"/>
                          <a:cs typeface="Times New Roman" panose="02020603050405020304" pitchFamily="18" charset="0"/>
                        </a:rPr>
                        <a:t>/</a:t>
                      </a:r>
                      <a:endParaRPr lang="mn-MN" sz="5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500" b="0" i="0" u="none" strike="noStrike" dirty="0">
                        <a:effectLst/>
                        <a:latin typeface="Tahoma" panose="020B0604030504040204" pitchFamily="34" charset="0"/>
                      </a:endParaRPr>
                    </a:p>
                  </a:txBody>
                  <a:tcPr marL="0" marR="0" marT="0" marB="0"/>
                </a:tc>
                <a:extLst>
                  <a:ext uri="{0D108BD9-81ED-4DB2-BD59-A6C34878D82A}">
                    <a16:rowId xmlns:a16="http://schemas.microsoft.com/office/drawing/2014/main" val="2638135925"/>
                  </a:ext>
                </a:extLst>
              </a:tr>
              <a:tr h="198048">
                <a:tc gridSpan="2">
                  <a:txBody>
                    <a:bodyPr/>
                    <a:lstStyle/>
                    <a:p>
                      <a:pPr algn="ctr" fontAlgn="ctr"/>
                      <a:r>
                        <a:rPr lang="mn-MN" sz="600" u="none" strike="noStrike" dirty="0">
                          <a:effectLst/>
                          <a:latin typeface="Times New Roman" panose="02020603050405020304" pitchFamily="18" charset="0"/>
                          <a:cs typeface="Times New Roman" panose="02020603050405020304" pitchFamily="18" charset="0"/>
                        </a:rPr>
                        <a:t>Мөрийн дугаар</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ctr" fontAlgn="ctr"/>
                      <a:r>
                        <a:rPr lang="mn-MN" sz="600" b="1" u="none" strike="noStrike" dirty="0">
                          <a:effectLst/>
                          <a:latin typeface="Times New Roman" panose="02020603050405020304" pitchFamily="18" charset="0"/>
                          <a:cs typeface="Times New Roman" panose="02020603050405020304" pitchFamily="18" charset="0"/>
                        </a:rPr>
                        <a:t>Балансын зүйл</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mn-MN" sz="600" b="1" u="none" strike="noStrike" dirty="0">
                          <a:effectLst/>
                          <a:latin typeface="Times New Roman" panose="02020603050405020304" pitchFamily="18" charset="0"/>
                          <a:cs typeface="Times New Roman" panose="02020603050405020304" pitchFamily="18" charset="0"/>
                        </a:rPr>
                        <a:t>Эхний үлдэгдэл</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mn-MN" sz="500" b="1" u="none" strike="noStrike" dirty="0">
                          <a:effectLst/>
                          <a:latin typeface="Times New Roman" panose="02020603050405020304" pitchFamily="18" charset="0"/>
                          <a:cs typeface="Times New Roman" panose="02020603050405020304" pitchFamily="18" charset="0"/>
                        </a:rPr>
                        <a:t>Эцсийн үлдэгдэл</a:t>
                      </a:r>
                      <a:endParaRPr lang="mn-MN" sz="5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502840312"/>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ХӨРӨНГӨ</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754917649"/>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Эргэлтийн хөрөнгө</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141677710"/>
                  </a:ext>
                </a:extLst>
              </a:tr>
              <a:tr h="104889">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1.1.1</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Мөнгө түүнтэй адилтгах хөрөнгө</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474,554,045.66</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866,904,242.63</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988927123"/>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1.1.2</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Дансны авлага</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1,120,757,086.64</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1,603,834,184.81</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277017317"/>
                  </a:ext>
                </a:extLst>
              </a:tr>
              <a:tr h="99714">
                <a:tc gridSpan="2">
                  <a:txBody>
                    <a:bodyPr/>
                    <a:lstStyle/>
                    <a:p>
                      <a:pPr algn="l" fontAlgn="ctr"/>
                      <a:r>
                        <a:rPr lang="en-US" sz="600" u="none" strike="noStrike">
                          <a:effectLst/>
                          <a:latin typeface="Times New Roman" panose="02020603050405020304" pitchFamily="18" charset="0"/>
                          <a:cs typeface="Times New Roman" panose="02020603050405020304" pitchFamily="18" charset="0"/>
                        </a:rPr>
                        <a:t>1.1.3</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Татвар, НДШ-ийн авлага</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28,403,060.84</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1,257,186.20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53928132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1.1.4</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Бусад авлага</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368,843,654.72</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264,895,338.75</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955191798"/>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1.1.5</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Бусад санхүүгийн хөрөнгө</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556302101"/>
                  </a:ext>
                </a:extLst>
              </a:tr>
              <a:tr h="104889">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1.1.6</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Бараа материал</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3,394,259,370.53</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2,606,207,015.92</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8505032"/>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1.1.7</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Урьдчилж төлсөн зардал тооцоо</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236,191,400.11</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170,689,496.43</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9560724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1.1.8</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Бусад эргэлтийн хөрөнгө</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06776501"/>
                  </a:ext>
                </a:extLst>
              </a:tr>
              <a:tr h="182521">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1.1.9</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Борлуулах зорилгоор эзэмшиж буй эргэлтийн бус хөрөнгө (борлуулах бүлэг хөрөнгө)</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32492090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1.1.11</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Эргэлтийн хөрөнгийн дүн</a:t>
                      </a:r>
                      <a:endParaRPr lang="mn-MN" sz="6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5,623,008,618.50</a:t>
                      </a:r>
                      <a:endParaRPr lang="en-US" sz="6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5,513,787,464.74</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035152466"/>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1.2</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Эргэлтийн бус хөрөнгө</a:t>
                      </a:r>
                      <a:endParaRPr lang="mn-MN" sz="6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511933213"/>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1.2.1</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Үндсэн хөрөнгө</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6,436,209,310.41</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8,218,754,930.07</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369725870"/>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1.2.2</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Биет бус хөрөнгө</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14,686,364.24</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15,967,096.13</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613810167"/>
                  </a:ext>
                </a:extLst>
              </a:tr>
              <a:tr h="104889">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1.2.3</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Биологийн хөрөнгө</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278024388"/>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1.2.4</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Урт хугацаат хөрөнгө оруулалт</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885808933"/>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1.2.5</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Хайгуул ба үнэлгээний хөрөнгө</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124150214"/>
                  </a:ext>
                </a:extLst>
              </a:tr>
              <a:tr h="99714">
                <a:tc gridSpan="2">
                  <a:txBody>
                    <a:bodyPr/>
                    <a:lstStyle/>
                    <a:p>
                      <a:pPr algn="l" fontAlgn="ctr"/>
                      <a:r>
                        <a:rPr lang="en-US" sz="600" u="none" strike="noStrike">
                          <a:effectLst/>
                          <a:latin typeface="Times New Roman" panose="02020603050405020304" pitchFamily="18" charset="0"/>
                          <a:cs typeface="Times New Roman" panose="02020603050405020304" pitchFamily="18" charset="0"/>
                        </a:rPr>
                        <a:t>1.2.6</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Хойшлогдсон татварын хөрөнгө</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595742787"/>
                  </a:ext>
                </a:extLst>
              </a:tr>
              <a:tr h="99714">
                <a:tc gridSpan="2">
                  <a:txBody>
                    <a:bodyPr/>
                    <a:lstStyle/>
                    <a:p>
                      <a:pPr algn="l" fontAlgn="ctr"/>
                      <a:r>
                        <a:rPr lang="en-US" sz="600" u="none" strike="noStrike">
                          <a:effectLst/>
                          <a:latin typeface="Times New Roman" panose="02020603050405020304" pitchFamily="18" charset="0"/>
                          <a:cs typeface="Times New Roman" panose="02020603050405020304" pitchFamily="18" charset="0"/>
                        </a:rPr>
                        <a:t>1.2.7</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Хөрөнгө орлуулалтын зориулалттай үл хөдлөх хөрөнгө</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451578341"/>
                  </a:ext>
                </a:extLst>
              </a:tr>
              <a:tr h="104889">
                <a:tc gridSpan="2">
                  <a:txBody>
                    <a:bodyPr/>
                    <a:lstStyle/>
                    <a:p>
                      <a:pPr algn="l" fontAlgn="ctr"/>
                      <a:r>
                        <a:rPr lang="en-US" sz="600" u="none" strike="noStrike">
                          <a:effectLst/>
                          <a:latin typeface="Times New Roman" panose="02020603050405020304" pitchFamily="18" charset="0"/>
                          <a:cs typeface="Times New Roman" panose="02020603050405020304" pitchFamily="18" charset="0"/>
                        </a:rPr>
                        <a:t>1.2.8</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Бусад эргэлтийн бус хөрөнгө</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87746017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1.2.10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Эргэлтийн бус хөрөнгийн дүн</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6,450,895,674.65</a:t>
                      </a:r>
                      <a:endParaRPr lang="en-US" sz="6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8,234,722,026.20</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972126551"/>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1.3</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НИЙТ ХӨРӨНГИЙН ДҮН</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12,073,904,293.15</a:t>
                      </a:r>
                      <a:endParaRPr lang="en-US" sz="6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13,748,509,490.94</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696741163"/>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ӨР ТӨЛБӨР БА ЭЗДИЙН ӨМЧ</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463658131"/>
                  </a:ext>
                </a:extLst>
              </a:tr>
              <a:tr h="99714">
                <a:tc gridSpan="2">
                  <a:txBody>
                    <a:bodyPr/>
                    <a:lstStyle/>
                    <a:p>
                      <a:pPr algn="l" fontAlgn="ctr"/>
                      <a:r>
                        <a:rPr lang="en-US" sz="600" u="none" strike="noStrike">
                          <a:effectLst/>
                          <a:latin typeface="Times New Roman" panose="02020603050405020304" pitchFamily="18" charset="0"/>
                          <a:cs typeface="Times New Roman" panose="02020603050405020304" pitchFamily="18" charset="0"/>
                        </a:rPr>
                        <a:t>2.1</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ӨР ТӨЛБӨР</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075379687"/>
                  </a:ext>
                </a:extLst>
              </a:tr>
              <a:tr h="104889">
                <a:tc gridSpan="2">
                  <a:txBody>
                    <a:bodyPr/>
                    <a:lstStyle/>
                    <a:p>
                      <a:pPr algn="l" fontAlgn="ctr"/>
                      <a:r>
                        <a:rPr lang="en-US" sz="600" u="none" strike="noStrike">
                          <a:effectLst/>
                          <a:latin typeface="Times New Roman" panose="02020603050405020304" pitchFamily="18" charset="0"/>
                          <a:cs typeface="Times New Roman" panose="02020603050405020304" pitchFamily="18" charset="0"/>
                        </a:rPr>
                        <a:t>2.1.1</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Богино хугацаат өр төлбөр</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964949299"/>
                  </a:ext>
                </a:extLst>
              </a:tr>
              <a:tr h="99714">
                <a:tc gridSpan="2">
                  <a:txBody>
                    <a:bodyPr/>
                    <a:lstStyle/>
                    <a:p>
                      <a:pPr algn="l" fontAlgn="ctr"/>
                      <a:r>
                        <a:rPr lang="en-US" sz="600" u="none" strike="noStrike">
                          <a:effectLst/>
                          <a:latin typeface="Times New Roman" panose="02020603050405020304" pitchFamily="18" charset="0"/>
                          <a:cs typeface="Times New Roman" panose="02020603050405020304" pitchFamily="18" charset="0"/>
                        </a:rPr>
                        <a:t>2.1.1.1</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Дансны өглөг</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681,518,261.07</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563,474,298.16</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26600792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2.1.1.2</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Цалингийн өглөг</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69,652,941.59</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78,951,993.94</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748886926"/>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2.1.1.3</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Татварын өр</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8,189,347.10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313,829,387.44</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046998629"/>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2.1.1.4</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НДШ-ийн өглөг</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27,840,572.88</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776181296"/>
                  </a:ext>
                </a:extLst>
              </a:tr>
              <a:tr h="104889">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2.1.1.5</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Богино хугацаат зээл</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384,310,477.88</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840939510"/>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2.1.1.6</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Хүүний өглөг</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596980982"/>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2.1.1.7</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Ногдол ашгийн өглөг</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238227740"/>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2.1.1.8</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Урьдчилж орсон орлого</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641,276.36</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523729030"/>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2.1.1.9</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Нөөц / өр төлбөр /</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159025719"/>
                  </a:ext>
                </a:extLst>
              </a:tr>
              <a:tr h="104889">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2.1.1.10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Бусад богино хугацаат өр төлбөр</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46,669,983.20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48,843,628.93</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28533082"/>
                  </a:ext>
                </a:extLst>
              </a:tr>
              <a:tr h="181448">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2.1.1.11</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Борлуулах зорилгоор эзэмшиж буй эргэлтийн бус хөрөнгө ( борлуулах бүлэг хөрөнгө )- нд хамаарах өр төлбөр</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601397342"/>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2.1.1.13</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Богино хугацаат өр төлбөрийн дүн</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806,671,809.32</a:t>
                      </a:r>
                      <a:endParaRPr lang="en-US" sz="6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1,417,250,359.23</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860901811"/>
                  </a:ext>
                </a:extLst>
              </a:tr>
              <a:tr h="104889">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2.1.2</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Урт хугацаат өр төлбөр</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03280283"/>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2.1.2.1</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Урт хугацаат  зээл</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010618412"/>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2.1.2.2</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Нөөц / өр төлбөр/</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400108144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2.1.2.3</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Хойшлогдсон татварын өр</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3,800,000.00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3,800,000.00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248698843"/>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2.1.2.4</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Бусад урт хугацаат өр төлбөр</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307007374"/>
                  </a:ext>
                </a:extLst>
              </a:tr>
              <a:tr h="104889">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2.1.2.6</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Урт хугацаат өр төлбөрийн дүн</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3,800,000.00</a:t>
                      </a:r>
                      <a:endParaRPr lang="en-US" sz="6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3,800,000.00</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09788181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2.2</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Өр төлбөрийн нийт дүн</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810,471,809.32</a:t>
                      </a:r>
                      <a:endParaRPr lang="en-US" sz="6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1,421,050,359.23</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299897894"/>
                  </a:ext>
                </a:extLst>
              </a:tr>
              <a:tr h="99714">
                <a:tc gridSpan="2">
                  <a:txBody>
                    <a:bodyPr/>
                    <a:lstStyle/>
                    <a:p>
                      <a:pPr algn="l" fontAlgn="ctr"/>
                      <a:r>
                        <a:rPr lang="en-US" sz="600" u="none" strike="noStrike">
                          <a:effectLst/>
                          <a:latin typeface="Times New Roman" panose="02020603050405020304" pitchFamily="18" charset="0"/>
                          <a:cs typeface="Times New Roman" panose="02020603050405020304" pitchFamily="18" charset="0"/>
                        </a:rPr>
                        <a:t>2.3</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Эздийн өмч</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78439758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2.3.1</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Төрийн өмч</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94118994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2.3.2</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Хувийн өмч</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209823125"/>
                  </a:ext>
                </a:extLst>
              </a:tr>
              <a:tr h="104889">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2.3.3</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a:effectLst/>
                          <a:latin typeface="Times New Roman" panose="02020603050405020304" pitchFamily="18" charset="0"/>
                          <a:cs typeface="Times New Roman" panose="02020603050405020304" pitchFamily="18" charset="0"/>
                        </a:rPr>
                        <a:t>      Хувьцаат өр төлбөр</a:t>
                      </a:r>
                      <a:endParaRPr lang="mn-MN" sz="6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3,134,448,000.00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3,134,448,000.00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757320461"/>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2.3.4</a:t>
                      </a:r>
                      <a:endParaRPr lang="en-US" sz="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Халаасны хувьцаа</a:t>
                      </a:r>
                      <a:endParaRPr lang="mn-MN" sz="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-45,162,000.00</a:t>
                      </a:r>
                      <a:endParaRPr lang="en-US" sz="6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-45,162,000.00</a:t>
                      </a:r>
                      <a:endParaRPr lang="en-US" sz="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396609707"/>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2.3.5</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Нэмж төлөгдсөн капитал</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716717555"/>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2.3.6</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Хөрөнгийн дахин үнэлгээний нэмэгдэл</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3,563,514,463.02</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6,101,699,138.12</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134574272"/>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2.3.7</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Гадаад валютын хөрвүүлэлтийн нөөц</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0.00</a:t>
                      </a:r>
                      <a:endParaRPr lang="en-US" sz="6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0.00</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101486391"/>
                  </a:ext>
                </a:extLst>
              </a:tr>
              <a:tr h="104889">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2.3.8</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Эздийн өмчийн бусад хэсэг</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48,474.00</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48,474.00</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045528906"/>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2.3.9</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Хуримтлагдсан ашиг</a:t>
                      </a:r>
                      <a:endParaRPr lang="mn-MN"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4,610,583,546.81</a:t>
                      </a:r>
                      <a:endParaRPr lang="en-US" sz="6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3,136,425,519.59</a:t>
                      </a:r>
                      <a:endParaRPr lang="en-US" sz="6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878045881"/>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2.3.11</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Эздийн өмчийн дүн</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11,263,432,483.83</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12,327,459,131.71</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436328191"/>
                  </a:ext>
                </a:extLst>
              </a:tr>
              <a:tr h="99714">
                <a:tc gridSpan="2">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2.4</a:t>
                      </a:r>
                      <a:endParaRPr lang="en-US" sz="6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mn-MN" sz="600" u="none" strike="noStrike" dirty="0">
                          <a:effectLst/>
                          <a:latin typeface="Times New Roman" panose="02020603050405020304" pitchFamily="18" charset="0"/>
                          <a:cs typeface="Times New Roman" panose="02020603050405020304" pitchFamily="18" charset="0"/>
                        </a:rPr>
                        <a:t> ӨР ТӨЛБӨР БА ЭЗДИЙН ӨМЧ</a:t>
                      </a:r>
                      <a:endParaRPr lang="mn-MN"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600" u="none" strike="noStrike">
                          <a:effectLst/>
                          <a:latin typeface="Times New Roman" panose="02020603050405020304" pitchFamily="18" charset="0"/>
                          <a:cs typeface="Times New Roman" panose="02020603050405020304" pitchFamily="18" charset="0"/>
                        </a:rPr>
                        <a:t>12,073,904,293.15</a:t>
                      </a:r>
                      <a:endParaRPr lang="en-US" sz="6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600" u="none" strike="noStrike" dirty="0">
                          <a:effectLst/>
                          <a:latin typeface="Times New Roman" panose="02020603050405020304" pitchFamily="18" charset="0"/>
                          <a:cs typeface="Times New Roman" panose="02020603050405020304" pitchFamily="18" charset="0"/>
                        </a:rPr>
                        <a:t>13,748,509,490.94</a:t>
                      </a:r>
                      <a:endParaRPr lang="en-US" sz="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300" b="0" i="0" u="none" strike="noStrike" dirty="0">
                        <a:effectLst/>
                        <a:latin typeface="Tahoma" panose="020B0604030504040204" pitchFamily="34" charset="0"/>
                      </a:endParaRPr>
                    </a:p>
                  </a:txBody>
                  <a:tcPr marL="0" marR="0" marT="0" marB="0"/>
                </a:tc>
                <a:extLst>
                  <a:ext uri="{0D108BD9-81ED-4DB2-BD59-A6C34878D82A}">
                    <a16:rowId xmlns:a16="http://schemas.microsoft.com/office/drawing/2014/main" val="1211595489"/>
                  </a:ext>
                </a:extLst>
              </a:tr>
            </a:tbl>
          </a:graphicData>
        </a:graphic>
      </p:graphicFrame>
    </p:spTree>
    <p:extLst>
      <p:ext uri="{BB962C8B-B14F-4D97-AF65-F5344CB8AC3E}">
        <p14:creationId xmlns:p14="http://schemas.microsoft.com/office/powerpoint/2010/main" val="3252826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1"/>
          </p:nvPr>
        </p:nvSpPr>
        <p:spPr/>
        <p:txBody>
          <a:bodyPr/>
          <a:lstStyle/>
          <a:p>
            <a:fld id="{8699F50C-BE38-4BD0-BA84-9B090E1F2B9B}" type="slidenum">
              <a:rPr lang="en-US" noProof="0" smtClean="0"/>
              <a:t>14</a:t>
            </a:fld>
            <a:endParaRPr lang="en-US" noProof="0" dirty="0"/>
          </a:p>
        </p:txBody>
      </p:sp>
      <p:sp>
        <p:nvSpPr>
          <p:cNvPr id="4" name="Title 3"/>
          <p:cNvSpPr>
            <a:spLocks noGrp="1"/>
          </p:cNvSpPr>
          <p:nvPr>
            <p:ph type="title"/>
          </p:nvPr>
        </p:nvSpPr>
        <p:spPr>
          <a:xfrm>
            <a:off x="4453330" y="2980519"/>
            <a:ext cx="7617221" cy="1147968"/>
          </a:xfrm>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МӨНГӨН ГҮЙЛГЭЭНИЙ ТАЙЛАН</a:t>
            </a:r>
            <a:endParaRPr lang="en-US"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6157478"/>
              </p:ext>
            </p:extLst>
          </p:nvPr>
        </p:nvGraphicFramePr>
        <p:xfrm>
          <a:off x="338530" y="131766"/>
          <a:ext cx="4474952" cy="6605172"/>
        </p:xfrm>
        <a:graphic>
          <a:graphicData uri="http://schemas.openxmlformats.org/drawingml/2006/table">
            <a:tbl>
              <a:tblPr>
                <a:tableStyleId>{5C22544A-7EE6-4342-B048-85BDC9FD1C3A}</a:tableStyleId>
              </a:tblPr>
              <a:tblGrid>
                <a:gridCol w="344487">
                  <a:extLst>
                    <a:ext uri="{9D8B030D-6E8A-4147-A177-3AD203B41FA5}">
                      <a16:colId xmlns:a16="http://schemas.microsoft.com/office/drawing/2014/main" val="3282363013"/>
                    </a:ext>
                  </a:extLst>
                </a:gridCol>
                <a:gridCol w="1505773">
                  <a:extLst>
                    <a:ext uri="{9D8B030D-6E8A-4147-A177-3AD203B41FA5}">
                      <a16:colId xmlns:a16="http://schemas.microsoft.com/office/drawing/2014/main" val="2898044443"/>
                    </a:ext>
                  </a:extLst>
                </a:gridCol>
                <a:gridCol w="620025">
                  <a:extLst>
                    <a:ext uri="{9D8B030D-6E8A-4147-A177-3AD203B41FA5}">
                      <a16:colId xmlns:a16="http://schemas.microsoft.com/office/drawing/2014/main" val="1646732066"/>
                    </a:ext>
                  </a:extLst>
                </a:gridCol>
                <a:gridCol w="455527">
                  <a:extLst>
                    <a:ext uri="{9D8B030D-6E8A-4147-A177-3AD203B41FA5}">
                      <a16:colId xmlns:a16="http://schemas.microsoft.com/office/drawing/2014/main" val="658227687"/>
                    </a:ext>
                  </a:extLst>
                </a:gridCol>
                <a:gridCol w="759214">
                  <a:extLst>
                    <a:ext uri="{9D8B030D-6E8A-4147-A177-3AD203B41FA5}">
                      <a16:colId xmlns:a16="http://schemas.microsoft.com/office/drawing/2014/main" val="3851716334"/>
                    </a:ext>
                  </a:extLst>
                </a:gridCol>
                <a:gridCol w="752886">
                  <a:extLst>
                    <a:ext uri="{9D8B030D-6E8A-4147-A177-3AD203B41FA5}">
                      <a16:colId xmlns:a16="http://schemas.microsoft.com/office/drawing/2014/main" val="3813004832"/>
                    </a:ext>
                  </a:extLst>
                </a:gridCol>
                <a:gridCol w="37040">
                  <a:extLst>
                    <a:ext uri="{9D8B030D-6E8A-4147-A177-3AD203B41FA5}">
                      <a16:colId xmlns:a16="http://schemas.microsoft.com/office/drawing/2014/main" val="2184963788"/>
                    </a:ext>
                  </a:extLst>
                </a:gridCol>
              </a:tblGrid>
              <a:tr h="154058">
                <a:tc gridSpan="7">
                  <a:txBody>
                    <a:bodyPr/>
                    <a:lstStyle/>
                    <a:p>
                      <a:pPr algn="ctr" fontAlgn="ctr"/>
                      <a:r>
                        <a:rPr lang="mn-MN" sz="900" u="none" strike="noStrike" dirty="0">
                          <a:effectLst/>
                          <a:latin typeface="Times New Roman" panose="02020603050405020304" pitchFamily="18" charset="0"/>
                          <a:cs typeface="Times New Roman" panose="02020603050405020304" pitchFamily="18" charset="0"/>
                        </a:rPr>
                        <a:t>Мөнгөн гүйлгээний тайлан</a:t>
                      </a:r>
                      <a:endParaRPr lang="mn-MN" sz="9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0435335"/>
                  </a:ext>
                </a:extLst>
              </a:tr>
              <a:tr h="104515">
                <a:tc>
                  <a:txBody>
                    <a:bodyPr/>
                    <a:lstStyle/>
                    <a:p>
                      <a:pPr algn="l" fontAlgn="t"/>
                      <a:endParaRPr lang="en-US" sz="400" b="0" i="0" u="none" strike="noStrike">
                        <a:effectLst/>
                        <a:latin typeface="Tahoma" panose="020B0604030504040204" pitchFamily="34" charset="0"/>
                      </a:endParaRPr>
                    </a:p>
                  </a:txBody>
                  <a:tcPr marL="0" marR="0" marT="0" marB="0"/>
                </a:tc>
                <a:tc>
                  <a:txBody>
                    <a:bodyPr/>
                    <a:lstStyle/>
                    <a:p>
                      <a:pPr algn="l" fontAlgn="t"/>
                      <a:endParaRPr lang="en-US" sz="700" b="0" i="0" u="none" strike="noStrike">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32747390"/>
                  </a:ext>
                </a:extLst>
              </a:tr>
              <a:tr h="119445">
                <a:tc gridSpan="3">
                  <a:txBody>
                    <a:bodyPr/>
                    <a:lstStyle/>
                    <a:p>
                      <a:pPr algn="l" fontAlgn="ct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mn-MN" sz="700" u="none" strike="noStrike">
                          <a:effectLst/>
                          <a:latin typeface="Times New Roman" panose="02020603050405020304" pitchFamily="18" charset="0"/>
                          <a:cs typeface="Times New Roman" panose="02020603050405020304" pitchFamily="18" charset="0"/>
                        </a:rPr>
                        <a:t>Тайлант үе:</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2020/01/01 - 2020/12/31</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149744"/>
                  </a:ext>
                </a:extLst>
              </a:tr>
              <a:tr h="115966">
                <a:tc gridSpan="7">
                  <a:txBody>
                    <a:bodyPr/>
                    <a:lstStyle/>
                    <a:p>
                      <a:pPr algn="r" fontAlgn="ctr"/>
                      <a:r>
                        <a:rPr lang="mn-MN" sz="700" u="none" strike="noStrike" dirty="0">
                          <a:effectLst/>
                          <a:latin typeface="Times New Roman" panose="02020603050405020304" pitchFamily="18" charset="0"/>
                          <a:cs typeface="Times New Roman" panose="02020603050405020304" pitchFamily="18" charset="0"/>
                        </a:rPr>
                        <a:t>/төгрөгөөр/</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4638715"/>
                  </a:ext>
                </a:extLst>
              </a:tr>
              <a:tr h="211194">
                <a:tc>
                  <a:txBody>
                    <a:bodyPr/>
                    <a:lstStyle/>
                    <a:p>
                      <a:pPr algn="ctr" fontAlgn="ctr"/>
                      <a:r>
                        <a:rPr lang="mn-MN" sz="700" u="none" strike="noStrike" dirty="0">
                          <a:effectLst/>
                          <a:latin typeface="Times New Roman" panose="02020603050405020304" pitchFamily="18" charset="0"/>
                          <a:cs typeface="Times New Roman" panose="02020603050405020304" pitchFamily="18" charset="0"/>
                        </a:rPr>
                        <a:t>Мөрийн дугаар</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ctr"/>
                      <a:r>
                        <a:rPr lang="mn-MN" sz="700" u="none" strike="noStrike" dirty="0">
                          <a:effectLst/>
                          <a:latin typeface="Times New Roman" panose="02020603050405020304" pitchFamily="18" charset="0"/>
                          <a:cs typeface="Times New Roman" panose="02020603050405020304" pitchFamily="18" charset="0"/>
                        </a:rPr>
                        <a:t>Үзүүлэлт</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mn-MN" sz="700" u="none" strike="noStrike">
                          <a:effectLst/>
                          <a:latin typeface="Times New Roman" panose="02020603050405020304" pitchFamily="18" charset="0"/>
                          <a:cs typeface="Times New Roman" panose="02020603050405020304" pitchFamily="18" charset="0"/>
                        </a:rPr>
                        <a:t>Өмнөх оны дүн</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ctr" fontAlgn="ctr"/>
                      <a:r>
                        <a:rPr lang="mn-MN" sz="700" u="none" strike="noStrike">
                          <a:effectLst/>
                          <a:latin typeface="Times New Roman" panose="02020603050405020304" pitchFamily="18" charset="0"/>
                          <a:cs typeface="Times New Roman" panose="02020603050405020304" pitchFamily="18" charset="0"/>
                        </a:rPr>
                        <a:t>Тайлант жилийн дүн</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67988851"/>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Үндсэн үйл ажиллагааны мөнгөн гүйлгээ</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889886297"/>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1.1</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Мөнгөн орлогын дүн (+)</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11,721,596,667.90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10,443,235,141.68</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750645274"/>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1.1.1</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Бараа борлуулсан, үйлчилгээ үзүүлсэний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11,611,691,783.73</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10,306,413,766.46</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23566256"/>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1.1.2</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Эрхийн шимтгэл, хураамж, төлбөрийн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13672983"/>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1.1.3</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Даатгалын нөхвөрөөс хүлээн авсан мөнгө</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251205703"/>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1.1.4</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Буцаан авсан албан татвар</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103,316,915.37</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127,015,315.00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882930098"/>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1.1.5</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Татаас, санхүүжилтийн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339967701"/>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1.1.6</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Бусад мөнгөн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6,587,968.80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9,806,060.22</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118767579"/>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1.2</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Мөнгөн зарлагын дүн (-)</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-11,716,194,192.24</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-10,418,666,094.73</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4054457713"/>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1.2.1</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Ажиллагчдад төлсөн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-1,251,181,950.00</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-1,589,394,540.00</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26835602"/>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1.2.2</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Нийгмийн даатгалын байгууллагад төлсөн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-605,000,000.00</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-271,825,015.19</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360234976"/>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1.2.3</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ru-RU" sz="700" u="none" strike="noStrike">
                          <a:effectLst/>
                          <a:latin typeface="Times New Roman" panose="02020603050405020304" pitchFamily="18" charset="0"/>
                          <a:cs typeface="Times New Roman" panose="02020603050405020304" pitchFamily="18" charset="0"/>
                        </a:rPr>
                        <a:t>        Бараа материал худалдан авахад төлсөн</a:t>
                      </a:r>
                      <a:endParaRPr lang="ru-RU"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-8,253,259,095.28</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-8,014,748,916.23</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462304161"/>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1.2.4</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Ашиглалтын зардалд төлсөн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-15,566,557.47</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-13,511,672.98</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919155383"/>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1.2.5</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Түлш, шатахуун, тээврийн хөлс, сэлбэг хэрэгсэлд төлсөн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-142,664,966.05</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-18,325,090.89</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487806858"/>
                  </a:ext>
                </a:extLst>
              </a:tr>
              <a:tr h="109617">
                <a:tc>
                  <a:txBody>
                    <a:bodyPr/>
                    <a:lstStyle/>
                    <a:p>
                      <a:pPr algn="l" fontAlgn="ctr"/>
                      <a:r>
                        <a:rPr lang="en-US" sz="700" u="none" strike="noStrike">
                          <a:effectLst/>
                          <a:latin typeface="Times New Roman" panose="02020603050405020304" pitchFamily="18" charset="0"/>
                          <a:cs typeface="Times New Roman" panose="02020603050405020304" pitchFamily="18" charset="0"/>
                        </a:rPr>
                        <a:t>1.2.6</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Хүүний төлбөрт төлсөн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-148,000.00</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-8,451,225.45</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4180513471"/>
                  </a:ext>
                </a:extLst>
              </a:tr>
              <a:tr h="109617">
                <a:tc>
                  <a:txBody>
                    <a:bodyPr/>
                    <a:lstStyle/>
                    <a:p>
                      <a:pPr algn="l" fontAlgn="ctr"/>
                      <a:r>
                        <a:rPr lang="en-US" sz="700" u="none" strike="noStrike">
                          <a:effectLst/>
                          <a:latin typeface="Times New Roman" panose="02020603050405020304" pitchFamily="18" charset="0"/>
                          <a:cs typeface="Times New Roman" panose="02020603050405020304" pitchFamily="18" charset="0"/>
                        </a:rPr>
                        <a:t>1.2.7</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Татварын байгууллагад төлсөн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-1,162,849,388.93</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-425,495,161.59</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478748929"/>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1.2.8</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Даатгалын төлбөрт төлсөн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-19,170,423.88</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-1,801,260.00</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128397889"/>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1.2.9</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Бусад мөнгөн зарлага</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-266,353,810.63</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-75,113,212.40</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367569432"/>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1.3</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Үндсэн үйл ажиллагааны цэвэр мөнгөн гүйлгээний дүн</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5,402,475.66</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24,569,046.95</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478046908"/>
                  </a:ext>
                </a:extLst>
              </a:tr>
              <a:tr h="115966">
                <a:tc>
                  <a:txBody>
                    <a:bodyPr/>
                    <a:lstStyle/>
                    <a:p>
                      <a:pPr algn="l" fontAlgn="ctr"/>
                      <a:r>
                        <a:rPr lang="en-US" sz="700" u="none" strike="noStrike">
                          <a:effectLst/>
                          <a:latin typeface="Times New Roman" panose="02020603050405020304" pitchFamily="18" charset="0"/>
                          <a:cs typeface="Times New Roman" panose="02020603050405020304" pitchFamily="18" charset="0"/>
                        </a:rPr>
                        <a:t>2</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Хөрөнгө оруулалтын үйл ажиллагааны мөнгөн гүйлгээ</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799458909"/>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2.1</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Мөнгөн орлогын дүн (+)</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15,849,449.62</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869,896.62</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637725701"/>
                  </a:ext>
                </a:extLst>
              </a:tr>
              <a:tr h="109617">
                <a:tc>
                  <a:txBody>
                    <a:bodyPr/>
                    <a:lstStyle/>
                    <a:p>
                      <a:pPr algn="l" fontAlgn="ctr"/>
                      <a:r>
                        <a:rPr lang="en-US" sz="700" u="none" strike="noStrike">
                          <a:effectLst/>
                          <a:latin typeface="Times New Roman" panose="02020603050405020304" pitchFamily="18" charset="0"/>
                          <a:cs typeface="Times New Roman" panose="02020603050405020304" pitchFamily="18" charset="0"/>
                        </a:rPr>
                        <a:t>2.1.1</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Үндсэн хөрөнгө борлуулсаны орлого</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246062440"/>
                  </a:ext>
                </a:extLst>
              </a:tr>
              <a:tr h="115966">
                <a:tc>
                  <a:txBody>
                    <a:bodyPr/>
                    <a:lstStyle/>
                    <a:p>
                      <a:pPr algn="l" fontAlgn="ctr"/>
                      <a:r>
                        <a:rPr lang="en-US" sz="700" u="none" strike="noStrike">
                          <a:effectLst/>
                          <a:latin typeface="Times New Roman" panose="02020603050405020304" pitchFamily="18" charset="0"/>
                          <a:cs typeface="Times New Roman" panose="02020603050405020304" pitchFamily="18" charset="0"/>
                        </a:rPr>
                        <a:t>2.1.2</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Биет бус хөрөнгө борлуулсаны орлого</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735267246"/>
                  </a:ext>
                </a:extLst>
              </a:tr>
              <a:tr h="109617">
                <a:tc>
                  <a:txBody>
                    <a:bodyPr/>
                    <a:lstStyle/>
                    <a:p>
                      <a:pPr algn="l" fontAlgn="ctr"/>
                      <a:r>
                        <a:rPr lang="en-US" sz="700" u="none" strike="noStrike">
                          <a:effectLst/>
                          <a:latin typeface="Times New Roman" panose="02020603050405020304" pitchFamily="18" charset="0"/>
                          <a:cs typeface="Times New Roman" panose="02020603050405020304" pitchFamily="18" charset="0"/>
                        </a:rPr>
                        <a:t>2.1.3</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Хөрөнгө оруулалт борлуулсаны орлого</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100254583"/>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2.1.4</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Бусад урт хугацаат хөрөнгө боруулсаны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581750592"/>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2.1.5</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Бусдад олгосон зээл, мөнгөн урьдчилгааны буцаан төлөлт</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288135026"/>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2.1.6</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Хүлээн авсан хүүний орлого</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15,849,449.62</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869,896.62</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448785561"/>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2.1.7</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Хүлээн авсан ногдол ашиг</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64320108"/>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2.2</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Мөнгөн зарлагын дүн (-)</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502483358"/>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2.2.1</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Үндсэн хөрөнгө олж эзэмшихэд төлсөн</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607400830"/>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2.2.2</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Биет бус хөрөнгө олж эзэмшихэд төлсөн</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932204351"/>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2.2.3</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Хөрөнгө оруулалт олж эзэмшихэд төлсөн</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779020748"/>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2.2.4</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Бусад урт хугацаат хөрөнгө олж эзэмшихэд төлсөн</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521081865"/>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2.2.5</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ru-RU" sz="700" u="none" strike="noStrike" dirty="0">
                          <a:effectLst/>
                          <a:latin typeface="Times New Roman" panose="02020603050405020304" pitchFamily="18" charset="0"/>
                          <a:cs typeface="Times New Roman" panose="02020603050405020304" pitchFamily="18" charset="0"/>
                        </a:rPr>
                        <a:t>        Бусдад олгосон зээл болон урьдчилгаа</a:t>
                      </a:r>
                      <a:endParaRPr lang="ru-RU"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843256627"/>
                  </a:ext>
                </a:extLst>
              </a:tr>
              <a:tr h="209029">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2.3</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Хөрөнгө оруулалтын үйл ажиллагааны цэвэр мөнгөн гүйлгээний дүн</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15,849,449.62</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869,896.62</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853474846"/>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Санхүүгийн үйл ажиллагааны мөнгөн гүйлгээ</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190544929"/>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3.1</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Мөнгөн орлогын дүн (+)</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943,802.72</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443,128,668.35</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463635531"/>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3.1.1</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Зээл авсан, өрийн үнэт цаас гаргаснаас хүлээн авсан</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439,733,000.00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493658151"/>
                  </a:ext>
                </a:extLst>
              </a:tr>
              <a:tr h="209029">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3.1.2</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Хувьцаа болон өмчийн бусад үнэт цаас гаргаснаас хүлээн авсан</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1567303526"/>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3.1.3</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Төрөл бүрийн хандив</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479615434"/>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3.1.4</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Валютын ханшийн тэгшитгэлийн ашиг</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943,802.72</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3,395,668.35</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083543657"/>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3.2</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Мөнгөн зарлагын дүн (-)</a:t>
                      </a:r>
                      <a:endParaRPr lang="mn-MN"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-10,770,000.45</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-76,217,414.95</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776664487"/>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3.2.1</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Зээл, өрийн үнэт цаасны төлбөрт төлсөн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-59,622,522.12</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601873602"/>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3.2.2</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Санхүүгийн түрээсийн өглөгт төлсөн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-10,245,048.71</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-7,462,727.27</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261971486"/>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3.2.3</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Хувьцаа буцаан худалдаж төлсөн</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530681854"/>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3.2.4</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Төлсөн ногдол ашиг</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-8,729,725.00</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2867071895"/>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3.2.5</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Валютын ханшийн тэгшитгэлийн алдагдал</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-524,951.74</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-402,440.56</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890740085"/>
                  </a:ext>
                </a:extLst>
              </a:tr>
              <a:tr h="115966">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3.3</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Санхүүгийн үйл ажиллагааны цэвэр мөнгөн гүйлгээний дүн</a:t>
                      </a:r>
                      <a:endParaRPr lang="mn-MN"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-9,826,197.73</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366,911,253.40</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83684705"/>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4</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Бүх цэвэр мөнгөн гүйлгээ</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11,425,727.55</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392,350,196.97</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790242394"/>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5</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Мөнгө, түүнтэй адилтгах хөрөнгийн эхний үлдэгдэл</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302,217,109.75</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474,554,045.66</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a:effectLst/>
                        <a:latin typeface="Tahoma" panose="020B0604030504040204" pitchFamily="34" charset="0"/>
                      </a:endParaRPr>
                    </a:p>
                  </a:txBody>
                  <a:tcPr marL="0" marR="0" marT="0" marB="0"/>
                </a:tc>
                <a:extLst>
                  <a:ext uri="{0D108BD9-81ED-4DB2-BD59-A6C34878D82A}">
                    <a16:rowId xmlns:a16="http://schemas.microsoft.com/office/drawing/2014/main" val="3970059859"/>
                  </a:ext>
                </a:extLst>
              </a:tr>
              <a:tr h="109617">
                <a:tc>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6</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l" fontAlgn="ctr"/>
                      <a:r>
                        <a:rPr lang="mn-MN" sz="700" u="none" strike="noStrike">
                          <a:effectLst/>
                          <a:latin typeface="Times New Roman" panose="02020603050405020304" pitchFamily="18" charset="0"/>
                          <a:cs typeface="Times New Roman" panose="02020603050405020304" pitchFamily="18" charset="0"/>
                        </a:rPr>
                        <a:t>  Мөнгө, түүнтэй адилтгах хөрөнгийн эцсийн үлдэгдэл</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949,108,091.32</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866,904,242.63</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t"/>
                      <a:endParaRPr lang="en-US" sz="400" b="0" i="0" u="none" strike="noStrike" dirty="0">
                        <a:effectLst/>
                        <a:latin typeface="Tahoma" panose="020B0604030504040204" pitchFamily="34" charset="0"/>
                      </a:endParaRPr>
                    </a:p>
                  </a:txBody>
                  <a:tcPr marL="0" marR="0" marT="0" marB="0"/>
                </a:tc>
                <a:extLst>
                  <a:ext uri="{0D108BD9-81ED-4DB2-BD59-A6C34878D82A}">
                    <a16:rowId xmlns:a16="http://schemas.microsoft.com/office/drawing/2014/main" val="4246921530"/>
                  </a:ext>
                </a:extLst>
              </a:tr>
            </a:tbl>
          </a:graphicData>
        </a:graphic>
      </p:graphicFrame>
    </p:spTree>
    <p:extLst>
      <p:ext uri="{BB962C8B-B14F-4D97-AF65-F5344CB8AC3E}">
        <p14:creationId xmlns:p14="http://schemas.microsoft.com/office/powerpoint/2010/main" val="2199003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1"/>
          </p:nvPr>
        </p:nvSpPr>
        <p:spPr/>
        <p:txBody>
          <a:bodyPr/>
          <a:lstStyle/>
          <a:p>
            <a:fld id="{8699F50C-BE38-4BD0-BA84-9B090E1F2B9B}" type="slidenum">
              <a:rPr lang="en-US" noProof="0" smtClean="0"/>
              <a:t>15</a:t>
            </a:fld>
            <a:endParaRPr lang="en-US" noProof="0" dirty="0"/>
          </a:p>
        </p:txBody>
      </p:sp>
      <p:sp>
        <p:nvSpPr>
          <p:cNvPr id="4" name="Title 3"/>
          <p:cNvSpPr>
            <a:spLocks noGrp="1"/>
          </p:cNvSpPr>
          <p:nvPr>
            <p:ph type="title"/>
          </p:nvPr>
        </p:nvSpPr>
        <p:spPr>
          <a:xfrm>
            <a:off x="4105709" y="2784278"/>
            <a:ext cx="8330184" cy="1147968"/>
          </a:xfrm>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ОРЛОГЫН ДЭЛГЭРЭНГҮЙ ТАЙЛАН</a:t>
            </a:r>
            <a:endParaRPr lang="en-US"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18338235"/>
              </p:ext>
            </p:extLst>
          </p:nvPr>
        </p:nvGraphicFramePr>
        <p:xfrm>
          <a:off x="338530" y="215523"/>
          <a:ext cx="4546873" cy="6505952"/>
        </p:xfrm>
        <a:graphic>
          <a:graphicData uri="http://schemas.openxmlformats.org/drawingml/2006/table">
            <a:tbl>
              <a:tblPr>
                <a:tableStyleId>{5C22544A-7EE6-4342-B048-85BDC9FD1C3A}</a:tableStyleId>
              </a:tblPr>
              <a:tblGrid>
                <a:gridCol w="390716">
                  <a:extLst>
                    <a:ext uri="{9D8B030D-6E8A-4147-A177-3AD203B41FA5}">
                      <a16:colId xmlns:a16="http://schemas.microsoft.com/office/drawing/2014/main" val="2920741969"/>
                    </a:ext>
                  </a:extLst>
                </a:gridCol>
                <a:gridCol w="1524921">
                  <a:extLst>
                    <a:ext uri="{9D8B030D-6E8A-4147-A177-3AD203B41FA5}">
                      <a16:colId xmlns:a16="http://schemas.microsoft.com/office/drawing/2014/main" val="440573295"/>
                    </a:ext>
                  </a:extLst>
                </a:gridCol>
                <a:gridCol w="995513">
                  <a:extLst>
                    <a:ext uri="{9D8B030D-6E8A-4147-A177-3AD203B41FA5}">
                      <a16:colId xmlns:a16="http://schemas.microsoft.com/office/drawing/2014/main" val="2008688611"/>
                    </a:ext>
                  </a:extLst>
                </a:gridCol>
                <a:gridCol w="97989">
                  <a:extLst>
                    <a:ext uri="{9D8B030D-6E8A-4147-A177-3AD203B41FA5}">
                      <a16:colId xmlns:a16="http://schemas.microsoft.com/office/drawing/2014/main" val="734248639"/>
                    </a:ext>
                  </a:extLst>
                </a:gridCol>
                <a:gridCol w="768867">
                  <a:extLst>
                    <a:ext uri="{9D8B030D-6E8A-4147-A177-3AD203B41FA5}">
                      <a16:colId xmlns:a16="http://schemas.microsoft.com/office/drawing/2014/main" val="1781243879"/>
                    </a:ext>
                  </a:extLst>
                </a:gridCol>
                <a:gridCol w="768867">
                  <a:extLst>
                    <a:ext uri="{9D8B030D-6E8A-4147-A177-3AD203B41FA5}">
                      <a16:colId xmlns:a16="http://schemas.microsoft.com/office/drawing/2014/main" val="3247874715"/>
                    </a:ext>
                  </a:extLst>
                </a:gridCol>
              </a:tblGrid>
              <a:tr h="254014">
                <a:tc gridSpan="6">
                  <a:txBody>
                    <a:bodyPr/>
                    <a:lstStyle/>
                    <a:p>
                      <a:pPr algn="ctr" fontAlgn="ctr"/>
                      <a:r>
                        <a:rPr lang="mn-MN" sz="1000" u="none" strike="noStrike" dirty="0">
                          <a:effectLst/>
                          <a:latin typeface="Times New Roman" panose="02020603050405020304" pitchFamily="18" charset="0"/>
                          <a:cs typeface="Times New Roman" panose="02020603050405020304" pitchFamily="18" charset="0"/>
                        </a:rPr>
                        <a:t>Орлогын дэлгэрэнгүй тайлан</a:t>
                      </a:r>
                      <a:endParaRPr lang="mn-MN" sz="10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9072376"/>
                  </a:ext>
                </a:extLst>
              </a:tr>
              <a:tr h="201675">
                <a:tc gridSpan="2">
                  <a:txBody>
                    <a:bodyPr/>
                    <a:lstStyle/>
                    <a:p>
                      <a:pPr algn="l" fontAlgn="ct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mn-MN" sz="700" u="none" strike="noStrike">
                          <a:effectLst/>
                          <a:latin typeface="Times New Roman" panose="02020603050405020304" pitchFamily="18" charset="0"/>
                          <a:cs typeface="Times New Roman" panose="02020603050405020304" pitchFamily="18" charset="0"/>
                        </a:rPr>
                        <a:t>Тайлант үе:</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l" fontAlgn="ctr"/>
                      <a:r>
                        <a:rPr lang="en-US" sz="700" u="none" strike="noStrike" dirty="0">
                          <a:effectLst/>
                          <a:latin typeface="Times New Roman" panose="02020603050405020304" pitchFamily="18" charset="0"/>
                          <a:cs typeface="Times New Roman" panose="02020603050405020304" pitchFamily="18" charset="0"/>
                        </a:rPr>
                        <a:t>2020/01/01 - 2020/12/31</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806139806"/>
                  </a:ext>
                </a:extLst>
              </a:tr>
              <a:tr h="201675">
                <a:tc gridSpan="6">
                  <a:txBody>
                    <a:bodyPr/>
                    <a:lstStyle/>
                    <a:p>
                      <a:pPr algn="r" fontAlgn="ctr"/>
                      <a:r>
                        <a:rPr lang="mn-MN" sz="700" u="none" strike="noStrike" dirty="0">
                          <a:effectLst/>
                          <a:latin typeface="Times New Roman" panose="02020603050405020304" pitchFamily="18" charset="0"/>
                          <a:cs typeface="Times New Roman" panose="02020603050405020304" pitchFamily="18" charset="0"/>
                        </a:rPr>
                        <a:t>/төгрөгөөр/</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0033702"/>
                  </a:ext>
                </a:extLst>
              </a:tr>
              <a:tr h="411028">
                <a:tc>
                  <a:txBody>
                    <a:bodyPr/>
                    <a:lstStyle/>
                    <a:p>
                      <a:pPr algn="ctr" fontAlgn="ctr"/>
                      <a:r>
                        <a:rPr lang="mn-MN" sz="700" u="none" strike="noStrike" dirty="0">
                          <a:effectLst/>
                        </a:rPr>
                        <a:t>Мөрийн дугаар</a:t>
                      </a:r>
                      <a:endParaRPr lang="mn-MN" sz="700" b="0" i="0" u="none" strike="noStrike" dirty="0">
                        <a:effectLst/>
                        <a:latin typeface="Times New Roman" panose="02020603050405020304" pitchFamily="18" charset="0"/>
                      </a:endParaRPr>
                    </a:p>
                  </a:txBody>
                  <a:tcPr marL="0" marR="0" marT="0" marB="0" anchor="ctr"/>
                </a:tc>
                <a:tc gridSpan="2">
                  <a:txBody>
                    <a:bodyPr/>
                    <a:lstStyle/>
                    <a:p>
                      <a:pPr algn="ctr" fontAlgn="ctr"/>
                      <a:r>
                        <a:rPr lang="mn-MN" sz="700" u="none" strike="noStrike">
                          <a:effectLst/>
                          <a:latin typeface="Times New Roman" panose="02020603050405020304" pitchFamily="18" charset="0"/>
                          <a:cs typeface="Times New Roman" panose="02020603050405020304" pitchFamily="18" charset="0"/>
                        </a:rPr>
                        <a:t>Үзүүлэлт</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ctr" fontAlgn="ctr"/>
                      <a:r>
                        <a:rPr lang="mn-MN" sz="700" u="none" strike="noStrike">
                          <a:effectLst/>
                          <a:latin typeface="Times New Roman" panose="02020603050405020304" pitchFamily="18" charset="0"/>
                          <a:cs typeface="Times New Roman" panose="02020603050405020304" pitchFamily="18" charset="0"/>
                        </a:rPr>
                        <a:t>Өмнөх оны дүн</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ctr" fontAlgn="ct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mn-MN" sz="700" u="none" strike="noStrike" dirty="0">
                          <a:effectLst/>
                          <a:latin typeface="Times New Roman" panose="02020603050405020304" pitchFamily="18" charset="0"/>
                          <a:cs typeface="Times New Roman" panose="02020603050405020304" pitchFamily="18" charset="0"/>
                        </a:rPr>
                        <a:t>Тайлант жилийн дүн</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3722796"/>
                  </a:ext>
                </a:extLst>
              </a:tr>
              <a:tr h="191208">
                <a:tc>
                  <a:txBody>
                    <a:bodyPr/>
                    <a:lstStyle/>
                    <a:p>
                      <a:pPr algn="ctr" fontAlgn="ctr"/>
                      <a:r>
                        <a:rPr lang="en-US" sz="700" u="none" strike="noStrike" dirty="0">
                          <a:effectLst/>
                        </a:rPr>
                        <a:t>1</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Борлуулалтын орлого ( цэвэр )</a:t>
                      </a:r>
                      <a:endParaRPr lang="mn-MN"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10,449,494,109.57</a:t>
                      </a:r>
                      <a:endParaRPr lang="en-US" sz="700" b="1"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1"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9,461,781,054.87</a:t>
                      </a:r>
                      <a:endParaRPr lang="en-US" sz="700" b="1"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02684315"/>
                  </a:ext>
                </a:extLst>
              </a:tr>
              <a:tr h="191208">
                <a:tc>
                  <a:txBody>
                    <a:bodyPr/>
                    <a:lstStyle/>
                    <a:p>
                      <a:pPr algn="ctr" fontAlgn="ctr"/>
                      <a:r>
                        <a:rPr lang="en-US" sz="700" u="none" strike="noStrike">
                          <a:effectLst/>
                        </a:rPr>
                        <a:t>2</a:t>
                      </a:r>
                      <a:endParaRPr lang="en-US" sz="700" b="0" i="0" u="none" strike="noStrike">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Борлуулалтын өртөг</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7,554,215,623.14</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6,916,489,837.47</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92519489"/>
                  </a:ext>
                </a:extLst>
              </a:tr>
              <a:tr h="201675">
                <a:tc>
                  <a:txBody>
                    <a:bodyPr/>
                    <a:lstStyle/>
                    <a:p>
                      <a:pPr algn="ctr" fontAlgn="ctr"/>
                      <a:r>
                        <a:rPr lang="en-US" sz="700" u="none" strike="noStrike">
                          <a:effectLst/>
                        </a:rPr>
                        <a:t>3</a:t>
                      </a:r>
                      <a:endParaRPr lang="en-US" sz="700" b="0" i="0" u="none" strike="noStrike">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Нийт ашиг ( алдагдал )</a:t>
                      </a:r>
                      <a:endParaRPr lang="mn-MN"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2,895,278,486.43</a:t>
                      </a: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2,545,291,217.40</a:t>
                      </a: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82911326"/>
                  </a:ext>
                </a:extLst>
              </a:tr>
              <a:tr h="191208">
                <a:tc>
                  <a:txBody>
                    <a:bodyPr/>
                    <a:lstStyle/>
                    <a:p>
                      <a:pPr algn="ctr" fontAlgn="ctr"/>
                      <a:r>
                        <a:rPr lang="en-US" sz="700" u="none" strike="noStrike">
                          <a:effectLst/>
                        </a:rPr>
                        <a:t>4</a:t>
                      </a:r>
                      <a:endParaRPr lang="en-US" sz="700" b="0" i="0" u="none" strike="noStrike">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Түрээсийн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40196493"/>
                  </a:ext>
                </a:extLst>
              </a:tr>
              <a:tr h="191208">
                <a:tc>
                  <a:txBody>
                    <a:bodyPr/>
                    <a:lstStyle/>
                    <a:p>
                      <a:pPr algn="ctr" fontAlgn="ctr"/>
                      <a:r>
                        <a:rPr lang="en-US" sz="700" u="none" strike="noStrike">
                          <a:effectLst/>
                        </a:rPr>
                        <a:t>5</a:t>
                      </a:r>
                      <a:endParaRPr lang="en-US" sz="700" b="0" i="0" u="none" strike="noStrike">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Хүүгийн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15,849,449.62</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869,896.62</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00543313"/>
                  </a:ext>
                </a:extLst>
              </a:tr>
              <a:tr h="191208">
                <a:tc>
                  <a:txBody>
                    <a:bodyPr/>
                    <a:lstStyle/>
                    <a:p>
                      <a:pPr algn="ctr" fontAlgn="ctr"/>
                      <a:r>
                        <a:rPr lang="en-US" sz="700" u="none" strike="noStrike">
                          <a:effectLst/>
                        </a:rPr>
                        <a:t>6</a:t>
                      </a:r>
                      <a:endParaRPr lang="en-US" sz="700" b="0" i="0" u="none" strike="noStrike">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Ногдол ашгийн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54893769"/>
                  </a:ext>
                </a:extLst>
              </a:tr>
              <a:tr h="201675">
                <a:tc>
                  <a:txBody>
                    <a:bodyPr/>
                    <a:lstStyle/>
                    <a:p>
                      <a:pPr algn="ctr" fontAlgn="ctr"/>
                      <a:r>
                        <a:rPr lang="en-US" sz="700" u="none" strike="noStrike" dirty="0">
                          <a:effectLst/>
                        </a:rPr>
                        <a:t>7</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Эрхийн шимтгэлийн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64906758"/>
                  </a:ext>
                </a:extLst>
              </a:tr>
              <a:tr h="191208">
                <a:tc>
                  <a:txBody>
                    <a:bodyPr/>
                    <a:lstStyle/>
                    <a:p>
                      <a:pPr algn="ctr" fontAlgn="ctr"/>
                      <a:r>
                        <a:rPr lang="en-US" sz="700" u="none" strike="noStrike" dirty="0">
                          <a:effectLst/>
                        </a:rPr>
                        <a:t>8</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Бусад орлого</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72,554,625.45</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70,290,458.01</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67346031"/>
                  </a:ext>
                </a:extLst>
              </a:tr>
              <a:tr h="191208">
                <a:tc>
                  <a:txBody>
                    <a:bodyPr/>
                    <a:lstStyle/>
                    <a:p>
                      <a:pPr algn="ctr" fontAlgn="ctr"/>
                      <a:r>
                        <a:rPr lang="en-US" sz="700" u="none" strike="noStrike" dirty="0">
                          <a:effectLst/>
                        </a:rPr>
                        <a:t>9</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Борлуулалт, маркетингийн зардал</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1,749,533,259.66</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1,445,127,692.08</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00746128"/>
                  </a:ext>
                </a:extLst>
              </a:tr>
              <a:tr h="201675">
                <a:tc>
                  <a:txBody>
                    <a:bodyPr/>
                    <a:lstStyle/>
                    <a:p>
                      <a:pPr algn="ctr" fontAlgn="ctr"/>
                      <a:r>
                        <a:rPr lang="en-US" sz="700" u="none" strike="noStrike" dirty="0">
                          <a:effectLst/>
                        </a:rPr>
                        <a:t>10</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Ерөнхий ба удирдлагын зардал</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724,615,916.06</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736,868,174.85</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34399164"/>
                  </a:ext>
                </a:extLst>
              </a:tr>
              <a:tr h="191208">
                <a:tc>
                  <a:txBody>
                    <a:bodyPr/>
                    <a:lstStyle/>
                    <a:p>
                      <a:pPr algn="ctr" fontAlgn="ctr"/>
                      <a:r>
                        <a:rPr lang="en-US" sz="700" u="none" strike="noStrike" dirty="0">
                          <a:effectLst/>
                        </a:rPr>
                        <a:t>11</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Санхүүгийн зардал</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75531998"/>
                  </a:ext>
                </a:extLst>
              </a:tr>
              <a:tr h="191208">
                <a:tc>
                  <a:txBody>
                    <a:bodyPr/>
                    <a:lstStyle/>
                    <a:p>
                      <a:pPr algn="ctr" fontAlgn="ctr"/>
                      <a:r>
                        <a:rPr lang="en-US" sz="700" u="none" strike="noStrike" dirty="0">
                          <a:effectLst/>
                        </a:rPr>
                        <a:t>12</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Бусад зардал</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197,348,247.09</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192,997,876.08</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17102483"/>
                  </a:ext>
                </a:extLst>
              </a:tr>
              <a:tr h="191208">
                <a:tc>
                  <a:txBody>
                    <a:bodyPr/>
                    <a:lstStyle/>
                    <a:p>
                      <a:pPr algn="ctr" fontAlgn="ctr"/>
                      <a:r>
                        <a:rPr lang="en-US" sz="700" u="none" strike="noStrike" dirty="0">
                          <a:effectLst/>
                        </a:rPr>
                        <a:t>13</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Гадаад валютын ханшийн зөрүүний олз ( гарз )</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418,772.48</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2,993,227.79</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81316962"/>
                  </a:ext>
                </a:extLst>
              </a:tr>
              <a:tr h="201675">
                <a:tc>
                  <a:txBody>
                    <a:bodyPr/>
                    <a:lstStyle/>
                    <a:p>
                      <a:pPr algn="ctr" fontAlgn="ctr"/>
                      <a:r>
                        <a:rPr lang="en-US" sz="700" u="none" strike="noStrike" dirty="0">
                          <a:effectLst/>
                        </a:rPr>
                        <a:t>14</a:t>
                      </a:r>
                      <a:endParaRPr lang="en-US" sz="700" b="0" i="0" u="none" strike="noStrike" dirty="0">
                        <a:solidFill>
                          <a:srgbClr val="FF0000"/>
                        </a:solidFill>
                        <a:effectLst/>
                        <a:latin typeface="Times New Roman" panose="02020603050405020304" pitchFamily="18" charset="0"/>
                      </a:endParaRPr>
                    </a:p>
                  </a:txBody>
                  <a:tcPr marL="0" marR="0" marT="0" marB="0" anchor="ctr"/>
                </a:tc>
                <a:tc gridSpan="2">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Үндсэн хөрөнгө данснаас хассаны олз ( гарз )</a:t>
                      </a:r>
                      <a:endParaRPr lang="mn-MN"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634,245.08</a:t>
                      </a: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-449,221.31</a:t>
                      </a:r>
                      <a:endParaRPr lang="en-US" sz="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43015700"/>
                  </a:ext>
                </a:extLst>
              </a:tr>
              <a:tr h="191208">
                <a:tc>
                  <a:txBody>
                    <a:bodyPr/>
                    <a:lstStyle/>
                    <a:p>
                      <a:pPr algn="ctr" fontAlgn="ctr"/>
                      <a:r>
                        <a:rPr lang="en-US" sz="700" u="none" strike="noStrike" dirty="0">
                          <a:effectLst/>
                        </a:rPr>
                        <a:t>15</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Биет бус хөрөнгө данснаас хассаны олз ( гарз )</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82925321"/>
                  </a:ext>
                </a:extLst>
              </a:tr>
              <a:tr h="191208">
                <a:tc>
                  <a:txBody>
                    <a:bodyPr/>
                    <a:lstStyle/>
                    <a:p>
                      <a:pPr algn="ctr" fontAlgn="ctr"/>
                      <a:r>
                        <a:rPr lang="en-US" sz="700" u="none" strike="noStrike" dirty="0">
                          <a:effectLst/>
                        </a:rPr>
                        <a:t>16</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Хөрөнгө орлуулалт борлуулсанаас үүссэн олз ( гарз )</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85833227"/>
                  </a:ext>
                </a:extLst>
              </a:tr>
              <a:tr h="201675">
                <a:tc>
                  <a:txBody>
                    <a:bodyPr/>
                    <a:lstStyle/>
                    <a:p>
                      <a:pPr algn="ctr" fontAlgn="ctr"/>
                      <a:r>
                        <a:rPr lang="en-US" sz="700" u="none" strike="noStrike" dirty="0">
                          <a:effectLst/>
                        </a:rPr>
                        <a:t>17</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Бусад ашиг ( алдагдал )</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66020085"/>
                  </a:ext>
                </a:extLst>
              </a:tr>
              <a:tr h="191208">
                <a:tc>
                  <a:txBody>
                    <a:bodyPr/>
                    <a:lstStyle/>
                    <a:p>
                      <a:pPr algn="ctr" fontAlgn="ctr"/>
                      <a:r>
                        <a:rPr lang="en-US" sz="700" u="none" strike="noStrike" dirty="0">
                          <a:effectLst/>
                        </a:rPr>
                        <a:t>18</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Татвар төлөхийн өмнөх ашиг ( алдагдал )</a:t>
                      </a:r>
                      <a:endParaRPr lang="mn-MN"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313,238,156.25</a:t>
                      </a: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244,001,835.50</a:t>
                      </a: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63431032"/>
                  </a:ext>
                </a:extLst>
              </a:tr>
              <a:tr h="191208">
                <a:tc>
                  <a:txBody>
                    <a:bodyPr/>
                    <a:lstStyle/>
                    <a:p>
                      <a:pPr algn="ctr" fontAlgn="ctr"/>
                      <a:r>
                        <a:rPr lang="en-US" sz="700" u="none" strike="noStrike" dirty="0">
                          <a:effectLst/>
                        </a:rPr>
                        <a:t>19</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Орлогын татварын зардал</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32,818,147.27</a:t>
                      </a: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50,111,686.48</a:t>
                      </a:r>
                      <a:endParaRPr lang="en-US" sz="70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01825292"/>
                  </a:ext>
                </a:extLst>
              </a:tr>
              <a:tr h="191208">
                <a:tc>
                  <a:txBody>
                    <a:bodyPr/>
                    <a:lstStyle/>
                    <a:p>
                      <a:pPr algn="ctr" fontAlgn="ctr"/>
                      <a:r>
                        <a:rPr lang="en-US" sz="700" u="none" strike="noStrike" dirty="0">
                          <a:effectLst/>
                        </a:rPr>
                        <a:t>20</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Татварын дараах ашиг ( алдагдал )</a:t>
                      </a:r>
                      <a:endParaRPr lang="mn-MN"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280,420,008.98</a:t>
                      </a: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193,890,149.02</a:t>
                      </a: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30267529"/>
                  </a:ext>
                </a:extLst>
              </a:tr>
              <a:tr h="201675">
                <a:tc>
                  <a:txBody>
                    <a:bodyPr/>
                    <a:lstStyle/>
                    <a:p>
                      <a:pPr algn="ctr" fontAlgn="ctr"/>
                      <a:r>
                        <a:rPr lang="en-US" sz="700" u="none" strike="noStrike" dirty="0">
                          <a:effectLst/>
                        </a:rPr>
                        <a:t>21</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Зогсоосон үйл ажиллагааны татварын дараах ашиг ( алдагдал )</a:t>
                      </a:r>
                      <a:endParaRPr lang="mn-MN"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06387834"/>
                  </a:ext>
                </a:extLst>
              </a:tr>
              <a:tr h="191208">
                <a:tc>
                  <a:txBody>
                    <a:bodyPr/>
                    <a:lstStyle/>
                    <a:p>
                      <a:pPr algn="ctr" fontAlgn="ctr"/>
                      <a:r>
                        <a:rPr lang="en-US" sz="700" u="none" strike="noStrike" dirty="0">
                          <a:effectLst/>
                        </a:rPr>
                        <a:t>22</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Тайлант үеийн цэвэр ашиг ( алдагдал )</a:t>
                      </a:r>
                      <a:endParaRPr lang="mn-MN"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280,420,008.98</a:t>
                      </a: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193,890,149.02</a:t>
                      </a: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08182715"/>
                  </a:ext>
                </a:extLst>
              </a:tr>
              <a:tr h="191208">
                <a:tc>
                  <a:txBody>
                    <a:bodyPr/>
                    <a:lstStyle/>
                    <a:p>
                      <a:pPr algn="ctr" fontAlgn="ctr"/>
                      <a:r>
                        <a:rPr lang="en-US" sz="700" u="none" strike="noStrike" dirty="0">
                          <a:effectLst/>
                        </a:rPr>
                        <a:t>23</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Бусад дэлгэрэнгүй орлого</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43579443"/>
                  </a:ext>
                </a:extLst>
              </a:tr>
              <a:tr h="201675">
                <a:tc>
                  <a:txBody>
                    <a:bodyPr/>
                    <a:lstStyle/>
                    <a:p>
                      <a:pPr algn="ctr" fontAlgn="ctr"/>
                      <a:r>
                        <a:rPr lang="en-US" sz="700" u="none" strike="noStrike">
                          <a:effectLst/>
                        </a:rPr>
                        <a:t>23.1</a:t>
                      </a:r>
                      <a:endParaRPr lang="en-US" sz="700" b="0" i="0" u="none" strike="noStrike">
                        <a:effectLst/>
                        <a:latin typeface="Times New Roman" panose="02020603050405020304" pitchFamily="18" charset="0"/>
                      </a:endParaRPr>
                    </a:p>
                  </a:txBody>
                  <a:tcPr marL="0" marR="0" marT="0" marB="0" anchor="ctr"/>
                </a:tc>
                <a:tc gridSpan="2">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Хөрөнгийн дахин үнэлгээний нэмэгдэлийн зөрүү</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92246249"/>
                  </a:ext>
                </a:extLst>
              </a:tr>
              <a:tr h="191208">
                <a:tc>
                  <a:txBody>
                    <a:bodyPr/>
                    <a:lstStyle/>
                    <a:p>
                      <a:pPr algn="ctr" fontAlgn="ctr"/>
                      <a:r>
                        <a:rPr lang="en-US" sz="700" u="none" strike="noStrike">
                          <a:effectLst/>
                        </a:rPr>
                        <a:t>23.2</a:t>
                      </a:r>
                      <a:endParaRPr lang="en-US" sz="700" b="0" i="0" u="none" strike="noStrike">
                        <a:effectLst/>
                        <a:latin typeface="Times New Roman" panose="02020603050405020304" pitchFamily="18" charset="0"/>
                      </a:endParaRPr>
                    </a:p>
                  </a:txBody>
                  <a:tcPr marL="0" marR="0" marT="0" marB="0" anchor="ctr"/>
                </a:tc>
                <a:tc gridSpan="2">
                  <a:txBody>
                    <a:bodyPr/>
                    <a:lstStyle/>
                    <a:p>
                      <a:pPr algn="l" fontAlgn="ctr"/>
                      <a:r>
                        <a:rPr lang="mn-MN" sz="700" u="none" strike="noStrike" dirty="0">
                          <a:effectLst/>
                          <a:latin typeface="Times New Roman" panose="02020603050405020304" pitchFamily="18" charset="0"/>
                          <a:cs typeface="Times New Roman" panose="02020603050405020304" pitchFamily="18" charset="0"/>
                        </a:rPr>
                        <a:t>  Гадаад валютын хөрвүүлэлтийн зөрүү</a:t>
                      </a:r>
                      <a:endParaRPr lang="mn-MN" sz="7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27191422"/>
                  </a:ext>
                </a:extLst>
              </a:tr>
              <a:tr h="191208">
                <a:tc>
                  <a:txBody>
                    <a:bodyPr/>
                    <a:lstStyle/>
                    <a:p>
                      <a:pPr algn="ctr" fontAlgn="ctr"/>
                      <a:r>
                        <a:rPr lang="en-US" sz="700" u="none" strike="noStrike" dirty="0">
                          <a:effectLst/>
                        </a:rPr>
                        <a:t>23.3</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Бусад олз ( гарз )</a:t>
                      </a:r>
                      <a:endParaRPr lang="mn-MN"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0.00</a:t>
                      </a: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2143531"/>
                  </a:ext>
                </a:extLst>
              </a:tr>
              <a:tr h="191208">
                <a:tc>
                  <a:txBody>
                    <a:bodyPr/>
                    <a:lstStyle/>
                    <a:p>
                      <a:pPr algn="ctr" fontAlgn="ctr"/>
                      <a:r>
                        <a:rPr lang="en-US" sz="700" u="none" strike="noStrike" dirty="0">
                          <a:effectLst/>
                        </a:rPr>
                        <a:t>24</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Орлогын нийт дүн</a:t>
                      </a:r>
                      <a:endParaRPr lang="mn-MN"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a:effectLst/>
                          <a:latin typeface="Times New Roman" panose="02020603050405020304" pitchFamily="18" charset="0"/>
                          <a:cs typeface="Times New Roman" panose="02020603050405020304" pitchFamily="18" charset="0"/>
                        </a:rPr>
                        <a:t>280,420,008.98</a:t>
                      </a: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193,890,149.02</a:t>
                      </a: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7539945"/>
                  </a:ext>
                </a:extLst>
              </a:tr>
              <a:tr h="201675">
                <a:tc>
                  <a:txBody>
                    <a:bodyPr/>
                    <a:lstStyle/>
                    <a:p>
                      <a:pPr algn="ctr" fontAlgn="ctr"/>
                      <a:r>
                        <a:rPr lang="en-US" sz="700" u="none" strike="noStrike" dirty="0">
                          <a:effectLst/>
                        </a:rPr>
                        <a:t>25</a:t>
                      </a:r>
                      <a:endParaRPr lang="en-US" sz="700" b="0" i="0" u="none" strike="noStrike" dirty="0">
                        <a:effectLst/>
                        <a:latin typeface="Times New Roman" panose="02020603050405020304" pitchFamily="18" charset="0"/>
                      </a:endParaRPr>
                    </a:p>
                  </a:txBody>
                  <a:tcPr marL="0" marR="0" marT="0" marB="0" anchor="ctr"/>
                </a:tc>
                <a:tc gridSpan="2">
                  <a:txBody>
                    <a:bodyPr/>
                    <a:lstStyle/>
                    <a:p>
                      <a:pPr algn="l" fontAlgn="ctr"/>
                      <a:r>
                        <a:rPr lang="mn-MN" sz="700" u="none" strike="noStrike">
                          <a:effectLst/>
                          <a:latin typeface="Times New Roman" panose="02020603050405020304" pitchFamily="18" charset="0"/>
                          <a:cs typeface="Times New Roman" panose="02020603050405020304" pitchFamily="18" charset="0"/>
                        </a:rPr>
                        <a:t>  Нэгж хувьцаанд ноогдох суурь ашиг ( алдагдал )</a:t>
                      </a:r>
                      <a:endParaRPr lang="mn-MN" sz="700" b="1"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pPr algn="r" fontAlgn="ct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700" u="none" strike="noStrike" dirty="0">
                          <a:effectLst/>
                          <a:latin typeface="Times New Roman" panose="02020603050405020304" pitchFamily="18" charset="0"/>
                          <a:cs typeface="Times New Roman" panose="02020603050405020304" pitchFamily="18" charset="0"/>
                        </a:rPr>
                        <a:t>0.00</a:t>
                      </a:r>
                      <a:endParaRPr lang="en-US" sz="700" b="1"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04480243"/>
                  </a:ext>
                </a:extLst>
              </a:tr>
            </a:tbl>
          </a:graphicData>
        </a:graphic>
      </p:graphicFrame>
    </p:spTree>
    <p:extLst>
      <p:ext uri="{BB962C8B-B14F-4D97-AF65-F5344CB8AC3E}">
        <p14:creationId xmlns:p14="http://schemas.microsoft.com/office/powerpoint/2010/main" val="3016477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1"/>
          </p:nvPr>
        </p:nvSpPr>
        <p:spPr/>
        <p:txBody>
          <a:bodyPr/>
          <a:lstStyle/>
          <a:p>
            <a:fld id="{8699F50C-BE38-4BD0-BA84-9B090E1F2B9B}" type="slidenum">
              <a:rPr lang="en-US" noProof="0" smtClean="0"/>
              <a:t>16</a:t>
            </a:fld>
            <a:endParaRPr lang="en-US" noProof="0" dirty="0"/>
          </a:p>
        </p:txBody>
      </p:sp>
      <p:sp>
        <p:nvSpPr>
          <p:cNvPr id="4" name="Title 3"/>
          <p:cNvSpPr>
            <a:spLocks noGrp="1"/>
          </p:cNvSpPr>
          <p:nvPr>
            <p:ph type="title"/>
          </p:nvPr>
        </p:nvSpPr>
        <p:spPr>
          <a:xfrm>
            <a:off x="0" y="666229"/>
            <a:ext cx="8330184" cy="1147968"/>
          </a:xfrm>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ӨМЧИЙН ӨӨРЧЛӨЛТИЙН ТАЙЛАН</a:t>
            </a:r>
            <a:endParaRPr lang="en-US"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5198350"/>
              </p:ext>
            </p:extLst>
          </p:nvPr>
        </p:nvGraphicFramePr>
        <p:xfrm>
          <a:off x="193221" y="1903442"/>
          <a:ext cx="11199456" cy="4635470"/>
        </p:xfrm>
        <a:graphic>
          <a:graphicData uri="http://schemas.openxmlformats.org/drawingml/2006/table">
            <a:tbl>
              <a:tblPr>
                <a:tableStyleId>{5C22544A-7EE6-4342-B048-85BDC9FD1C3A}</a:tableStyleId>
              </a:tblPr>
              <a:tblGrid>
                <a:gridCol w="316394">
                  <a:extLst>
                    <a:ext uri="{9D8B030D-6E8A-4147-A177-3AD203B41FA5}">
                      <a16:colId xmlns:a16="http://schemas.microsoft.com/office/drawing/2014/main" val="76661414"/>
                    </a:ext>
                  </a:extLst>
                </a:gridCol>
                <a:gridCol w="302012">
                  <a:extLst>
                    <a:ext uri="{9D8B030D-6E8A-4147-A177-3AD203B41FA5}">
                      <a16:colId xmlns:a16="http://schemas.microsoft.com/office/drawing/2014/main" val="3239908155"/>
                    </a:ext>
                  </a:extLst>
                </a:gridCol>
                <a:gridCol w="2998553">
                  <a:extLst>
                    <a:ext uri="{9D8B030D-6E8A-4147-A177-3AD203B41FA5}">
                      <a16:colId xmlns:a16="http://schemas.microsoft.com/office/drawing/2014/main" val="591516903"/>
                    </a:ext>
                  </a:extLst>
                </a:gridCol>
                <a:gridCol w="1240408">
                  <a:extLst>
                    <a:ext uri="{9D8B030D-6E8A-4147-A177-3AD203B41FA5}">
                      <a16:colId xmlns:a16="http://schemas.microsoft.com/office/drawing/2014/main" val="1298016594"/>
                    </a:ext>
                  </a:extLst>
                </a:gridCol>
                <a:gridCol w="1240408">
                  <a:extLst>
                    <a:ext uri="{9D8B030D-6E8A-4147-A177-3AD203B41FA5}">
                      <a16:colId xmlns:a16="http://schemas.microsoft.com/office/drawing/2014/main" val="356598977"/>
                    </a:ext>
                  </a:extLst>
                </a:gridCol>
                <a:gridCol w="1240408">
                  <a:extLst>
                    <a:ext uri="{9D8B030D-6E8A-4147-A177-3AD203B41FA5}">
                      <a16:colId xmlns:a16="http://schemas.microsoft.com/office/drawing/2014/main" val="3640297647"/>
                    </a:ext>
                  </a:extLst>
                </a:gridCol>
                <a:gridCol w="32185">
                  <a:extLst>
                    <a:ext uri="{9D8B030D-6E8A-4147-A177-3AD203B41FA5}">
                      <a16:colId xmlns:a16="http://schemas.microsoft.com/office/drawing/2014/main" val="703849051"/>
                    </a:ext>
                  </a:extLst>
                </a:gridCol>
                <a:gridCol w="1294340">
                  <a:extLst>
                    <a:ext uri="{9D8B030D-6E8A-4147-A177-3AD203B41FA5}">
                      <a16:colId xmlns:a16="http://schemas.microsoft.com/office/drawing/2014/main" val="1541098246"/>
                    </a:ext>
                  </a:extLst>
                </a:gridCol>
                <a:gridCol w="1240408">
                  <a:extLst>
                    <a:ext uri="{9D8B030D-6E8A-4147-A177-3AD203B41FA5}">
                      <a16:colId xmlns:a16="http://schemas.microsoft.com/office/drawing/2014/main" val="4140144672"/>
                    </a:ext>
                  </a:extLst>
                </a:gridCol>
                <a:gridCol w="1294340">
                  <a:extLst>
                    <a:ext uri="{9D8B030D-6E8A-4147-A177-3AD203B41FA5}">
                      <a16:colId xmlns:a16="http://schemas.microsoft.com/office/drawing/2014/main" val="803277342"/>
                    </a:ext>
                  </a:extLst>
                </a:gridCol>
              </a:tblGrid>
              <a:tr h="284077">
                <a:tc gridSpan="10">
                  <a:txBody>
                    <a:bodyPr/>
                    <a:lstStyle/>
                    <a:p>
                      <a:pPr algn="ctr" fontAlgn="ctr"/>
                      <a:r>
                        <a:rPr lang="mn-MN" sz="1300" u="none" strike="noStrike" dirty="0">
                          <a:effectLst/>
                          <a:latin typeface="Times New Roman" panose="02020603050405020304" pitchFamily="18" charset="0"/>
                          <a:cs typeface="Times New Roman" panose="02020603050405020304" pitchFamily="18" charset="0"/>
                        </a:rPr>
                        <a:t>Өмчийн өөрчлөлтийн тайлан</a:t>
                      </a:r>
                      <a:endParaRPr lang="mn-MN" sz="13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2492431"/>
                  </a:ext>
                </a:extLst>
              </a:tr>
              <a:tr h="175049">
                <a:tc gridSpan="3">
                  <a:txBody>
                    <a:bodyPr/>
                    <a:lstStyle/>
                    <a:p>
                      <a:pPr algn="l" fontAlgn="ctr"/>
                      <a:endParaRPr lang="en-US" sz="800" b="0" i="0" u="none" strike="noStrike">
                        <a:effectLst/>
                        <a:latin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gridSpan="5">
                  <a:txBody>
                    <a:bodyPr/>
                    <a:lstStyle/>
                    <a:p>
                      <a:pPr algn="r" fontAlgn="ctr"/>
                      <a:r>
                        <a:rPr lang="mn-MN" sz="800" u="none" strike="noStrike" dirty="0">
                          <a:effectLst/>
                          <a:latin typeface="Times New Roman" panose="02020603050405020304" pitchFamily="18" charset="0"/>
                          <a:cs typeface="Times New Roman" panose="02020603050405020304" pitchFamily="18" charset="0"/>
                        </a:rPr>
                        <a:t>Тайлант үе:</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800" u="none" strike="noStrike">
                          <a:effectLst/>
                          <a:latin typeface="Times New Roman" panose="02020603050405020304" pitchFamily="18" charset="0"/>
                          <a:cs typeface="Times New Roman" panose="02020603050405020304" pitchFamily="18" charset="0"/>
                        </a:rPr>
                        <a:t>2020/01/01 - 2020/12/31</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2443281324"/>
                  </a:ext>
                </a:extLst>
              </a:tr>
              <a:tr h="116295">
                <a:tc>
                  <a:txBody>
                    <a:bodyPr/>
                    <a:lstStyle/>
                    <a:p>
                      <a:pPr algn="l" fontAlgn="t"/>
                      <a:endParaRPr lang="en-US" sz="700" b="0" i="0" u="none" strike="noStrike">
                        <a:effectLst/>
                        <a:latin typeface="Tahoma" panose="020B0604030504040204" pitchFamily="34" charset="0"/>
                      </a:endParaRPr>
                    </a:p>
                  </a:txBody>
                  <a:tcPr marL="0" marR="0" marT="0" marB="0"/>
                </a:tc>
                <a:tc>
                  <a:txBody>
                    <a:bodyPr/>
                    <a:lstStyle/>
                    <a:p>
                      <a:pPr algn="l" fontAlgn="t"/>
                      <a:endParaRPr lang="en-US" sz="700" b="0" i="0" u="none" strike="noStrike">
                        <a:effectLst/>
                        <a:latin typeface="Tahoma" panose="020B0604030504040204" pitchFamily="34" charset="0"/>
                      </a:endParaRPr>
                    </a:p>
                  </a:txBody>
                  <a:tcPr marL="0" marR="0" marT="0" marB="0"/>
                </a:tc>
                <a:tc>
                  <a:txBody>
                    <a:bodyPr/>
                    <a:lstStyle/>
                    <a:p>
                      <a:pPr algn="l" fontAlgn="t"/>
                      <a:endParaRPr lang="en-US" sz="700" b="0" i="0" u="none" strike="noStrike">
                        <a:effectLst/>
                        <a:latin typeface="Tahoma" panose="020B0604030504040204" pitchFamily="34" charset="0"/>
                      </a:endParaRPr>
                    </a:p>
                  </a:txBody>
                  <a:tcPr marL="0" marR="0" marT="0" marB="0"/>
                </a:tc>
                <a:tc>
                  <a:txBody>
                    <a:bodyPr/>
                    <a:lstStyle/>
                    <a:p>
                      <a:pPr algn="l" fontAlgn="t"/>
                      <a:endParaRPr lang="en-US" sz="700" b="0" i="0" u="none" strike="noStrike">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dirty="0">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a:effectLst/>
                        <a:latin typeface="Times New Roman" panose="02020603050405020304" pitchFamily="18" charset="0"/>
                        <a:cs typeface="Times New Roman" panose="02020603050405020304" pitchFamily="18" charset="0"/>
                      </a:endParaRPr>
                    </a:p>
                  </a:txBody>
                  <a:tcPr marL="0" marR="0" marT="0" marB="0"/>
                </a:tc>
                <a:tc>
                  <a:txBody>
                    <a:bodyPr/>
                    <a:lstStyle/>
                    <a:p>
                      <a:pPr algn="l" fontAlgn="t"/>
                      <a:endParaRPr lang="en-US" sz="700" b="0" i="0" u="none" strike="noStrike">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2978143"/>
                  </a:ext>
                </a:extLst>
              </a:tr>
              <a:tr h="347676">
                <a:tc>
                  <a:txBody>
                    <a:bodyPr/>
                    <a:lstStyle/>
                    <a:p>
                      <a:pPr algn="ctr" fontAlgn="ctr"/>
                      <a:r>
                        <a:rPr lang="en-US" sz="800" u="none" strike="noStrike" dirty="0">
                          <a:effectLst/>
                          <a:latin typeface="Times New Roman" panose="02020603050405020304" pitchFamily="18" charset="0"/>
                          <a:cs typeface="Times New Roman" panose="02020603050405020304" pitchFamily="18" charset="0"/>
                        </a:rPr>
                        <a:t> </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ctr" fontAlgn="ctr"/>
                      <a:r>
                        <a:rPr lang="mn-MN" sz="800" u="none" strike="noStrike" dirty="0">
                          <a:effectLst/>
                          <a:latin typeface="Times New Roman" panose="02020603050405020304" pitchFamily="18" charset="0"/>
                          <a:cs typeface="Times New Roman" panose="02020603050405020304" pitchFamily="18" charset="0"/>
                        </a:rPr>
                        <a:t>Үзүүлэлт</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mn-MN" sz="800" u="none" strike="noStrike">
                          <a:effectLst/>
                          <a:latin typeface="Times New Roman" panose="02020603050405020304" pitchFamily="18" charset="0"/>
                          <a:cs typeface="Times New Roman" panose="02020603050405020304" pitchFamily="18" charset="0"/>
                        </a:rPr>
                        <a:t>Хувьцаат капитал</a:t>
                      </a:r>
                      <a:endParaRPr lang="mn-MN"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mn-MN" sz="800" u="none" strike="noStrike">
                          <a:effectLst/>
                          <a:latin typeface="Times New Roman" panose="02020603050405020304" pitchFamily="18" charset="0"/>
                          <a:cs typeface="Times New Roman" panose="02020603050405020304" pitchFamily="18" charset="0"/>
                        </a:rPr>
                        <a:t>Нэмж төлөгдсөн капитал</a:t>
                      </a:r>
                      <a:endParaRPr lang="mn-MN"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ctr" fontAlgn="ctr"/>
                      <a:r>
                        <a:rPr lang="mn-MN" sz="800" u="none" strike="noStrike">
                          <a:effectLst/>
                          <a:latin typeface="Times New Roman" panose="02020603050405020304" pitchFamily="18" charset="0"/>
                          <a:cs typeface="Times New Roman" panose="02020603050405020304" pitchFamily="18" charset="0"/>
                        </a:rPr>
                        <a:t>Дахин үнэлгээний нөөц</a:t>
                      </a:r>
                      <a:endParaRPr lang="mn-MN"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mn-MN" sz="800" u="none" strike="noStrike" dirty="0">
                          <a:effectLst/>
                          <a:latin typeface="Times New Roman" panose="02020603050405020304" pitchFamily="18" charset="0"/>
                          <a:cs typeface="Times New Roman" panose="02020603050405020304" pitchFamily="18" charset="0"/>
                        </a:rPr>
                        <a:t>Гадаад валютын хөрвүүлэлтийн нөөц</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mn-MN" sz="800" u="none" strike="noStrike">
                          <a:effectLst/>
                          <a:latin typeface="Times New Roman" panose="02020603050405020304" pitchFamily="18" charset="0"/>
                          <a:cs typeface="Times New Roman" panose="02020603050405020304" pitchFamily="18" charset="0"/>
                        </a:rPr>
                        <a:t>Хуримтлагдсан ашиг /алдагдал/</a:t>
                      </a:r>
                      <a:endParaRPr lang="mn-MN"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mn-MN" sz="800" u="none" strike="noStrike">
                          <a:effectLst/>
                          <a:latin typeface="Times New Roman" panose="02020603050405020304" pitchFamily="18" charset="0"/>
                          <a:cs typeface="Times New Roman" panose="02020603050405020304" pitchFamily="18" charset="0"/>
                        </a:rPr>
                        <a:t>Нийт дүн</a:t>
                      </a:r>
                      <a:endParaRPr lang="mn-MN"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92912809"/>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2018 оны 12-р сарын 31-ээрх үлдэгдэл</a:t>
                      </a:r>
                      <a:endParaRPr lang="ru-RU"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3,089,286,000.00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3,563,514,463.02</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48,474.00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4,424,838,221.70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11,077,687,158.72</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33956410"/>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2</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Бүртгэлийн бодлогын өөрчлөлт</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71389234"/>
                  </a:ext>
                </a:extLst>
              </a:tr>
              <a:tr h="184135">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3</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Залруулсан үлдэгдэл</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3,089,286,000.00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3,563,514,463.02</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48,474.00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4,424,838,221.70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11,077,687,158.72</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22595940"/>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4</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Үндсэн хөрөнгийн дахин үнэлгээний өсөлт бууралт</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23176007"/>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5</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Хөрөнгө оруулалтын дахин үнэлгээний өсөлт бууралт</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24715725"/>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6</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Гадаад валютын хөрвүүлэлтийн нөөц</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92617494"/>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7</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a:effectLst/>
                          <a:latin typeface="Times New Roman" panose="02020603050405020304" pitchFamily="18" charset="0"/>
                          <a:cs typeface="Times New Roman" panose="02020603050405020304" pitchFamily="18" charset="0"/>
                        </a:rPr>
                        <a:t>Орлогын тайланд хүлээн зөвшөөрөөгүй олз гарз</a:t>
                      </a:r>
                      <a:endParaRPr lang="mn-MN"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7026813"/>
                  </a:ext>
                </a:extLst>
              </a:tr>
              <a:tr h="184135">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8</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a:effectLst/>
                          <a:latin typeface="Times New Roman" panose="02020603050405020304" pitchFamily="18" charset="0"/>
                          <a:cs typeface="Times New Roman" panose="02020603050405020304" pitchFamily="18" charset="0"/>
                        </a:rPr>
                        <a:t>Тайлант үеийн цэвэр ашиг</a:t>
                      </a:r>
                      <a:endParaRPr lang="mn-MN"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280,420,008.98</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280,420,008.98</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88193625"/>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9</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Ногдол ашиг</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16337291"/>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Гаргасан хувьцаат капитал</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33084403"/>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11</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2019 оны 12-р сарын 31-ээрх үлдэгдэл</a:t>
                      </a:r>
                      <a:endParaRPr lang="ru-RU"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6,178,572,000.00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7,127,028,926.04</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96,948.00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9,221,167,093.62</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22,526,864,967.66</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12993814"/>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12</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Бүртгэлийн бодлогын өөрчлөлт</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10114070"/>
                  </a:ext>
                </a:extLst>
              </a:tr>
              <a:tr h="184135">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13</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Залруулсан үлдэгдэл</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6,178,572,000.00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7,127,028,926.04</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96,948.00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9,221,167,093.62</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22,526,864,967.66</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69783430"/>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14</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Үндсэн хөрөнгийн дахин үнэлгээний өсөлт бууралт</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2,538,184,675.10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2,538,184,675.10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65461649"/>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15</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Хөрөнгө оруулалтын дахин үнэлгээний өсөлт бууралт</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50300339"/>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16</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Гадаад валютын хөрвүүлэлтийн нөөц</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12429985"/>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17</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Орлогын тайланд хүлээн зөвшөөрөөгүй олз гарз</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45078756"/>
                  </a:ext>
                </a:extLst>
              </a:tr>
              <a:tr h="184135">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18</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Тайлант үеийн цэвэр ашиг</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193,890,149.02</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193,890,149.02</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09926415"/>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19</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Ногдол ашиг</a:t>
                      </a:r>
                      <a:endParaRPr lang="mn-MN" sz="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-8,729,725.00</a:t>
                      </a:r>
                      <a:endParaRPr lang="en-US" sz="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-8,729,725.00</a:t>
                      </a:r>
                      <a:endParaRPr lang="en-US" sz="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50288691"/>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20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mn-MN" sz="800" u="none" strike="noStrike" dirty="0">
                          <a:effectLst/>
                          <a:latin typeface="Times New Roman" panose="02020603050405020304" pitchFamily="18" charset="0"/>
                          <a:cs typeface="Times New Roman" panose="02020603050405020304" pitchFamily="18" charset="0"/>
                        </a:rPr>
                        <a:t>Гаргасан хувьцаат капитал</a:t>
                      </a:r>
                      <a:endParaRPr lang="mn-MN"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20505845"/>
                  </a:ext>
                </a:extLst>
              </a:tr>
              <a:tr h="175049">
                <a:tc>
                  <a:txBody>
                    <a:bodyPr/>
                    <a:lstStyle/>
                    <a:p>
                      <a:pPr algn="ctr" fontAlgn="ctr"/>
                      <a:r>
                        <a:rPr lang="en-US" sz="800" u="none" strike="noStrike">
                          <a:effectLst/>
                          <a:latin typeface="Times New Roman" panose="02020603050405020304" pitchFamily="18" charset="0"/>
                          <a:cs typeface="Times New Roman" panose="02020603050405020304" pitchFamily="18" charset="0"/>
                        </a:rPr>
                        <a:t>21</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2020 оны 12-р сарын 31-ээрх үлдэгдэл</a:t>
                      </a:r>
                      <a:endParaRPr lang="ru-RU"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a:effectLst/>
                          <a:latin typeface="Times New Roman" panose="02020603050405020304" pitchFamily="18" charset="0"/>
                          <a:cs typeface="Times New Roman" panose="02020603050405020304" pitchFamily="18" charset="0"/>
                        </a:rPr>
                        <a:t>3,089,286,000.00</a:t>
                      </a:r>
                      <a:endParaRPr lang="en-US" sz="800" b="0"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0.00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6,101,699,138.12</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48,474.00</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3,136,425,519.59</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fontAlgn="ctr"/>
                      <a:r>
                        <a:rPr lang="en-US" sz="800" u="none" strike="noStrike" dirty="0">
                          <a:effectLst/>
                          <a:latin typeface="Times New Roman" panose="02020603050405020304" pitchFamily="18" charset="0"/>
                          <a:cs typeface="Times New Roman" panose="02020603050405020304" pitchFamily="18" charset="0"/>
                        </a:rPr>
                        <a:t>12,327,459,131.71</a:t>
                      </a:r>
                      <a:endParaRPr lang="en-US" sz="800" b="0"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30136327"/>
                  </a:ext>
                </a:extLst>
              </a:tr>
            </a:tbl>
          </a:graphicData>
        </a:graphic>
      </p:graphicFrame>
    </p:spTree>
    <p:extLst>
      <p:ext uri="{BB962C8B-B14F-4D97-AF65-F5344CB8AC3E}">
        <p14:creationId xmlns:p14="http://schemas.microsoft.com/office/powerpoint/2010/main" val="3887013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2BF91-1CA4-4DA0-9289-475AF6F142C8}"/>
              </a:ext>
            </a:extLst>
          </p:cNvPr>
          <p:cNvSpPr>
            <a:spLocks noGrp="1"/>
          </p:cNvSpPr>
          <p:nvPr>
            <p:ph type="sldNum" sz="quarter" idx="11"/>
          </p:nvPr>
        </p:nvSpPr>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51789749"/>
              </p:ext>
            </p:extLst>
          </p:nvPr>
        </p:nvGraphicFramePr>
        <p:xfrm>
          <a:off x="896569" y="1635098"/>
          <a:ext cx="5510660" cy="2076022"/>
        </p:xfrm>
        <a:graphic>
          <a:graphicData uri="http://schemas.openxmlformats.org/drawingml/2006/table">
            <a:tbl>
              <a:tblPr firstRow="1" bandRow="1">
                <a:effectLst>
                  <a:outerShdw blurRad="50800" dist="38100" dir="5400000" algn="t" rotWithShape="0">
                    <a:prstClr val="black">
                      <a:alpha val="40000"/>
                    </a:prstClr>
                  </a:outerShdw>
                </a:effectLst>
                <a:tableStyleId>{EB9631B5-78F2-41C9-869B-9F39066F8104}</a:tableStyleId>
              </a:tblPr>
              <a:tblGrid>
                <a:gridCol w="2985300">
                  <a:extLst>
                    <a:ext uri="{9D8B030D-6E8A-4147-A177-3AD203B41FA5}">
                      <a16:colId xmlns:a16="http://schemas.microsoft.com/office/drawing/2014/main" val="3732788629"/>
                    </a:ext>
                  </a:extLst>
                </a:gridCol>
                <a:gridCol w="1145158">
                  <a:extLst>
                    <a:ext uri="{9D8B030D-6E8A-4147-A177-3AD203B41FA5}">
                      <a16:colId xmlns:a16="http://schemas.microsoft.com/office/drawing/2014/main" val="4294268901"/>
                    </a:ext>
                  </a:extLst>
                </a:gridCol>
                <a:gridCol w="1380202">
                  <a:extLst>
                    <a:ext uri="{9D8B030D-6E8A-4147-A177-3AD203B41FA5}">
                      <a16:colId xmlns:a16="http://schemas.microsoft.com/office/drawing/2014/main" val="2513764100"/>
                    </a:ext>
                  </a:extLst>
                </a:gridCol>
              </a:tblGrid>
              <a:tr h="348262">
                <a:tc>
                  <a:txBody>
                    <a:bodyPr/>
                    <a:lstStyle/>
                    <a:p>
                      <a:pPr algn="ctr" fontAlgn="ctr"/>
                      <a:r>
                        <a:rPr lang="mn-MN" sz="1000" u="none" strike="noStrike" dirty="0">
                          <a:solidFill>
                            <a:schemeClr val="tx1"/>
                          </a:solidFill>
                          <a:effectLst/>
                          <a:latin typeface="Times New Roman" panose="02020603050405020304" pitchFamily="18" charset="0"/>
                          <a:cs typeface="Times New Roman" panose="02020603050405020304" pitchFamily="18" charset="0"/>
                        </a:rPr>
                        <a:t>Балансын зүйл</a:t>
                      </a:r>
                      <a:endParaRPr lang="mn-MN" sz="1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ctr" fontAlgn="ctr"/>
                      <a:r>
                        <a:rPr lang="en-US" sz="1000" u="none" strike="noStrike" dirty="0" smtClean="0">
                          <a:solidFill>
                            <a:schemeClr val="tx1"/>
                          </a:solidFill>
                          <a:effectLst/>
                          <a:latin typeface="Times New Roman" panose="02020603050405020304" pitchFamily="18" charset="0"/>
                          <a:cs typeface="Times New Roman" panose="02020603050405020304" pitchFamily="18" charset="0"/>
                        </a:rPr>
                        <a:t>2019</a:t>
                      </a:r>
                      <a:r>
                        <a:rPr lang="mn-MN" sz="1000" u="none" strike="noStrike" baseline="0" dirty="0" smtClean="0">
                          <a:solidFill>
                            <a:schemeClr val="tx1"/>
                          </a:solidFill>
                          <a:effectLst/>
                          <a:latin typeface="Times New Roman" panose="02020603050405020304" pitchFamily="18" charset="0"/>
                          <a:cs typeface="Times New Roman" panose="02020603050405020304" pitchFamily="18" charset="0"/>
                        </a:rPr>
                        <a:t> он</a:t>
                      </a:r>
                      <a:endParaRPr lang="en-US" sz="1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ctr" fontAlgn="ctr"/>
                      <a:r>
                        <a:rPr lang="en-US" sz="1000" u="none" strike="noStrike" dirty="0" smtClean="0">
                          <a:solidFill>
                            <a:schemeClr val="tx1"/>
                          </a:solidFill>
                          <a:effectLst/>
                          <a:latin typeface="Times New Roman" panose="02020603050405020304" pitchFamily="18" charset="0"/>
                          <a:cs typeface="Times New Roman" panose="02020603050405020304" pitchFamily="18" charset="0"/>
                        </a:rPr>
                        <a:t>2020</a:t>
                      </a:r>
                      <a:r>
                        <a:rPr lang="mn-MN" sz="1000" u="none" strike="noStrike" dirty="0" smtClean="0">
                          <a:solidFill>
                            <a:schemeClr val="tx1"/>
                          </a:solidFill>
                          <a:effectLst/>
                          <a:latin typeface="Times New Roman" panose="02020603050405020304" pitchFamily="18" charset="0"/>
                          <a:cs typeface="Times New Roman" panose="02020603050405020304" pitchFamily="18" charset="0"/>
                        </a:rPr>
                        <a:t> он</a:t>
                      </a:r>
                      <a:endParaRPr lang="en-US" sz="1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2404924261"/>
                  </a:ext>
                </a:extLst>
              </a:tr>
              <a:tr h="287960">
                <a:tc>
                  <a:txBody>
                    <a:bodyPr/>
                    <a:lstStyle/>
                    <a:p>
                      <a:pPr algn="l" fontAlgn="ctr"/>
                      <a:r>
                        <a:rPr lang="mn-MN" sz="1000" u="none" strike="noStrike" dirty="0">
                          <a:effectLst/>
                          <a:latin typeface="Times New Roman" panose="02020603050405020304" pitchFamily="18" charset="0"/>
                          <a:cs typeface="Times New Roman" panose="02020603050405020304" pitchFamily="18" charset="0"/>
                        </a:rPr>
                        <a:t>   </a:t>
                      </a:r>
                      <a:r>
                        <a:rPr lang="mn-MN" sz="1000" b="1" u="none" strike="noStrike" dirty="0">
                          <a:solidFill>
                            <a:schemeClr val="tx1"/>
                          </a:solidFill>
                          <a:effectLst/>
                          <a:latin typeface="Times New Roman" panose="02020603050405020304" pitchFamily="18" charset="0"/>
                          <a:cs typeface="Times New Roman" panose="02020603050405020304" pitchFamily="18" charset="0"/>
                        </a:rPr>
                        <a:t>Эргэлтийн хөрөнгийн дүн</a:t>
                      </a:r>
                      <a:endParaRPr lang="mn-MN" sz="1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5,623,008.6</a:t>
                      </a:r>
                      <a:endParaRPr lang="en-US"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5,513,787.4</a:t>
                      </a:r>
                      <a:endParaRPr lang="en-US"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4214790377"/>
                  </a:ext>
                </a:extLst>
              </a:tr>
              <a:tr h="287960">
                <a:tc>
                  <a:txBody>
                    <a:bodyPr/>
                    <a:lstStyle/>
                    <a:p>
                      <a:pPr algn="l" fontAlgn="ctr"/>
                      <a:r>
                        <a:rPr lang="mn-MN" sz="1000" u="none" strike="noStrike" dirty="0">
                          <a:effectLst/>
                          <a:latin typeface="Times New Roman" panose="02020603050405020304" pitchFamily="18" charset="0"/>
                          <a:cs typeface="Times New Roman" panose="02020603050405020304" pitchFamily="18" charset="0"/>
                        </a:rPr>
                        <a:t>   </a:t>
                      </a:r>
                      <a:r>
                        <a:rPr lang="mn-MN" sz="1000" b="1" u="none" strike="noStrike" dirty="0">
                          <a:effectLst/>
                          <a:latin typeface="Times New Roman" panose="02020603050405020304" pitchFamily="18" charset="0"/>
                          <a:cs typeface="Times New Roman" panose="02020603050405020304" pitchFamily="18" charset="0"/>
                        </a:rPr>
                        <a:t>Эргэлтийн бус хөрөнгийн дүн</a:t>
                      </a:r>
                      <a:endParaRPr lang="mn-MN"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6,450,895.6</a:t>
                      </a:r>
                      <a:endParaRPr lang="en-US"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8,234,722.0</a:t>
                      </a:r>
                      <a:endParaRPr lang="en-US"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3769462874"/>
                  </a:ext>
                </a:extLst>
              </a:tr>
              <a:tr h="287960">
                <a:tc>
                  <a:txBody>
                    <a:bodyPr/>
                    <a:lstStyle/>
                    <a:p>
                      <a:pPr algn="ctr" fontAlgn="ctr"/>
                      <a:r>
                        <a:rPr lang="mn-MN" sz="1000" b="1" u="none" strike="noStrike" dirty="0">
                          <a:effectLst/>
                          <a:latin typeface="Times New Roman" panose="02020603050405020304" pitchFamily="18" charset="0"/>
                          <a:cs typeface="Times New Roman" panose="02020603050405020304" pitchFamily="18" charset="0"/>
                        </a:rPr>
                        <a:t> НИЙТ АКТИВ</a:t>
                      </a:r>
                      <a:endParaRPr lang="mn-MN" sz="1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12,073,904.2</a:t>
                      </a:r>
                      <a:endParaRPr lang="en-US" sz="1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13,748,509.44</a:t>
                      </a:r>
                      <a:endParaRPr lang="en-US" sz="1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980038900"/>
                  </a:ext>
                </a:extLst>
              </a:tr>
              <a:tr h="287960">
                <a:tc>
                  <a:txBody>
                    <a:bodyPr/>
                    <a:lstStyle/>
                    <a:p>
                      <a:pPr algn="l" fontAlgn="ctr"/>
                      <a:r>
                        <a:rPr lang="mn-MN" sz="1000" b="1" u="none" strike="noStrike" dirty="0">
                          <a:effectLst/>
                          <a:latin typeface="Times New Roman" panose="02020603050405020304" pitchFamily="18" charset="0"/>
                          <a:cs typeface="Times New Roman" panose="02020603050405020304" pitchFamily="18" charset="0"/>
                        </a:rPr>
                        <a:t>   Өр төлбөрийн нийт дүн</a:t>
                      </a:r>
                      <a:endParaRPr lang="mn-MN"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810,471.8</a:t>
                      </a:r>
                      <a:endParaRPr lang="en-US"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1,421,050.3</a:t>
                      </a:r>
                      <a:endParaRPr lang="en-US"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2327744455"/>
                  </a:ext>
                </a:extLst>
              </a:tr>
              <a:tr h="287960">
                <a:tc>
                  <a:txBody>
                    <a:bodyPr/>
                    <a:lstStyle/>
                    <a:p>
                      <a:pPr algn="l" fontAlgn="ctr"/>
                      <a:r>
                        <a:rPr lang="mn-MN" sz="1000" b="1" u="none" strike="noStrike">
                          <a:effectLst/>
                          <a:latin typeface="Times New Roman" panose="02020603050405020304" pitchFamily="18" charset="0"/>
                          <a:cs typeface="Times New Roman" panose="02020603050405020304" pitchFamily="18" charset="0"/>
                        </a:rPr>
                        <a:t>   Эздийн өмчийн дүн</a:t>
                      </a:r>
                      <a:endParaRPr lang="mn-MN" sz="1000" b="1" i="0" u="none" strike="noStrike">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11,263,432.4</a:t>
                      </a:r>
                      <a:endParaRPr lang="en-US"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12,327,459.1</a:t>
                      </a:r>
                      <a:endParaRPr lang="en-US" sz="10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3446574323"/>
                  </a:ext>
                </a:extLst>
              </a:tr>
              <a:tr h="287960">
                <a:tc>
                  <a:txBody>
                    <a:bodyPr/>
                    <a:lstStyle/>
                    <a:p>
                      <a:pPr algn="ctr" fontAlgn="ctr"/>
                      <a:r>
                        <a:rPr lang="mn-MN" sz="1000" b="1" u="none" strike="noStrike" dirty="0">
                          <a:effectLst/>
                          <a:latin typeface="Times New Roman" panose="02020603050405020304" pitchFamily="18" charset="0"/>
                          <a:cs typeface="Times New Roman" panose="02020603050405020304" pitchFamily="18" charset="0"/>
                        </a:rPr>
                        <a:t>НИЙТ ПАССИВ</a:t>
                      </a:r>
                      <a:endParaRPr lang="mn-MN" sz="1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12,073,904.2</a:t>
                      </a:r>
                      <a:endParaRPr lang="en-US" sz="1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000" b="1" u="none" strike="noStrike" dirty="0" smtClean="0">
                          <a:effectLst/>
                          <a:latin typeface="Times New Roman" panose="02020603050405020304" pitchFamily="18" charset="0"/>
                          <a:cs typeface="Times New Roman" panose="02020603050405020304" pitchFamily="18" charset="0"/>
                        </a:rPr>
                        <a:t>13,748,509.4</a:t>
                      </a:r>
                      <a:endParaRPr lang="en-US" sz="1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3942167102"/>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4235832845"/>
              </p:ext>
            </p:extLst>
          </p:nvPr>
        </p:nvGraphicFramePr>
        <p:xfrm>
          <a:off x="896569" y="3886199"/>
          <a:ext cx="4552509" cy="230376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a:xfrm>
            <a:off x="896569" y="922575"/>
            <a:ext cx="3090153" cy="712523"/>
          </a:xfrm>
        </p:spPr>
        <p:txBody>
          <a:bodyPr/>
          <a:lstStyle/>
          <a:p>
            <a:pPr algn="ctr"/>
            <a:r>
              <a:rPr lang="mn-MN" dirty="0" smtClean="0">
                <a:latin typeface="Times New Roman" panose="02020603050405020304" pitchFamily="18" charset="0"/>
                <a:cs typeface="Times New Roman" panose="02020603050405020304" pitchFamily="18" charset="0"/>
              </a:rPr>
              <a:t>БАЛАНС</a:t>
            </a:r>
            <a:endParaRPr lang="en-US" dirty="0">
              <a:latin typeface="Times New Roman" panose="02020603050405020304" pitchFamily="18" charset="0"/>
              <a:cs typeface="Times New Roman" panose="02020603050405020304" pitchFamily="18" charset="0"/>
            </a:endParaRPr>
          </a:p>
        </p:txBody>
      </p:sp>
      <p:sp>
        <p:nvSpPr>
          <p:cNvPr id="15" name="Rectangle 14"/>
          <p:cNvSpPr/>
          <p:nvPr/>
        </p:nvSpPr>
        <p:spPr>
          <a:xfrm>
            <a:off x="6407229" y="3886199"/>
            <a:ext cx="5206481" cy="2169368"/>
          </a:xfrm>
          <a:prstGeom prst="rect">
            <a:avLst/>
          </a:prstGeom>
          <a:solidFill>
            <a:srgbClr val="FFC40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mn-MN" sz="1200" b="1" u="sng" dirty="0">
                <a:solidFill>
                  <a:schemeClr val="tx1"/>
                </a:solidFill>
                <a:latin typeface="Times New Roman" panose="02020603050405020304" pitchFamily="18" charset="0"/>
                <a:cs typeface="Times New Roman" panose="02020603050405020304" pitchFamily="18" charset="0"/>
              </a:rPr>
              <a:t>БАЛАНСЫН ҮЗҮҮЛЭЛТҮҮД</a:t>
            </a:r>
          </a:p>
          <a:p>
            <a:pPr algn="just"/>
            <a:endParaRPr lang="mn-MN" sz="1200" b="1" dirty="0">
              <a:solidFill>
                <a:schemeClr val="tx1"/>
              </a:solidFill>
              <a:latin typeface="Times New Roman" panose="02020603050405020304" pitchFamily="18" charset="0"/>
              <a:cs typeface="Times New Roman" panose="02020603050405020304" pitchFamily="18" charset="0"/>
            </a:endParaRPr>
          </a:p>
          <a:p>
            <a:pPr algn="ctr"/>
            <a:r>
              <a:rPr lang="mn-MN" sz="1200" b="1" dirty="0">
                <a:solidFill>
                  <a:schemeClr val="tx1"/>
                </a:solidFill>
                <a:latin typeface="Times New Roman" panose="02020603050405020304" pitchFamily="18" charset="0"/>
                <a:cs typeface="Times New Roman" panose="02020603050405020304" pitchFamily="18" charset="0"/>
              </a:rPr>
              <a:t>Ковид-19 цар тахалтай холбоотойгоор харилцагчийн төлбөрийн чадвар муудаж,  борлуулалтын авлагын хэмжээ нэмэгдсэн болно. Хямралын үеийн үйл  ажиллагааны төлөвлөгөөний дагуу харилцагчдын санхүүгийн байдалтай.</a:t>
            </a:r>
          </a:p>
          <a:p>
            <a:pPr algn="ctr"/>
            <a:endParaRPr lang="mn-MN" sz="1200" b="1" dirty="0">
              <a:solidFill>
                <a:schemeClr val="tx1"/>
              </a:solidFill>
              <a:latin typeface="Times New Roman" panose="02020603050405020304" pitchFamily="18" charset="0"/>
              <a:cs typeface="Times New Roman" panose="02020603050405020304" pitchFamily="18" charset="0"/>
            </a:endParaRPr>
          </a:p>
          <a:p>
            <a:pPr algn="ctr"/>
            <a:r>
              <a:rPr lang="mn-MN" sz="1200" b="1" dirty="0">
                <a:solidFill>
                  <a:schemeClr val="tx1"/>
                </a:solidFill>
                <a:latin typeface="Times New Roman" panose="02020603050405020304" pitchFamily="18" charset="0"/>
                <a:cs typeface="Times New Roman" panose="02020603050405020304" pitchFamily="18" charset="0"/>
              </a:rPr>
              <a:t>Өр төлбөрийн хувьд татварын өглөг, түүхий эд материалын өглөгийг хойшлуулснаар нийт өр төлбөрийн үзүүлэлт өссөн байна. </a:t>
            </a:r>
            <a:endParaRPr lang="en-US"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82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1"/>
          </p:nvPr>
        </p:nvSpPr>
        <p:spPr/>
        <p:txBody>
          <a:bodyPr/>
          <a:lstStyle/>
          <a:p>
            <a:fld id="{8699F50C-BE38-4BD0-BA84-9B090E1F2B9B}" type="slidenum">
              <a:rPr lang="en-US" noProof="0" smtClean="0"/>
              <a:t>18</a:t>
            </a:fld>
            <a:endParaRPr lang="en-US" noProof="0" dirty="0"/>
          </a:p>
        </p:txBody>
      </p:sp>
      <p:sp>
        <p:nvSpPr>
          <p:cNvPr id="4" name="Title 3"/>
          <p:cNvSpPr>
            <a:spLocks noGrp="1"/>
          </p:cNvSpPr>
          <p:nvPr>
            <p:ph type="title"/>
          </p:nvPr>
        </p:nvSpPr>
        <p:spPr>
          <a:xfrm>
            <a:off x="3032449" y="1259632"/>
            <a:ext cx="5561044" cy="675862"/>
          </a:xfrm>
        </p:spPr>
        <p:txBody>
          <a:bodyPr>
            <a:normAutofit fontScale="90000"/>
          </a:bodyPr>
          <a:lstStyle/>
          <a:p>
            <a:r>
              <a:rPr lang="mn-MN" dirty="0" smtClean="0">
                <a:latin typeface="Times New Roman" panose="02020603050405020304" pitchFamily="18" charset="0"/>
                <a:cs typeface="Times New Roman" panose="02020603050405020304" pitchFamily="18" charset="0"/>
              </a:rPr>
              <a:t>ОРЛОГЫН ТАЙЛАН</a:t>
            </a:r>
            <a:endParaRPr lang="en-US"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3397142"/>
              </p:ext>
            </p:extLst>
          </p:nvPr>
        </p:nvGraphicFramePr>
        <p:xfrm>
          <a:off x="338530" y="2492494"/>
          <a:ext cx="5222515" cy="2635113"/>
        </p:xfrm>
        <a:graphic>
          <a:graphicData uri="http://schemas.openxmlformats.org/drawingml/2006/table">
            <a:tbl>
              <a:tblPr firstRow="1" bandRow="1">
                <a:tableStyleId>{EB9631B5-78F2-41C9-869B-9F39066F8104}</a:tableStyleId>
              </a:tblPr>
              <a:tblGrid>
                <a:gridCol w="3136493">
                  <a:extLst>
                    <a:ext uri="{9D8B030D-6E8A-4147-A177-3AD203B41FA5}">
                      <a16:colId xmlns:a16="http://schemas.microsoft.com/office/drawing/2014/main" val="2084967667"/>
                    </a:ext>
                  </a:extLst>
                </a:gridCol>
                <a:gridCol w="904450">
                  <a:extLst>
                    <a:ext uri="{9D8B030D-6E8A-4147-A177-3AD203B41FA5}">
                      <a16:colId xmlns:a16="http://schemas.microsoft.com/office/drawing/2014/main" val="2114705612"/>
                    </a:ext>
                  </a:extLst>
                </a:gridCol>
                <a:gridCol w="1181572">
                  <a:extLst>
                    <a:ext uri="{9D8B030D-6E8A-4147-A177-3AD203B41FA5}">
                      <a16:colId xmlns:a16="http://schemas.microsoft.com/office/drawing/2014/main" val="649644032"/>
                    </a:ext>
                  </a:extLst>
                </a:gridCol>
              </a:tblGrid>
              <a:tr h="255537">
                <a:tc>
                  <a:txBody>
                    <a:bodyPr/>
                    <a:lstStyle/>
                    <a:p>
                      <a:pPr algn="ctr" fontAlgn="ctr"/>
                      <a:r>
                        <a:rPr lang="mn-MN" sz="1400" u="none" strike="noStrike" dirty="0">
                          <a:solidFill>
                            <a:schemeClr val="tx1"/>
                          </a:solidFill>
                          <a:effectLst/>
                          <a:latin typeface="Times New Roman" panose="02020603050405020304" pitchFamily="18" charset="0"/>
                          <a:cs typeface="Times New Roman" panose="02020603050405020304" pitchFamily="18" charset="0"/>
                        </a:rPr>
                        <a:t>Үзүүлэлт</a:t>
                      </a:r>
                      <a:endParaRPr lang="mn-MN"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ctr" fontAlgn="ctr"/>
                      <a:r>
                        <a:rPr lang="mn-MN" sz="1200" u="none" strike="noStrike" dirty="0">
                          <a:solidFill>
                            <a:schemeClr val="tx1"/>
                          </a:solidFill>
                          <a:effectLst/>
                          <a:latin typeface="Times New Roman" panose="02020603050405020304" pitchFamily="18" charset="0"/>
                          <a:cs typeface="Times New Roman" panose="02020603050405020304" pitchFamily="18" charset="0"/>
                        </a:rPr>
                        <a:t>2019 он</a:t>
                      </a:r>
                      <a:endParaRPr lang="mn-MN"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ctr" fontAlgn="ctr"/>
                      <a:r>
                        <a:rPr lang="mn-MN" sz="1200" u="none" strike="noStrike" dirty="0">
                          <a:solidFill>
                            <a:schemeClr val="tx1"/>
                          </a:solidFill>
                          <a:effectLst/>
                          <a:latin typeface="Times New Roman" panose="02020603050405020304" pitchFamily="18" charset="0"/>
                          <a:cs typeface="Times New Roman" panose="02020603050405020304" pitchFamily="18" charset="0"/>
                        </a:rPr>
                        <a:t>2020 он</a:t>
                      </a:r>
                      <a:endParaRPr lang="mn-MN"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3099978545"/>
                  </a:ext>
                </a:extLst>
              </a:tr>
              <a:tr h="255537">
                <a:tc>
                  <a:txBody>
                    <a:bodyPr/>
                    <a:lstStyle/>
                    <a:p>
                      <a:pPr algn="l" fontAlgn="ctr"/>
                      <a:r>
                        <a:rPr lang="mn-MN" sz="1200" b="1" u="none" strike="noStrike" dirty="0">
                          <a:effectLst/>
                          <a:latin typeface="Times New Roman" panose="02020603050405020304" pitchFamily="18" charset="0"/>
                          <a:cs typeface="Times New Roman" panose="02020603050405020304" pitchFamily="18" charset="0"/>
                        </a:rPr>
                        <a:t>  Борлуулалтын орлого ( цэвэр )</a:t>
                      </a:r>
                      <a:endParaRPr lang="mn-MN" sz="12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effectLst/>
                          <a:latin typeface="Times New Roman" panose="02020603050405020304" pitchFamily="18" charset="0"/>
                          <a:cs typeface="Times New Roman" panose="02020603050405020304" pitchFamily="18" charset="0"/>
                        </a:rPr>
                        <a:t>10,449,494.11</a:t>
                      </a:r>
                      <a:endParaRPr lang="en-US" sz="1200" b="1"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effectLst/>
                          <a:latin typeface="Times New Roman" panose="02020603050405020304" pitchFamily="18" charset="0"/>
                          <a:cs typeface="Times New Roman" panose="02020603050405020304" pitchFamily="18" charset="0"/>
                        </a:rPr>
                        <a:t>9,461,781.05</a:t>
                      </a:r>
                      <a:endParaRPr lang="en-US" sz="1200" b="1"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2503026042"/>
                  </a:ext>
                </a:extLst>
              </a:tr>
              <a:tr h="255537">
                <a:tc>
                  <a:txBody>
                    <a:bodyPr/>
                    <a:lstStyle/>
                    <a:p>
                      <a:pPr algn="l" fontAlgn="ctr"/>
                      <a:r>
                        <a:rPr lang="mn-MN" sz="1200" b="1" u="none" strike="noStrike" dirty="0">
                          <a:effectLst/>
                          <a:latin typeface="Times New Roman" panose="02020603050405020304" pitchFamily="18" charset="0"/>
                          <a:cs typeface="Times New Roman" panose="02020603050405020304" pitchFamily="18" charset="0"/>
                        </a:rPr>
                        <a:t>  Борлуулалтын өртөг</a:t>
                      </a:r>
                      <a:endParaRPr lang="mn-MN" sz="12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effectLst/>
                          <a:latin typeface="Times New Roman" panose="02020603050405020304" pitchFamily="18" charset="0"/>
                          <a:cs typeface="Times New Roman" panose="02020603050405020304" pitchFamily="18" charset="0"/>
                        </a:rPr>
                        <a:t>7,554,215.62</a:t>
                      </a:r>
                      <a:endParaRPr lang="en-US" sz="1200" b="1"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a:effectLst/>
                          <a:latin typeface="Times New Roman" panose="02020603050405020304" pitchFamily="18" charset="0"/>
                          <a:cs typeface="Times New Roman" panose="02020603050405020304" pitchFamily="18" charset="0"/>
                        </a:rPr>
                        <a:t>6,916,489.84</a:t>
                      </a:r>
                      <a:endParaRPr lang="en-US" sz="1200" b="1" i="0" u="none" strike="noStrike">
                        <a:solidFill>
                          <a:srgbClr val="0066CC"/>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3324908312"/>
                  </a:ext>
                </a:extLst>
              </a:tr>
              <a:tr h="255537">
                <a:tc>
                  <a:txBody>
                    <a:bodyPr/>
                    <a:lstStyle/>
                    <a:p>
                      <a:pPr algn="l" fontAlgn="ctr"/>
                      <a:r>
                        <a:rPr lang="mn-MN" sz="1200" b="1" u="none" strike="noStrike" dirty="0">
                          <a:solidFill>
                            <a:schemeClr val="tx1"/>
                          </a:solidFill>
                          <a:effectLst/>
                          <a:latin typeface="Times New Roman" panose="02020603050405020304" pitchFamily="18" charset="0"/>
                          <a:cs typeface="Times New Roman" panose="02020603050405020304" pitchFamily="18" charset="0"/>
                        </a:rPr>
                        <a:t>  Нийт ашиг ( алдагдал )</a:t>
                      </a:r>
                      <a:endParaRPr lang="mn-MN"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2,895,278.49</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2,545,291.22</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620107702"/>
                  </a:ext>
                </a:extLst>
              </a:tr>
              <a:tr h="255537">
                <a:tc>
                  <a:txBody>
                    <a:bodyPr/>
                    <a:lstStyle/>
                    <a:p>
                      <a:pPr algn="l" fontAlgn="ctr"/>
                      <a:r>
                        <a:rPr lang="mn-MN" sz="1100" b="1" u="none" strike="noStrike" dirty="0">
                          <a:effectLst/>
                          <a:latin typeface="Times New Roman" panose="02020603050405020304" pitchFamily="18" charset="0"/>
                          <a:cs typeface="Times New Roman" panose="02020603050405020304" pitchFamily="18" charset="0"/>
                        </a:rPr>
                        <a:t>          Үйл ажиллагааны зардлын дүн</a:t>
                      </a:r>
                      <a:endParaRPr lang="mn-MN" sz="11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effectLst/>
                          <a:latin typeface="Times New Roman" panose="02020603050405020304" pitchFamily="18" charset="0"/>
                          <a:cs typeface="Times New Roman" panose="02020603050405020304" pitchFamily="18" charset="0"/>
                        </a:rPr>
                        <a:t>2,474,149.18</a:t>
                      </a:r>
                      <a:endParaRPr lang="en-US" sz="1200" b="1"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effectLst/>
                          <a:latin typeface="Times New Roman" panose="02020603050405020304" pitchFamily="18" charset="0"/>
                          <a:cs typeface="Times New Roman" panose="02020603050405020304" pitchFamily="18" charset="0"/>
                        </a:rPr>
                        <a:t>2,181,995.87</a:t>
                      </a:r>
                      <a:endParaRPr lang="en-US" sz="1200" b="1" i="0" u="none" strike="noStrike" dirty="0">
                        <a:solidFill>
                          <a:srgbClr val="0066CC"/>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4217196255"/>
                  </a:ext>
                </a:extLst>
              </a:tr>
              <a:tr h="255537">
                <a:tc>
                  <a:txBody>
                    <a:bodyPr/>
                    <a:lstStyle/>
                    <a:p>
                      <a:pPr algn="l" fontAlgn="ctr"/>
                      <a:r>
                        <a:rPr lang="mn-MN" sz="1100" b="1" u="none" strike="noStrike" dirty="0">
                          <a:effectLst/>
                          <a:latin typeface="Times New Roman" panose="02020603050405020304" pitchFamily="18" charset="0"/>
                          <a:cs typeface="Times New Roman" panose="02020603050405020304" pitchFamily="18" charset="0"/>
                        </a:rPr>
                        <a:t>          Үндсэн үйл ажиллагааны ашиг алдагдал</a:t>
                      </a:r>
                      <a:endParaRPr lang="mn-MN" sz="11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effectLst/>
                          <a:latin typeface="Times New Roman" panose="02020603050405020304" pitchFamily="18" charset="0"/>
                          <a:cs typeface="Times New Roman" panose="02020603050405020304" pitchFamily="18" charset="0"/>
                        </a:rPr>
                        <a:t>421,129.31</a:t>
                      </a:r>
                      <a:endParaRPr lang="en-US" sz="12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effectLst/>
                          <a:latin typeface="Times New Roman" panose="02020603050405020304" pitchFamily="18" charset="0"/>
                          <a:cs typeface="Times New Roman" panose="02020603050405020304" pitchFamily="18" charset="0"/>
                        </a:rPr>
                        <a:t>363,295.35</a:t>
                      </a:r>
                      <a:endParaRPr lang="en-US" sz="120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871710168"/>
                  </a:ext>
                </a:extLst>
              </a:tr>
              <a:tr h="255537">
                <a:tc>
                  <a:txBody>
                    <a:bodyPr/>
                    <a:lstStyle/>
                    <a:p>
                      <a:pPr algn="l" fontAlgn="ctr"/>
                      <a:r>
                        <a:rPr lang="mn-MN" sz="1100" b="1" u="none" strike="noStrike" dirty="0">
                          <a:effectLst/>
                          <a:latin typeface="Times New Roman" panose="02020603050405020304" pitchFamily="18" charset="0"/>
                          <a:cs typeface="Times New Roman" panose="02020603050405020304" pitchFamily="18" charset="0"/>
                        </a:rPr>
                        <a:t>          Үндсэн бус үйл ажиллагааны ашиг </a:t>
                      </a:r>
                      <a:r>
                        <a:rPr lang="mn-MN" sz="1100" b="1" u="none" strike="noStrike" dirty="0" smtClean="0">
                          <a:effectLst/>
                          <a:latin typeface="Times New Roman" panose="02020603050405020304" pitchFamily="18" charset="0"/>
                          <a:cs typeface="Times New Roman" panose="02020603050405020304" pitchFamily="18" charset="0"/>
                        </a:rPr>
                        <a:t>            алдагдлын </a:t>
                      </a:r>
                      <a:r>
                        <a:rPr lang="mn-MN" sz="1100" b="1" u="none" strike="noStrike" dirty="0">
                          <a:effectLst/>
                          <a:latin typeface="Times New Roman" panose="02020603050405020304" pitchFamily="18" charset="0"/>
                          <a:cs typeface="Times New Roman" panose="02020603050405020304" pitchFamily="18" charset="0"/>
                        </a:rPr>
                        <a:t>дүн</a:t>
                      </a:r>
                      <a:endParaRPr lang="mn-MN"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effectLst/>
                          <a:latin typeface="Times New Roman" panose="02020603050405020304" pitchFamily="18" charset="0"/>
                          <a:cs typeface="Times New Roman" panose="02020603050405020304" pitchFamily="18" charset="0"/>
                        </a:rPr>
                        <a:t>-107,891.15</a:t>
                      </a:r>
                      <a:endParaRPr lang="en-US"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effectLst/>
                          <a:latin typeface="Times New Roman" panose="02020603050405020304" pitchFamily="18" charset="0"/>
                          <a:cs typeface="Times New Roman" panose="02020603050405020304" pitchFamily="18" charset="0"/>
                        </a:rPr>
                        <a:t>-119,293.51</a:t>
                      </a:r>
                      <a:endParaRPr lang="en-US"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4245190881"/>
                  </a:ext>
                </a:extLst>
              </a:tr>
              <a:tr h="255537">
                <a:tc>
                  <a:txBody>
                    <a:bodyPr/>
                    <a:lstStyle/>
                    <a:p>
                      <a:pPr algn="l" fontAlgn="ctr"/>
                      <a:r>
                        <a:rPr lang="mn-MN" sz="1200" b="1" u="none" strike="noStrike" dirty="0">
                          <a:solidFill>
                            <a:schemeClr val="tx1"/>
                          </a:solidFill>
                          <a:effectLst/>
                          <a:latin typeface="Times New Roman" panose="02020603050405020304" pitchFamily="18" charset="0"/>
                          <a:cs typeface="Times New Roman" panose="02020603050405020304" pitchFamily="18" charset="0"/>
                        </a:rPr>
                        <a:t>  Татвар төлөхийн өмнөх ашиг ( алдагдал )</a:t>
                      </a:r>
                      <a:endParaRPr lang="mn-MN"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313,238.16</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244,001.84</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2874971116"/>
                  </a:ext>
                </a:extLst>
              </a:tr>
              <a:tr h="255537">
                <a:tc>
                  <a:txBody>
                    <a:bodyPr/>
                    <a:lstStyle/>
                    <a:p>
                      <a:pPr algn="l" fontAlgn="ctr"/>
                      <a:r>
                        <a:rPr lang="mn-MN" sz="1200" b="1" u="none" strike="noStrike" dirty="0">
                          <a:solidFill>
                            <a:schemeClr val="tx1"/>
                          </a:solidFill>
                          <a:effectLst/>
                          <a:latin typeface="Times New Roman" panose="02020603050405020304" pitchFamily="18" charset="0"/>
                          <a:cs typeface="Times New Roman" panose="02020603050405020304" pitchFamily="18" charset="0"/>
                        </a:rPr>
                        <a:t>  Орлогын татварын зардал</a:t>
                      </a:r>
                      <a:endParaRPr lang="mn-MN"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32,818.15</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50,111.69</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594915435"/>
                  </a:ext>
                </a:extLst>
              </a:tr>
              <a:tr h="255537">
                <a:tc>
                  <a:txBody>
                    <a:bodyPr/>
                    <a:lstStyle/>
                    <a:p>
                      <a:pPr algn="l" fontAlgn="ctr"/>
                      <a:r>
                        <a:rPr lang="mn-MN" sz="1200" b="1" u="none" strike="noStrike" dirty="0">
                          <a:solidFill>
                            <a:schemeClr val="tx1"/>
                          </a:solidFill>
                          <a:effectLst/>
                          <a:latin typeface="Times New Roman" panose="02020603050405020304" pitchFamily="18" charset="0"/>
                          <a:cs typeface="Times New Roman" panose="02020603050405020304" pitchFamily="18" charset="0"/>
                        </a:rPr>
                        <a:t>  Татварын дараах ашиг ( алдагдал )</a:t>
                      </a:r>
                      <a:endParaRPr lang="mn-MN"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280,420.01</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tc>
                  <a:txBody>
                    <a:bodyPr/>
                    <a:lstStyle/>
                    <a:p>
                      <a:pPr algn="r" fontAlgn="ctr"/>
                      <a:r>
                        <a:rPr lang="en-US" sz="1200" b="1" u="none" strike="noStrike" dirty="0">
                          <a:solidFill>
                            <a:schemeClr val="tx1"/>
                          </a:solidFill>
                          <a:effectLst/>
                          <a:latin typeface="Times New Roman" panose="02020603050405020304" pitchFamily="18" charset="0"/>
                          <a:cs typeface="Times New Roman" panose="02020603050405020304" pitchFamily="18" charset="0"/>
                        </a:rPr>
                        <a:t>193,890.15</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491259082"/>
                  </a:ext>
                </a:extLst>
              </a:tr>
            </a:tbl>
          </a:graphicData>
        </a:graphic>
      </p:graphicFrame>
      <p:sp>
        <p:nvSpPr>
          <p:cNvPr id="9" name="Rectangle 8"/>
          <p:cNvSpPr/>
          <p:nvPr/>
        </p:nvSpPr>
        <p:spPr>
          <a:xfrm>
            <a:off x="5812971" y="2492493"/>
            <a:ext cx="4963885" cy="2635113"/>
          </a:xfrm>
          <a:prstGeom prst="rect">
            <a:avLst/>
          </a:prstGeom>
          <a:solidFill>
            <a:srgbClr val="FFC3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dirty="0">
                <a:solidFill>
                  <a:schemeClr val="tx1"/>
                </a:solidFill>
                <a:latin typeface="Times New Roman" panose="02020603050405020304" pitchFamily="18" charset="0"/>
                <a:cs typeface="Times New Roman" panose="02020603050405020304" pitchFamily="18" charset="0"/>
              </a:rPr>
              <a:t>“Атар өргөө” ХК нь 2020 онд 9,4 тэрбум төгрөг борлуулалт хийж өмнө оноос </a:t>
            </a:r>
            <a:r>
              <a:rPr lang="en-US" sz="1200" b="1" dirty="0">
                <a:solidFill>
                  <a:schemeClr val="tx1"/>
                </a:solidFill>
                <a:latin typeface="Times New Roman" panose="02020603050405020304" pitchFamily="18" charset="0"/>
                <a:cs typeface="Times New Roman" panose="02020603050405020304" pitchFamily="18" charset="0"/>
              </a:rPr>
              <a:t>9 </a:t>
            </a:r>
            <a:r>
              <a:rPr lang="mn-MN" sz="1200" b="1" dirty="0">
                <a:solidFill>
                  <a:schemeClr val="tx1"/>
                </a:solidFill>
                <a:latin typeface="Times New Roman" panose="02020603050405020304" pitchFamily="18" charset="0"/>
                <a:cs typeface="Times New Roman" panose="02020603050405020304" pitchFamily="18" charset="0"/>
              </a:rPr>
              <a:t>хувь буурсан нь Ковид-19 цар тахалаас үүдэлтэй түүхий эдийн татан авалт саатсан, худалдан авагчдын худалдан авах чадвар буурсан нь гол үзүүлэлт болж байна.  Борлуулсан бүтээгдэхүүний өртөг 6,9 тэрбум буюу </a:t>
            </a:r>
            <a:r>
              <a:rPr lang="en-US" sz="1200" b="1" dirty="0">
                <a:solidFill>
                  <a:schemeClr val="tx1"/>
                </a:solidFill>
                <a:latin typeface="Times New Roman" panose="02020603050405020304" pitchFamily="18" charset="0"/>
                <a:cs typeface="Times New Roman" panose="02020603050405020304" pitchFamily="18" charset="0"/>
              </a:rPr>
              <a:t>73 </a:t>
            </a:r>
            <a:r>
              <a:rPr lang="mn-MN" sz="1200" b="1" dirty="0">
                <a:solidFill>
                  <a:schemeClr val="tx1"/>
                </a:solidFill>
                <a:latin typeface="Times New Roman" panose="02020603050405020304" pitchFamily="18" charset="0"/>
                <a:cs typeface="Times New Roman" panose="02020603050405020304" pitchFamily="18" charset="0"/>
              </a:rPr>
              <a:t>хувийн өртөгтэй. Үйл ажиллагааны зардал 2,1 тэрбум буюу 2019 оноос </a:t>
            </a:r>
            <a:r>
              <a:rPr lang="en-US" sz="1200" b="1" dirty="0">
                <a:solidFill>
                  <a:schemeClr val="tx1"/>
                </a:solidFill>
                <a:latin typeface="Times New Roman" panose="02020603050405020304" pitchFamily="18" charset="0"/>
                <a:cs typeface="Times New Roman" panose="02020603050405020304" pitchFamily="18" charset="0"/>
              </a:rPr>
              <a:t>292 </a:t>
            </a:r>
            <a:r>
              <a:rPr lang="mn-MN" sz="1200" b="1" dirty="0">
                <a:solidFill>
                  <a:schemeClr val="tx1"/>
                </a:solidFill>
                <a:latin typeface="Times New Roman" panose="02020603050405020304" pitchFamily="18" charset="0"/>
                <a:cs typeface="Times New Roman" panose="02020603050405020304" pitchFamily="18" charset="0"/>
              </a:rPr>
              <a:t>сая.төг буюу 11 хувиар буурсан үзүүлэлттэй байгаа нь сайшаалтай 2020 онд танаж болох зардалуудыг багасгаж ажилласан болно. Татварын өмнөх ашиг 244 сая төг буюу улсын төсөвт 50 сая төг ААНОАТ төлсөн байна</a:t>
            </a:r>
            <a:endParaRPr lang="en-US" sz="1200" dirty="0"/>
          </a:p>
        </p:txBody>
      </p:sp>
    </p:spTree>
    <p:extLst>
      <p:ext uri="{BB962C8B-B14F-4D97-AF65-F5344CB8AC3E}">
        <p14:creationId xmlns:p14="http://schemas.microsoft.com/office/powerpoint/2010/main" val="1678183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47" y="3384992"/>
            <a:ext cx="10235682" cy="1327031"/>
          </a:xfrm>
        </p:spPr>
        <p:txBody>
          <a:bodyPr>
            <a:normAutofit/>
          </a:bodyPr>
          <a:lstStyle/>
          <a:p>
            <a:r>
              <a:rPr lang="mn-MN" dirty="0" smtClean="0">
                <a:latin typeface="Times New Roman" panose="02020603050405020304" pitchFamily="18" charset="0"/>
                <a:cs typeface="Times New Roman" panose="02020603050405020304" pitchFamily="18" charset="0"/>
              </a:rPr>
              <a:t>АНХААРАЛ ТАВЬСАНД БАЯРЛАЛАА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5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23065" y="933538"/>
            <a:ext cx="4672389" cy="1215566"/>
          </a:xfrm>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Компанийн ерөнхий мэдээлэл</a:t>
            </a:r>
            <a:endParaRPr lang="en-US" b="0" dirty="0">
              <a:latin typeface="Times New Roman" panose="02020603050405020304" pitchFamily="18" charset="0"/>
              <a:cs typeface="Times New Roman" panose="02020603050405020304" pitchFamily="18" charset="0"/>
            </a:endParaRPr>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a:xfrm>
            <a:off x="6604000" y="0"/>
            <a:ext cx="5588000" cy="6872249"/>
          </a:xfrm>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2</a:t>
            </a:fld>
            <a:endParaRPr lang="en-US" dirty="0"/>
          </a:p>
        </p:txBody>
      </p:sp>
      <p:sp>
        <p:nvSpPr>
          <p:cNvPr id="2" name="Content Placeholder 1"/>
          <p:cNvSpPr>
            <a:spLocks noGrp="1"/>
          </p:cNvSpPr>
          <p:nvPr>
            <p:ph idx="1"/>
          </p:nvPr>
        </p:nvSpPr>
        <p:spPr>
          <a:xfrm>
            <a:off x="440575" y="2593572"/>
            <a:ext cx="6163425" cy="3956858"/>
          </a:xfrm>
        </p:spPr>
        <p:txBody>
          <a:bodyPr>
            <a:normAutofit fontScale="40000" lnSpcReduction="20000"/>
          </a:bodyPr>
          <a:lstStyle/>
          <a:p>
            <a:pPr>
              <a:lnSpc>
                <a:spcPct val="100000"/>
              </a:lnSpc>
            </a:pPr>
            <a:r>
              <a:rPr lang="mn-MN" sz="4000" b="1" dirty="0" smtClean="0">
                <a:latin typeface="Times New Roman" panose="02020603050405020304" pitchFamily="18" charset="0"/>
                <a:cs typeface="Times New Roman" panose="02020603050405020304" pitchFamily="18" charset="0"/>
              </a:rPr>
              <a:t>Оноосон </a:t>
            </a:r>
            <a:r>
              <a:rPr lang="mn-MN" sz="4000" b="1" dirty="0">
                <a:latin typeface="Times New Roman" panose="02020603050405020304" pitchFamily="18" charset="0"/>
                <a:cs typeface="Times New Roman" panose="02020603050405020304" pitchFamily="18" charset="0"/>
              </a:rPr>
              <a:t>нэр: </a:t>
            </a:r>
            <a:r>
              <a:rPr lang="mn-MN" sz="4000" dirty="0">
                <a:latin typeface="Times New Roman" panose="02020603050405020304" pitchFamily="18" charset="0"/>
                <a:cs typeface="Times New Roman" panose="02020603050405020304" pitchFamily="18" charset="0"/>
              </a:rPr>
              <a:t>“Атар Өргөө” </a:t>
            </a:r>
            <a:r>
              <a:rPr lang="mn-MN" sz="4000" dirty="0" smtClean="0">
                <a:latin typeface="Times New Roman" panose="02020603050405020304" pitchFamily="18" charset="0"/>
                <a:cs typeface="Times New Roman" panose="02020603050405020304" pitchFamily="18" charset="0"/>
              </a:rPr>
              <a:t>ХК</a:t>
            </a:r>
          </a:p>
          <a:p>
            <a:pPr>
              <a:lnSpc>
                <a:spcPct val="100000"/>
              </a:lnSpc>
            </a:pPr>
            <a:r>
              <a:rPr lang="mn-MN" sz="4000" b="1" dirty="0" smtClean="0">
                <a:latin typeface="Times New Roman" panose="02020603050405020304" pitchFamily="18" charset="0"/>
                <a:cs typeface="Times New Roman" panose="02020603050405020304" pitchFamily="18" charset="0"/>
              </a:rPr>
              <a:t>Хэлбэр: </a:t>
            </a:r>
            <a:r>
              <a:rPr lang="mn-MN" sz="4000" dirty="0" smtClean="0">
                <a:latin typeface="Times New Roman" panose="02020603050405020304" pitchFamily="18" charset="0"/>
                <a:cs typeface="Times New Roman" panose="02020603050405020304" pitchFamily="18" charset="0"/>
              </a:rPr>
              <a:t>Нээлттэй хувьцаат компани</a:t>
            </a:r>
          </a:p>
          <a:p>
            <a:pPr>
              <a:lnSpc>
                <a:spcPct val="100000"/>
              </a:lnSpc>
            </a:pPr>
            <a:r>
              <a:rPr lang="mn-MN" sz="4000" b="1" dirty="0" smtClean="0">
                <a:latin typeface="Times New Roman" panose="02020603050405020304" pitchFamily="18" charset="0"/>
                <a:cs typeface="Times New Roman" panose="02020603050405020304" pitchFamily="18" charset="0"/>
              </a:rPr>
              <a:t>Үйл ажиллагааны чиглэл: </a:t>
            </a:r>
            <a:r>
              <a:rPr lang="mn-MN" sz="4000" dirty="0" smtClean="0">
                <a:latin typeface="Times New Roman" panose="02020603050405020304" pitchFamily="18" charset="0"/>
                <a:cs typeface="Times New Roman" panose="02020603050405020304" pitchFamily="18" charset="0"/>
              </a:rPr>
              <a:t>Талх, талхан бүтээгдэхүүн үйлдвэрлэлт, борлуулалт</a:t>
            </a:r>
          </a:p>
          <a:p>
            <a:pPr>
              <a:lnSpc>
                <a:spcPct val="100000"/>
              </a:lnSpc>
            </a:pPr>
            <a:r>
              <a:rPr lang="mn-MN" sz="4000" b="1" dirty="0" smtClean="0">
                <a:latin typeface="Times New Roman" panose="02020603050405020304" pitchFamily="18" charset="0"/>
                <a:cs typeface="Times New Roman" panose="02020603050405020304" pitchFamily="18" charset="0"/>
              </a:rPr>
              <a:t>Компанийн </a:t>
            </a:r>
            <a:r>
              <a:rPr lang="mn-MN" sz="4000" b="1" dirty="0">
                <a:latin typeface="Times New Roman" panose="02020603050405020304" pitchFamily="18" charset="0"/>
                <a:cs typeface="Times New Roman" panose="02020603050405020304" pitchFamily="18" charset="0"/>
              </a:rPr>
              <a:t>хаяг байршил: </a:t>
            </a:r>
            <a:r>
              <a:rPr lang="mn-MN" sz="4000" dirty="0">
                <a:latin typeface="Times New Roman" panose="02020603050405020304" pitchFamily="18" charset="0"/>
                <a:cs typeface="Times New Roman" panose="02020603050405020304" pitchFamily="18" charset="0"/>
              </a:rPr>
              <a:t>Улаанбаатар хот, Хан-уул дүүрэг, 3-р хороо, </a:t>
            </a:r>
            <a:r>
              <a:rPr lang="mn-MN" sz="4000" dirty="0" smtClean="0">
                <a:latin typeface="Times New Roman" panose="02020603050405020304" pitchFamily="18" charset="0"/>
                <a:cs typeface="Times New Roman" panose="02020603050405020304" pitchFamily="18" charset="0"/>
              </a:rPr>
              <a:t>Чингисийн </a:t>
            </a:r>
            <a:r>
              <a:rPr lang="mn-MN" sz="4000" dirty="0">
                <a:latin typeface="Times New Roman" panose="02020603050405020304" pitchFamily="18" charset="0"/>
                <a:cs typeface="Times New Roman" panose="02020603050405020304" pitchFamily="18" charset="0"/>
              </a:rPr>
              <a:t>өргөн чөлөө-20</a:t>
            </a:r>
          </a:p>
          <a:p>
            <a:pPr>
              <a:lnSpc>
                <a:spcPct val="100000"/>
              </a:lnSpc>
            </a:pPr>
            <a:r>
              <a:rPr lang="mn-MN" sz="4000" b="1" dirty="0">
                <a:latin typeface="Times New Roman" panose="02020603050405020304" pitchFamily="18" charset="0"/>
                <a:cs typeface="Times New Roman" panose="02020603050405020304" pitchFamily="18" charset="0"/>
              </a:rPr>
              <a:t>Шуудангийн хаяг: </a:t>
            </a:r>
            <a:r>
              <a:rPr lang="mn-MN" sz="4000" dirty="0">
                <a:latin typeface="Times New Roman" panose="02020603050405020304" pitchFamily="18" charset="0"/>
                <a:cs typeface="Times New Roman" panose="02020603050405020304" pitchFamily="18" charset="0"/>
              </a:rPr>
              <a:t>Улаанбаатар 17060, өөрийн байр</a:t>
            </a:r>
          </a:p>
          <a:p>
            <a:pPr>
              <a:lnSpc>
                <a:spcPct val="100000"/>
              </a:lnSpc>
            </a:pPr>
            <a:r>
              <a:rPr lang="mn-MN" sz="4000" b="1" dirty="0">
                <a:latin typeface="Times New Roman" panose="02020603050405020304" pitchFamily="18" charset="0"/>
                <a:cs typeface="Times New Roman" panose="02020603050405020304" pitchFamily="18" charset="0"/>
              </a:rPr>
              <a:t>Утас, Факс: </a:t>
            </a:r>
            <a:r>
              <a:rPr lang="mn-MN" sz="4000" dirty="0">
                <a:latin typeface="Times New Roman" panose="02020603050405020304" pitchFamily="18" charset="0"/>
                <a:cs typeface="Times New Roman" panose="02020603050405020304" pitchFamily="18" charset="0"/>
              </a:rPr>
              <a:t>+976 11 342130, +976 11 342132, 70118902</a:t>
            </a:r>
          </a:p>
          <a:p>
            <a:pPr>
              <a:lnSpc>
                <a:spcPct val="100000"/>
              </a:lnSpc>
            </a:pPr>
            <a:r>
              <a:rPr lang="mn-MN" sz="4000" b="1" dirty="0">
                <a:latin typeface="Times New Roman" panose="02020603050405020304" pitchFamily="18" charset="0"/>
                <a:cs typeface="Times New Roman" panose="02020603050405020304" pitchFamily="18" charset="0"/>
              </a:rPr>
              <a:t>И-Мэйл хаяг: </a:t>
            </a:r>
            <a:r>
              <a:rPr lang="en-US" sz="4000" dirty="0">
                <a:latin typeface="Times New Roman" panose="02020603050405020304" pitchFamily="18" charset="0"/>
                <a:cs typeface="Times New Roman" panose="02020603050405020304" pitchFamily="18" charset="0"/>
                <a:hlinkClick r:id="rId3"/>
              </a:rPr>
              <a:t>mail@atarurguu.mn</a:t>
            </a:r>
            <a:endParaRPr lang="en-US" sz="4000" dirty="0">
              <a:latin typeface="Times New Roman" panose="02020603050405020304" pitchFamily="18" charset="0"/>
              <a:cs typeface="Times New Roman" panose="02020603050405020304" pitchFamily="18" charset="0"/>
            </a:endParaRPr>
          </a:p>
          <a:p>
            <a:pPr>
              <a:lnSpc>
                <a:spcPct val="100000"/>
              </a:lnSpc>
            </a:pPr>
            <a:r>
              <a:rPr lang="mn-MN" sz="4000" b="1" dirty="0">
                <a:latin typeface="Times New Roman" panose="02020603050405020304" pitchFamily="18" charset="0"/>
                <a:cs typeface="Times New Roman" panose="02020603050405020304" pitchFamily="18" charset="0"/>
              </a:rPr>
              <a:t>Вэб сайт: </a:t>
            </a:r>
            <a:r>
              <a:rPr lang="en-US" sz="4000" dirty="0">
                <a:latin typeface="Times New Roman" panose="02020603050405020304" pitchFamily="18" charset="0"/>
                <a:cs typeface="Times New Roman" panose="02020603050405020304" pitchFamily="18" charset="0"/>
                <a:hlinkClick r:id="rId4"/>
              </a:rPr>
              <a:t>www.atarurguu.mn</a:t>
            </a:r>
            <a:endParaRPr lang="en-US" sz="4000" dirty="0">
              <a:latin typeface="Times New Roman" panose="02020603050405020304" pitchFamily="18" charset="0"/>
              <a:cs typeface="Times New Roman" panose="02020603050405020304" pitchFamily="18" charset="0"/>
            </a:endParaRPr>
          </a:p>
          <a:p>
            <a:pPr>
              <a:lnSpc>
                <a:spcPct val="100000"/>
              </a:lnSpc>
            </a:pPr>
            <a:r>
              <a:rPr lang="mn-MN" sz="4000" b="1" dirty="0">
                <a:latin typeface="Times New Roman" panose="02020603050405020304" pitchFamily="18" charset="0"/>
                <a:cs typeface="Times New Roman" panose="02020603050405020304" pitchFamily="18" charset="0"/>
              </a:rPr>
              <a:t>Фэйсбүүк хаяг: </a:t>
            </a:r>
            <a:r>
              <a:rPr lang="mn-MN" sz="4000" dirty="0">
                <a:latin typeface="Times New Roman" panose="02020603050405020304" pitchFamily="18" charset="0"/>
                <a:cs typeface="Times New Roman" panose="02020603050405020304" pitchFamily="18" charset="0"/>
              </a:rPr>
              <a:t>Атар өргөө хүнсний үйлдвэр</a:t>
            </a:r>
            <a:endParaRPr lang="en-US" sz="4000" dirty="0">
              <a:latin typeface="Times New Roman" panose="02020603050405020304" pitchFamily="18" charset="0"/>
              <a:cs typeface="Times New Roman" panose="02020603050405020304" pitchFamily="18" charset="0"/>
            </a:endParaRPr>
          </a:p>
          <a:p>
            <a:pPr>
              <a:lnSpc>
                <a:spcPct val="100000"/>
              </a:lnSpc>
            </a:pPr>
            <a:r>
              <a:rPr lang="mn-MN" sz="4000" b="1" dirty="0" smtClean="0">
                <a:latin typeface="Times New Roman" panose="02020603050405020304" pitchFamily="18" charset="0"/>
                <a:cs typeface="Times New Roman" panose="02020603050405020304" pitchFamily="18" charset="0"/>
              </a:rPr>
              <a:t>Үүсгэн </a:t>
            </a:r>
            <a:r>
              <a:rPr lang="mn-MN" sz="4000" b="1" dirty="0">
                <a:latin typeface="Times New Roman" panose="02020603050405020304" pitchFamily="18" charset="0"/>
                <a:cs typeface="Times New Roman" panose="02020603050405020304" pitchFamily="18" charset="0"/>
              </a:rPr>
              <a:t>байгууллагдсан огноо: </a:t>
            </a:r>
            <a:r>
              <a:rPr lang="mn-MN" sz="4000" dirty="0">
                <a:latin typeface="Times New Roman" panose="02020603050405020304" pitchFamily="18" charset="0"/>
                <a:cs typeface="Times New Roman" panose="02020603050405020304" pitchFamily="18" charset="0"/>
              </a:rPr>
              <a:t>1941 он</a:t>
            </a:r>
          </a:p>
          <a:p>
            <a:pPr>
              <a:lnSpc>
                <a:spcPct val="100000"/>
              </a:lnSpc>
            </a:pPr>
            <a:r>
              <a:rPr lang="mn-MN" sz="4000" b="1" dirty="0">
                <a:latin typeface="Times New Roman" panose="02020603050405020304" pitchFamily="18" charset="0"/>
                <a:cs typeface="Times New Roman" panose="02020603050405020304" pitchFamily="18" charset="0"/>
              </a:rPr>
              <a:t>Ажилчдын тоо: </a:t>
            </a:r>
            <a:r>
              <a:rPr lang="mn-MN" sz="4000" dirty="0">
                <a:latin typeface="Times New Roman" panose="02020603050405020304" pitchFamily="18" charset="0"/>
                <a:cs typeface="Times New Roman" panose="02020603050405020304" pitchFamily="18" charset="0"/>
              </a:rPr>
              <a:t>300 гаруй</a:t>
            </a:r>
          </a:p>
          <a:p>
            <a:endParaRPr lang="en-US" dirty="0"/>
          </a:p>
        </p:txBody>
      </p:sp>
    </p:spTree>
    <p:extLst>
      <p:ext uri="{BB962C8B-B14F-4D97-AF65-F5344CB8AC3E}">
        <p14:creationId xmlns:p14="http://schemas.microsoft.com/office/powerpoint/2010/main" val="972005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a:xfrm>
            <a:off x="531378" y="1945178"/>
            <a:ext cx="4880207" cy="4142637"/>
          </a:xfrm>
        </p:spPr>
        <p:txBody>
          <a:bodyPr>
            <a:normAutofit fontScale="92500" lnSpcReduction="20000"/>
          </a:bodyPr>
          <a:lstStyle/>
          <a:p>
            <a:pPr>
              <a:lnSpc>
                <a:spcPct val="100000"/>
              </a:lnSpc>
              <a:buFont typeface="Wingdings" panose="05000000000000000000" pitchFamily="2" charset="2"/>
              <a:buChar char="Ø"/>
            </a:pPr>
            <a:r>
              <a:rPr lang="mn-MN" b="1" dirty="0">
                <a:ln/>
                <a:solidFill>
                  <a:srgbClr val="EAB2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Эрхэм зорилго:</a:t>
            </a:r>
          </a:p>
          <a:p>
            <a:pPr algn="r">
              <a:lnSpc>
                <a:spcPct val="100000"/>
              </a:lnSpc>
              <a:buFont typeface="Wingdings" panose="05000000000000000000" pitchFamily="2" charset="2"/>
              <a:buChar char="Ø"/>
            </a:pPr>
            <a:r>
              <a:rPr lang="mn-MN" i="1" dirty="0">
                <a:latin typeface="Times New Roman" panose="02020603050405020304" pitchFamily="18" charset="0"/>
                <a:cs typeface="Times New Roman" panose="02020603050405020304" pitchFamily="18" charset="0"/>
              </a:rPr>
              <a:t>“Өглөө бүр танай ширээнд” Хүнсний эрүүл ахуй , аюулгүй байдал, чанарын олон  улсын стандартын дагуу технологийн шинэчлэлийг </a:t>
            </a:r>
            <a:r>
              <a:rPr lang="mn-MN" i="1" dirty="0" smtClean="0">
                <a:latin typeface="Times New Roman" panose="02020603050405020304" pitchFamily="18" charset="0"/>
                <a:cs typeface="Times New Roman" panose="02020603050405020304" pitchFamily="18" charset="0"/>
              </a:rPr>
              <a:t>нэвтрүүлсэн </a:t>
            </a:r>
            <a:r>
              <a:rPr lang="mn-MN" i="1" dirty="0">
                <a:latin typeface="Times New Roman" panose="02020603050405020304" pitchFamily="18" charset="0"/>
                <a:cs typeface="Times New Roman" panose="02020603050405020304" pitchFamily="18" charset="0"/>
              </a:rPr>
              <a:t>чанартай бүтээгдэхүүнийг соёлтой үйлчилгээгээр хүргэх нь бидний эрхэм зорилго юм. </a:t>
            </a:r>
            <a:endParaRPr lang="mn-MN"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Ø"/>
            </a:pPr>
            <a:r>
              <a:rPr lang="mn-MN" b="1" dirty="0">
                <a:ln/>
                <a:solidFill>
                  <a:srgbClr val="EAB2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Ү</a:t>
            </a:r>
            <a:r>
              <a:rPr lang="mn-MN" b="1" dirty="0" smtClean="0">
                <a:ln/>
                <a:solidFill>
                  <a:srgbClr val="EAB2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нэт </a:t>
            </a:r>
            <a:r>
              <a:rPr lang="mn-MN" b="1" dirty="0">
                <a:ln/>
                <a:solidFill>
                  <a:srgbClr val="EAB2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зүйлс:</a:t>
            </a:r>
          </a:p>
          <a:p>
            <a:pPr algn="r">
              <a:lnSpc>
                <a:spcPct val="100000"/>
              </a:lnSpc>
              <a:buFont typeface="Wingdings" panose="05000000000000000000" pitchFamily="2" charset="2"/>
              <a:buChar char="Ø"/>
            </a:pPr>
            <a:r>
              <a:rPr lang="mn-MN" i="1" dirty="0">
                <a:latin typeface="Times New Roman" panose="02020603050405020304" pitchFamily="18" charset="0"/>
                <a:cs typeface="Times New Roman" panose="02020603050405020304" pitchFamily="18" charset="0"/>
              </a:rPr>
              <a:t>Хуулийн хүрээнд ажиллах</a:t>
            </a:r>
          </a:p>
          <a:p>
            <a:pPr algn="r">
              <a:lnSpc>
                <a:spcPct val="100000"/>
              </a:lnSpc>
              <a:buFont typeface="Wingdings" panose="05000000000000000000" pitchFamily="2" charset="2"/>
              <a:buChar char="Ø"/>
            </a:pPr>
            <a:r>
              <a:rPr lang="mn-MN" i="1" dirty="0">
                <a:latin typeface="Times New Roman" panose="02020603050405020304" pitchFamily="18" charset="0"/>
                <a:cs typeface="Times New Roman" panose="02020603050405020304" pitchFamily="18" charset="0"/>
              </a:rPr>
              <a:t>Ажилдаа өөриймсөг ханддаг, ёс зүйтэй, мэргэшсэн ажилтнууд</a:t>
            </a:r>
          </a:p>
          <a:p>
            <a:pPr marL="0" indent="0" algn="just">
              <a:lnSpc>
                <a:spcPct val="100000"/>
              </a:lnSpc>
              <a:buNone/>
            </a:pPr>
            <a:endParaRPr lang="mn-MN" i="1" dirty="0" smtClean="0">
              <a:latin typeface="Times New Roman" panose="02020603050405020304" pitchFamily="18" charset="0"/>
              <a:cs typeface="Times New Roman" panose="02020603050405020304" pitchFamily="18" charset="0"/>
            </a:endParaRPr>
          </a:p>
          <a:p>
            <a:pPr marL="0" indent="0" algn="just">
              <a:lnSpc>
                <a:spcPct val="100000"/>
              </a:lnSpc>
              <a:buNone/>
            </a:pPr>
            <a:endParaRPr lang="mn-MN" i="1" dirty="0" smtClean="0">
              <a:latin typeface="Times New Roman" panose="02020603050405020304" pitchFamily="18" charset="0"/>
              <a:cs typeface="Times New Roman" panose="02020603050405020304" pitchFamily="18" charset="0"/>
            </a:endParaRPr>
          </a:p>
          <a:p>
            <a:pPr marL="0" indent="0" algn="just">
              <a:lnSpc>
                <a:spcPct val="100000"/>
              </a:lnSpc>
              <a:buNone/>
            </a:pPr>
            <a:endParaRPr lang="mn-MN" i="1" dirty="0">
              <a:latin typeface="Times New Roman" panose="02020603050405020304" pitchFamily="18" charset="0"/>
              <a:cs typeface="Times New Roman" panose="02020603050405020304" pitchFamily="18" charset="0"/>
            </a:endParaRPr>
          </a:p>
          <a:p>
            <a:pPr lvl="0"/>
            <a:endParaRPr lang="en-US" dirty="0"/>
          </a:p>
        </p:txBody>
      </p:sp>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srcRect l="13492" r="13492"/>
          <a:stretch>
            <a:fillRect/>
          </a:stretch>
        </p:blipFill>
        <p:spPr/>
      </p:pic>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585" y="1346662"/>
            <a:ext cx="6780413" cy="5511338"/>
          </a:xfrm>
          <a:prstGeom prst="rect">
            <a:avLst/>
          </a:prstGeom>
        </p:spPr>
      </p:pic>
    </p:spTree>
    <p:extLst>
      <p:ext uri="{BB962C8B-B14F-4D97-AF65-F5344CB8AC3E}">
        <p14:creationId xmlns:p14="http://schemas.microsoft.com/office/powerpoint/2010/main" val="3205466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8"/>
          </p:nvPr>
        </p:nvSpPr>
        <p:spPr/>
        <p:txBody>
          <a:bodyPr/>
          <a:lstStyle/>
          <a:p>
            <a:fld id="{8699F50C-BE38-4BD0-BA84-9B090E1F2B9B}" type="slidenum">
              <a:rPr lang="en-US" noProof="0" smtClean="0"/>
              <a:t>4</a:t>
            </a:fld>
            <a:endParaRPr lang="en-US" noProof="0" dirty="0"/>
          </a:p>
        </p:txBody>
      </p:sp>
      <p:sp>
        <p:nvSpPr>
          <p:cNvPr id="4" name="Title 3"/>
          <p:cNvSpPr>
            <a:spLocks noGrp="1"/>
          </p:cNvSpPr>
          <p:nvPr>
            <p:ph type="title"/>
          </p:nvPr>
        </p:nvSpPr>
        <p:spPr>
          <a:xfrm>
            <a:off x="1451739" y="195943"/>
            <a:ext cx="8333222" cy="1754155"/>
          </a:xfrm>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БИДНИЙ ҮЙЛ АЖИЛЛАГААНДАА ХИЙСЭН САЙЖРУУЛАЛТ, ХӨГЖҮҮЛЭЛТ</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3364" y="2155371"/>
            <a:ext cx="11433834" cy="4292082"/>
          </a:xfrm>
        </p:spPr>
        <p:txBody>
          <a:bodyPr/>
          <a:lstStyle/>
          <a:p>
            <a:pPr algn="just"/>
            <a:r>
              <a:rPr lang="mn-MN" dirty="0" smtClean="0">
                <a:latin typeface="Times New Roman" panose="02020603050405020304" pitchFamily="18" charset="0"/>
                <a:cs typeface="Times New Roman" panose="02020603050405020304" pitchFamily="18" charset="0"/>
              </a:rPr>
              <a:t>2020 онд дэлхий даяар Ковид-19 цар тахал дэгдэж үүнтэй холбоотойгоор бидний төлөвлөсөн нилээдгүй ажлууд хойшлогдсоноос гадна үйл ажиллагаа, үйлдвэрлэлт борлуулалт тодорхой хэмжээгээр хумигдсан байх бөгөөд төрийн эрх бүхий байгууллагуудын шийдвэрүүдийг дагаж мөрдөн олон нийтэд чиглэсэн арга хэмжээ, сургалт, хүлээн авалт гэх мэт ажлуудыг зохион байгуулаагүй </a:t>
            </a:r>
            <a:r>
              <a:rPr lang="mn-MN" dirty="0" smtClean="0">
                <a:latin typeface="Times New Roman" panose="02020603050405020304" pitchFamily="18" charset="0"/>
                <a:cs typeface="Times New Roman" panose="02020603050405020304" pitchFamily="18" charset="0"/>
              </a:rPr>
              <a:t>ба</a:t>
            </a:r>
            <a:r>
              <a:rPr lang="en-US" dirty="0" smtClean="0">
                <a:latin typeface="Times New Roman" panose="02020603050405020304" pitchFamily="18" charset="0"/>
                <a:cs typeface="Times New Roman" panose="02020603050405020304" pitchFamily="18" charset="0"/>
              </a:rPr>
              <a:t> </a:t>
            </a:r>
            <a:r>
              <a:rPr lang="mn-MN" dirty="0" smtClean="0">
                <a:latin typeface="Times New Roman" panose="02020603050405020304" pitchFamily="18" charset="0"/>
                <a:cs typeface="Times New Roman" panose="02020603050405020304" pitchFamily="18" charset="0"/>
              </a:rPr>
              <a:t>халдвар </a:t>
            </a:r>
            <a:r>
              <a:rPr lang="mn-MN" dirty="0" smtClean="0">
                <a:latin typeface="Times New Roman" panose="02020603050405020304" pitchFamily="18" charset="0"/>
                <a:cs typeface="Times New Roman" panose="02020603050405020304" pitchFamily="18" charset="0"/>
              </a:rPr>
              <a:t>хамгаалалын дэглэмийг чанд сахин мөрдөж эдийн засгийн энэ хүндрэлтэй нөхцөлд бид бүхий л нөөц </a:t>
            </a:r>
            <a:r>
              <a:rPr lang="mn-MN" dirty="0" smtClean="0">
                <a:latin typeface="Times New Roman" panose="02020603050405020304" pitchFamily="18" charset="0"/>
                <a:cs typeface="Times New Roman" panose="02020603050405020304" pitchFamily="18" charset="0"/>
              </a:rPr>
              <a:t>бололцоогоо</a:t>
            </a:r>
            <a:r>
              <a:rPr lang="en-US" dirty="0" smtClean="0">
                <a:latin typeface="Times New Roman" panose="02020603050405020304" pitchFamily="18" charset="0"/>
                <a:cs typeface="Times New Roman" panose="02020603050405020304" pitchFamily="18" charset="0"/>
              </a:rPr>
              <a:t> </a:t>
            </a:r>
            <a:r>
              <a:rPr lang="mn-MN" dirty="0" smtClean="0">
                <a:latin typeface="Times New Roman" panose="02020603050405020304" pitchFamily="18" charset="0"/>
                <a:cs typeface="Times New Roman" panose="02020603050405020304" pitchFamily="18" charset="0"/>
              </a:rPr>
              <a:t>ашиглан </a:t>
            </a:r>
            <a:r>
              <a:rPr lang="mn-MN" dirty="0" smtClean="0">
                <a:latin typeface="Times New Roman" panose="02020603050405020304" pitchFamily="18" charset="0"/>
                <a:cs typeface="Times New Roman" panose="02020603050405020304" pitchFamily="18" charset="0"/>
              </a:rPr>
              <a:t>ажиллаж ирлээ. </a:t>
            </a:r>
          </a:p>
          <a:p>
            <a:pPr algn="just"/>
            <a:r>
              <a:rPr lang="mn-MN" dirty="0" smtClean="0">
                <a:latin typeface="Times New Roman" panose="02020603050405020304" pitchFamily="18" charset="0"/>
                <a:cs typeface="Times New Roman" panose="02020603050405020304" pitchFamily="18" charset="0"/>
              </a:rPr>
              <a:t>Бидний ажиллаж хөдөлмөрлөж ирсэн нийслэлийн ууган үйлдвэр маань 1941 оноос хойш тасралтгүй үйл ажиллагаагаа явуулж байгаа бөгөөд 2020 онд бид 1-р үйлдвэрийн байранд бүрэн засвар үйлчилгээ хийсэн нь томоохон шинэчлэл байлаа. </a:t>
            </a:r>
          </a:p>
          <a:p>
            <a:pPr algn="just"/>
            <a:endParaRPr lang="mn-MN"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515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1-Р ҮЙЛДВЭРИЙН ЗАСВАРЫН АЖЛЫН ЯВЦААС</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78" y="1819467"/>
            <a:ext cx="2806413" cy="21373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467" y="4419327"/>
            <a:ext cx="2806413" cy="21373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857" y="4419327"/>
            <a:ext cx="2806413" cy="21373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958" y="1819466"/>
            <a:ext cx="2806413" cy="213739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318" y="1819466"/>
            <a:ext cx="2806413" cy="2137392"/>
          </a:xfrm>
          <a:prstGeom prst="rect">
            <a:avLst/>
          </a:prstGeom>
        </p:spPr>
      </p:pic>
    </p:spTree>
    <p:extLst>
      <p:ext uri="{BB962C8B-B14F-4D97-AF65-F5344CB8AC3E}">
        <p14:creationId xmlns:p14="http://schemas.microsoft.com/office/powerpoint/2010/main" val="1294998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78" y="195942"/>
            <a:ext cx="10835122" cy="629209"/>
          </a:xfrm>
        </p:spPr>
        <p:txBody>
          <a:bodyPr>
            <a:normAutofit fontScale="90000"/>
          </a:bodyPr>
          <a:lstStyle/>
          <a:p>
            <a:pPr algn="ctr"/>
            <a:r>
              <a:rPr lang="mn-MN" dirty="0" smtClean="0">
                <a:latin typeface="Times New Roman" panose="02020603050405020304" pitchFamily="18" charset="0"/>
                <a:cs typeface="Times New Roman" panose="02020603050405020304" pitchFamily="18" charset="0"/>
              </a:rPr>
              <a:t>ЗАСВАР ХИЙГДСЭН </a:t>
            </a:r>
            <a:r>
              <a:rPr lang="mn-MN" dirty="0" smtClean="0">
                <a:latin typeface="Times New Roman" panose="02020603050405020304" pitchFamily="18" charset="0"/>
                <a:cs typeface="Times New Roman" panose="02020603050405020304" pitchFamily="18" charset="0"/>
              </a:rPr>
              <a:t>БАЙДАЛ</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1" r="181"/>
          <a:stretch/>
        </p:blipFill>
        <p:spPr>
          <a:xfrm>
            <a:off x="379833" y="1716832"/>
            <a:ext cx="5143500" cy="47119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351" y="1716831"/>
            <a:ext cx="5143500" cy="4711959"/>
          </a:xfrm>
          <a:prstGeom prst="rect">
            <a:avLst/>
          </a:prstGeom>
        </p:spPr>
      </p:pic>
      <p:sp>
        <p:nvSpPr>
          <p:cNvPr id="5" name="Rectangle 4"/>
          <p:cNvSpPr/>
          <p:nvPr/>
        </p:nvSpPr>
        <p:spPr>
          <a:xfrm>
            <a:off x="1166327" y="1166327"/>
            <a:ext cx="3545632" cy="550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accent1"/>
                </a:solidFill>
                <a:latin typeface="Times New Roman" panose="02020603050405020304" pitchFamily="18" charset="0"/>
                <a:cs typeface="Times New Roman" panose="02020603050405020304" pitchFamily="18" charset="0"/>
              </a:rPr>
              <a:t>Засвар хийгдэхээс өмнө</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6" name="Rectangle 5"/>
          <p:cNvSpPr/>
          <p:nvPr/>
        </p:nvSpPr>
        <p:spPr>
          <a:xfrm>
            <a:off x="7402285" y="1166326"/>
            <a:ext cx="3545632" cy="550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accent1"/>
                </a:solidFill>
                <a:latin typeface="Times New Roman" panose="02020603050405020304" pitchFamily="18" charset="0"/>
                <a:cs typeface="Times New Roman" panose="02020603050405020304" pitchFamily="18" charset="0"/>
              </a:rPr>
              <a:t>Засвар хийгдсэний дараа</a:t>
            </a: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940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351" y="1716831"/>
            <a:ext cx="5143500" cy="47119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93" y="1716831"/>
            <a:ext cx="5143500" cy="4711960"/>
          </a:xfrm>
          <a:prstGeom prst="rect">
            <a:avLst/>
          </a:prstGeom>
        </p:spPr>
      </p:pic>
      <p:sp>
        <p:nvSpPr>
          <p:cNvPr id="5" name="Rectangle 4"/>
          <p:cNvSpPr/>
          <p:nvPr/>
        </p:nvSpPr>
        <p:spPr>
          <a:xfrm>
            <a:off x="1166327" y="1166327"/>
            <a:ext cx="3545632" cy="550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accent1"/>
                </a:solidFill>
                <a:latin typeface="Times New Roman" panose="02020603050405020304" pitchFamily="18" charset="0"/>
                <a:cs typeface="Times New Roman" panose="02020603050405020304" pitchFamily="18" charset="0"/>
              </a:rPr>
              <a:t>Засвар хийгдэхээс өмнө</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6" name="Rectangle 5"/>
          <p:cNvSpPr/>
          <p:nvPr/>
        </p:nvSpPr>
        <p:spPr>
          <a:xfrm>
            <a:off x="7430277" y="1166327"/>
            <a:ext cx="3545632" cy="550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accent1"/>
                </a:solidFill>
                <a:latin typeface="Times New Roman" panose="02020603050405020304" pitchFamily="18" charset="0"/>
                <a:cs typeface="Times New Roman" panose="02020603050405020304" pitchFamily="18" charset="0"/>
              </a:rPr>
              <a:t>Засвар хийгдсэний дараа</a:t>
            </a: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797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0" y="1819467"/>
            <a:ext cx="5143500" cy="4711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78" y="1819467"/>
            <a:ext cx="5143500" cy="4711960"/>
          </a:xfrm>
          <a:prstGeom prst="rect">
            <a:avLst/>
          </a:prstGeom>
        </p:spPr>
      </p:pic>
      <p:sp>
        <p:nvSpPr>
          <p:cNvPr id="6" name="Rectangle 5"/>
          <p:cNvSpPr/>
          <p:nvPr/>
        </p:nvSpPr>
        <p:spPr>
          <a:xfrm>
            <a:off x="1240972" y="1268963"/>
            <a:ext cx="3545632" cy="550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accent1"/>
                </a:solidFill>
                <a:latin typeface="Times New Roman" panose="02020603050405020304" pitchFamily="18" charset="0"/>
                <a:cs typeface="Times New Roman" panose="02020603050405020304" pitchFamily="18" charset="0"/>
              </a:rPr>
              <a:t>Засвар хийгдэхээс өмнө</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7" name="Rectangle 6"/>
          <p:cNvSpPr/>
          <p:nvPr/>
        </p:nvSpPr>
        <p:spPr>
          <a:xfrm>
            <a:off x="7122367" y="1268963"/>
            <a:ext cx="3545632" cy="550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accent1"/>
                </a:solidFill>
                <a:latin typeface="Times New Roman" panose="02020603050405020304" pitchFamily="18" charset="0"/>
                <a:cs typeface="Times New Roman" panose="02020603050405020304" pitchFamily="18" charset="0"/>
              </a:rPr>
              <a:t>Засвар хийгдсэний дараа</a:t>
            </a: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5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1"/>
          </p:nvPr>
        </p:nvSpPr>
        <p:spPr/>
        <p:txBody>
          <a:bodyPr/>
          <a:lstStyle/>
          <a:p>
            <a:fld id="{8699F50C-BE38-4BD0-BA84-9B090E1F2B9B}" type="slidenum">
              <a:rPr lang="en-US" noProof="0" smtClean="0"/>
              <a:t>9</a:t>
            </a:fld>
            <a:endParaRPr lang="en-US" noProof="0" dirty="0"/>
          </a:p>
        </p:txBody>
      </p:sp>
      <p:sp>
        <p:nvSpPr>
          <p:cNvPr id="89" name="Rounded Rectangle 88"/>
          <p:cNvSpPr/>
          <p:nvPr/>
        </p:nvSpPr>
        <p:spPr>
          <a:xfrm>
            <a:off x="1640320" y="1323975"/>
            <a:ext cx="7058998" cy="97540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mn-MN" sz="1100" b="1" dirty="0">
                <a:solidFill>
                  <a:sysClr val="windowText" lastClr="000000"/>
                </a:solidFill>
                <a:latin typeface="Times New Roman" panose="02020603050405020304" pitchFamily="18" charset="0"/>
                <a:cs typeface="Times New Roman" panose="02020603050405020304" pitchFamily="18" charset="0"/>
              </a:rPr>
              <a:t>"АТАР-ӨРГӨӨ"</a:t>
            </a:r>
            <a:r>
              <a:rPr lang="mn-MN" sz="1100" b="1" baseline="0" dirty="0">
                <a:solidFill>
                  <a:sysClr val="windowText" lastClr="000000"/>
                </a:solidFill>
                <a:latin typeface="Times New Roman" panose="02020603050405020304" pitchFamily="18" charset="0"/>
                <a:cs typeface="Times New Roman" panose="02020603050405020304" pitchFamily="18" charset="0"/>
              </a:rPr>
              <a:t> </a:t>
            </a:r>
            <a:r>
              <a:rPr lang="mn-MN" sz="1100" b="1" baseline="0" dirty="0" smtClean="0">
                <a:solidFill>
                  <a:sysClr val="windowText" lastClr="000000"/>
                </a:solidFill>
                <a:latin typeface="Times New Roman" panose="02020603050405020304" pitchFamily="18" charset="0"/>
                <a:cs typeface="Times New Roman" panose="02020603050405020304" pitchFamily="18" charset="0"/>
              </a:rPr>
              <a:t>ХК-ИЙН АЛБА НЭГЖИЙН БҮТЭЦ</a:t>
            </a:r>
            <a:endParaRPr lang="en-US" sz="1100" b="1" dirty="0">
              <a:solidFill>
                <a:sysClr val="windowText" lastClr="000000"/>
              </a:solidFill>
              <a:latin typeface="Times New Roman" panose="02020603050405020304" pitchFamily="18" charset="0"/>
              <a:cs typeface="Times New Roman" panose="02020603050405020304" pitchFamily="18" charset="0"/>
            </a:endParaRPr>
          </a:p>
        </p:txBody>
      </p:sp>
      <p:sp>
        <p:nvSpPr>
          <p:cNvPr id="90" name="Rounded Rectangle 89"/>
          <p:cNvSpPr/>
          <p:nvPr/>
        </p:nvSpPr>
        <p:spPr>
          <a:xfrm>
            <a:off x="3003205" y="2981729"/>
            <a:ext cx="1883985" cy="69792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smtClean="0">
                <a:solidFill>
                  <a:schemeClr val="tx1"/>
                </a:solidFill>
                <a:latin typeface="Times New Roman" pitchFamily="18" charset="0"/>
                <a:cs typeface="Times New Roman" pitchFamily="18" charset="0"/>
              </a:rPr>
              <a:t>ҮЙЛДВЭР,</a:t>
            </a:r>
            <a:r>
              <a:rPr lang="mn-MN" sz="800" b="1" baseline="0" dirty="0" smtClean="0">
                <a:solidFill>
                  <a:schemeClr val="tx1"/>
                </a:solidFill>
                <a:latin typeface="Times New Roman" pitchFamily="18" charset="0"/>
                <a:cs typeface="Times New Roman" pitchFamily="18" charset="0"/>
              </a:rPr>
              <a:t> </a:t>
            </a:r>
            <a:r>
              <a:rPr lang="mn-MN" sz="800" b="1" baseline="0" dirty="0">
                <a:solidFill>
                  <a:schemeClr val="tx1"/>
                </a:solidFill>
                <a:latin typeface="Times New Roman" pitchFamily="18" charset="0"/>
                <a:cs typeface="Times New Roman" pitchFamily="18" charset="0"/>
              </a:rPr>
              <a:t>ТЕХНОЛОГИЙН АЛБА</a:t>
            </a:r>
            <a:endParaRPr lang="en-US" sz="800" b="1" dirty="0">
              <a:solidFill>
                <a:schemeClr val="tx1"/>
              </a:solidFill>
              <a:latin typeface="Times New Roman" pitchFamily="18" charset="0"/>
              <a:cs typeface="Times New Roman" pitchFamily="18" charset="0"/>
            </a:endParaRPr>
          </a:p>
        </p:txBody>
      </p:sp>
      <p:sp>
        <p:nvSpPr>
          <p:cNvPr id="91" name="Rounded Rectangle 90"/>
          <p:cNvSpPr/>
          <p:nvPr/>
        </p:nvSpPr>
        <p:spPr>
          <a:xfrm>
            <a:off x="1640320" y="4613275"/>
            <a:ext cx="1871780" cy="70790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baseline="0" dirty="0" smtClean="0">
                <a:latin typeface="Times New Roman" pitchFamily="18" charset="0"/>
                <a:cs typeface="Times New Roman" pitchFamily="18" charset="0"/>
              </a:rPr>
              <a:t>САНХҮҮ, </a:t>
            </a:r>
            <a:r>
              <a:rPr lang="mn-MN" sz="800" b="1" baseline="0" dirty="0">
                <a:latin typeface="Times New Roman" pitchFamily="18" charset="0"/>
                <a:cs typeface="Times New Roman" pitchFamily="18" charset="0"/>
              </a:rPr>
              <a:t>ЭДИЙН ЗАСГИЙН  АЛБА</a:t>
            </a:r>
            <a:endParaRPr lang="en-US" sz="800" b="1" dirty="0">
              <a:latin typeface="Times New Roman" pitchFamily="18" charset="0"/>
              <a:cs typeface="Times New Roman" pitchFamily="18" charset="0"/>
            </a:endParaRPr>
          </a:p>
        </p:txBody>
      </p:sp>
      <p:sp>
        <p:nvSpPr>
          <p:cNvPr id="92" name="Rounded Rectangle 91"/>
          <p:cNvSpPr/>
          <p:nvPr/>
        </p:nvSpPr>
        <p:spPr>
          <a:xfrm>
            <a:off x="7893261" y="2997924"/>
            <a:ext cx="1867294" cy="7059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БОРЛУУЛАЛТЫН АЛБА</a:t>
            </a:r>
            <a:endParaRPr lang="en-US" sz="800" b="1" dirty="0">
              <a:latin typeface="Times New Roman" pitchFamily="18" charset="0"/>
              <a:cs typeface="Times New Roman" pitchFamily="18" charset="0"/>
            </a:endParaRPr>
          </a:p>
        </p:txBody>
      </p:sp>
      <p:sp>
        <p:nvSpPr>
          <p:cNvPr id="93" name="Rounded Rectangle 92"/>
          <p:cNvSpPr/>
          <p:nvPr/>
        </p:nvSpPr>
        <p:spPr>
          <a:xfrm>
            <a:off x="4260353" y="4594225"/>
            <a:ext cx="1877872" cy="70331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smtClean="0">
                <a:latin typeface="Times New Roman" pitchFamily="18" charset="0"/>
                <a:cs typeface="Times New Roman" pitchFamily="18" charset="0"/>
              </a:rPr>
              <a:t>ЗАХИРГАА,</a:t>
            </a:r>
            <a:r>
              <a:rPr lang="mn-MN" sz="800" b="1" baseline="0" dirty="0" smtClean="0">
                <a:latin typeface="Times New Roman" pitchFamily="18" charset="0"/>
                <a:cs typeface="Times New Roman" pitchFamily="18" charset="0"/>
              </a:rPr>
              <a:t> </a:t>
            </a:r>
            <a:r>
              <a:rPr lang="mn-MN" sz="800" b="1" baseline="0" dirty="0">
                <a:latin typeface="Times New Roman" pitchFamily="18" charset="0"/>
                <a:cs typeface="Times New Roman" pitchFamily="18" charset="0"/>
              </a:rPr>
              <a:t>ХҮНИЙ НӨӨЦИЙН АЛБА</a:t>
            </a:r>
            <a:endParaRPr lang="en-US" sz="800" b="1" dirty="0">
              <a:latin typeface="Times New Roman" pitchFamily="18" charset="0"/>
              <a:cs typeface="Times New Roman" pitchFamily="18" charset="0"/>
            </a:endParaRPr>
          </a:p>
        </p:txBody>
      </p:sp>
      <p:sp>
        <p:nvSpPr>
          <p:cNvPr id="94" name="Rounded Rectangle 93"/>
          <p:cNvSpPr/>
          <p:nvPr/>
        </p:nvSpPr>
        <p:spPr>
          <a:xfrm rot="5400000">
            <a:off x="7473649" y="4007054"/>
            <a:ext cx="696445" cy="187078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ТЕХНИКИЙН</a:t>
            </a:r>
            <a:r>
              <a:rPr lang="mn-MN" sz="800" b="1" baseline="0" dirty="0">
                <a:latin typeface="Times New Roman" pitchFamily="18" charset="0"/>
                <a:cs typeface="Times New Roman" pitchFamily="18" charset="0"/>
              </a:rPr>
              <a:t> АЛБА</a:t>
            </a:r>
            <a:endParaRPr lang="en-US" sz="800" b="1" dirty="0">
              <a:latin typeface="Times New Roman" pitchFamily="18" charset="0"/>
              <a:cs typeface="Times New Roman" pitchFamily="18" charset="0"/>
            </a:endParaRPr>
          </a:p>
        </p:txBody>
      </p:sp>
      <p:sp>
        <p:nvSpPr>
          <p:cNvPr id="95" name="Rounded Rectangle 94"/>
          <p:cNvSpPr/>
          <p:nvPr/>
        </p:nvSpPr>
        <p:spPr>
          <a:xfrm rot="5400000">
            <a:off x="5992635" y="2388095"/>
            <a:ext cx="705971" cy="189336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ЛАБОРАТОРИ</a:t>
            </a:r>
            <a:endParaRPr lang="en-US" sz="800" b="1" dirty="0">
              <a:latin typeface="Times New Roman" pitchFamily="18" charset="0"/>
              <a:cs typeface="Times New Roman" pitchFamily="18" charset="0"/>
            </a:endParaRPr>
          </a:p>
        </p:txBody>
      </p:sp>
      <p:sp>
        <p:nvSpPr>
          <p:cNvPr id="96" name="Rounded Rectangle 95"/>
          <p:cNvSpPr/>
          <p:nvPr/>
        </p:nvSpPr>
        <p:spPr>
          <a:xfrm rot="5400000">
            <a:off x="1156357" y="2358839"/>
            <a:ext cx="697186" cy="188983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ДОТООД</a:t>
            </a:r>
            <a:r>
              <a:rPr lang="mn-MN" sz="800" b="1" baseline="0" dirty="0">
                <a:latin typeface="Times New Roman" pitchFamily="18" charset="0"/>
                <a:cs typeface="Times New Roman" pitchFamily="18" charset="0"/>
              </a:rPr>
              <a:t> ХЯНАЛТ </a:t>
            </a:r>
            <a:r>
              <a:rPr lang="mn-MN" sz="800" b="1" baseline="0" dirty="0" smtClean="0">
                <a:latin typeface="Times New Roman" pitchFamily="18" charset="0"/>
                <a:cs typeface="Times New Roman" pitchFamily="18" charset="0"/>
              </a:rPr>
              <a:t>ШАЛГЛАЛТЫН </a:t>
            </a:r>
            <a:r>
              <a:rPr lang="mn-MN" sz="800" b="1" baseline="0" dirty="0">
                <a:latin typeface="Times New Roman" pitchFamily="18" charset="0"/>
                <a:cs typeface="Times New Roman" pitchFamily="18" charset="0"/>
              </a:rPr>
              <a:t>АЛБА</a:t>
            </a:r>
            <a:endParaRPr lang="en-US" sz="800" b="1" dirty="0">
              <a:latin typeface="Times New Roman" pitchFamily="18" charset="0"/>
              <a:cs typeface="Times New Roman" pitchFamily="18" charset="0"/>
            </a:endParaRPr>
          </a:p>
        </p:txBody>
      </p:sp>
    </p:spTree>
    <p:extLst>
      <p:ext uri="{BB962C8B-B14F-4D97-AF65-F5344CB8AC3E}">
        <p14:creationId xmlns:p14="http://schemas.microsoft.com/office/powerpoint/2010/main" val="2613684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40343A-75DB-4E03-95EA-4A75BA0D7FF2}">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AB759597-1FA4-4F46-9BA8-01240C560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0</TotalTime>
  <Words>2184</Words>
  <Application>Microsoft Office PowerPoint</Application>
  <PresentationFormat>Widescreen</PresentationFormat>
  <Paragraphs>881</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Calibri Light</vt:lpstr>
      <vt:lpstr>CiscoSans ExtraLight</vt:lpstr>
      <vt:lpstr>Gill Sans SemiBold</vt:lpstr>
      <vt:lpstr>Tahoma</vt:lpstr>
      <vt:lpstr>Times New Roman</vt:lpstr>
      <vt:lpstr>Wingdings</vt:lpstr>
      <vt:lpstr>Office Theme</vt:lpstr>
      <vt:lpstr>2020 ОНЫ ЖИЛИЙН ТАЙЛАН</vt:lpstr>
      <vt:lpstr>Компанийн ерөнхий мэдээлэл</vt:lpstr>
      <vt:lpstr>PowerPoint Presentation</vt:lpstr>
      <vt:lpstr>БИДНИЙ ҮЙЛ АЖИЛЛАГААНДАА ХИЙСЭН САЙЖРУУЛАЛТ, ХӨГЖҮҮЛЭЛТ</vt:lpstr>
      <vt:lpstr>1-Р ҮЙЛДВЭРИЙН ЗАСВАРЫН АЖЛЫН ЯВЦААС</vt:lpstr>
      <vt:lpstr>ЗАСВАР ХИЙГДСЭН БАЙДАЛ</vt:lpstr>
      <vt:lpstr>PowerPoint Presentation</vt:lpstr>
      <vt:lpstr>PowerPoint Presentation</vt:lpstr>
      <vt:lpstr>PowerPoint Presentation</vt:lpstr>
      <vt:lpstr>PowerPoint Presentation</vt:lpstr>
      <vt:lpstr>САНХҮҮГИЙН ЧИГЛЭЛЭЭР /үйл ажиллагааны хураангуй/</vt:lpstr>
      <vt:lpstr>2020 ОНЫ ЖИЛИЙН ЭЦСИЙН САНХҮҮГИЙН ТАЙЛАН</vt:lpstr>
      <vt:lpstr>САНХҮҮ БАЙДЛЫН  ТАЙЛАН</vt:lpstr>
      <vt:lpstr>МӨНГӨН ГҮЙЛГЭЭНИЙ ТАЙЛАН</vt:lpstr>
      <vt:lpstr>ОРЛОГЫН ДЭЛГЭРЭНГҮЙ ТАЙЛАН</vt:lpstr>
      <vt:lpstr>ӨМЧИЙН ӨӨРЧЛӨЛТИЙН ТАЙЛАН</vt:lpstr>
      <vt:lpstr>БАЛАНС</vt:lpstr>
      <vt:lpstr>ОРЛОГЫН ТАЙЛАН</vt:lpstr>
      <vt:lpstr>АНХААРАЛ ТАВЬСАНД БАЯРЛАЛАА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2021-03-15T05:32:30Z</dcterms:created>
  <dcterms:modified xsi:type="dcterms:W3CDTF">2021-03-17T03:36:45Z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