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3"/>
  </p:notesMasterIdLst>
  <p:sldIdLst>
    <p:sldId id="267" r:id="rId3"/>
    <p:sldId id="268" r:id="rId4"/>
    <p:sldId id="273" r:id="rId5"/>
    <p:sldId id="261" r:id="rId6"/>
    <p:sldId id="263" r:id="rId7"/>
    <p:sldId id="275" r:id="rId8"/>
    <p:sldId id="265" r:id="rId9"/>
    <p:sldId id="270" r:id="rId10"/>
    <p:sldId id="271" r:id="rId11"/>
    <p:sldId id="272" r:id="rId12"/>
  </p:sldIdLst>
  <p:sldSz cx="7315200" cy="9144000"/>
  <p:notesSz cx="7102475" cy="8991600"/>
  <p:defaultTextStyle>
    <a:defPPr>
      <a:defRPr lang="en-US"/>
    </a:defPPr>
    <a:lvl1pPr marL="0" algn="l" defTabSz="1496233" rtl="0" eaLnBrk="1" latinLnBrk="0" hangingPunct="1">
      <a:defRPr sz="2900" kern="1200">
        <a:solidFill>
          <a:schemeClr val="tx1"/>
        </a:solidFill>
        <a:latin typeface="+mn-lt"/>
        <a:ea typeface="+mn-ea"/>
        <a:cs typeface="+mn-cs"/>
      </a:defRPr>
    </a:lvl1pPr>
    <a:lvl2pPr marL="748116" algn="l" defTabSz="1496233" rtl="0" eaLnBrk="1" latinLnBrk="0" hangingPunct="1">
      <a:defRPr sz="2900" kern="1200">
        <a:solidFill>
          <a:schemeClr val="tx1"/>
        </a:solidFill>
        <a:latin typeface="+mn-lt"/>
        <a:ea typeface="+mn-ea"/>
        <a:cs typeface="+mn-cs"/>
      </a:defRPr>
    </a:lvl2pPr>
    <a:lvl3pPr marL="1496233" algn="l" defTabSz="1496233" rtl="0" eaLnBrk="1" latinLnBrk="0" hangingPunct="1">
      <a:defRPr sz="2900" kern="1200">
        <a:solidFill>
          <a:schemeClr val="tx1"/>
        </a:solidFill>
        <a:latin typeface="+mn-lt"/>
        <a:ea typeface="+mn-ea"/>
        <a:cs typeface="+mn-cs"/>
      </a:defRPr>
    </a:lvl3pPr>
    <a:lvl4pPr marL="2244349" algn="l" defTabSz="1496233" rtl="0" eaLnBrk="1" latinLnBrk="0" hangingPunct="1">
      <a:defRPr sz="2900" kern="1200">
        <a:solidFill>
          <a:schemeClr val="tx1"/>
        </a:solidFill>
        <a:latin typeface="+mn-lt"/>
        <a:ea typeface="+mn-ea"/>
        <a:cs typeface="+mn-cs"/>
      </a:defRPr>
    </a:lvl4pPr>
    <a:lvl5pPr marL="2992465" algn="l" defTabSz="1496233" rtl="0" eaLnBrk="1" latinLnBrk="0" hangingPunct="1">
      <a:defRPr sz="2900" kern="1200">
        <a:solidFill>
          <a:schemeClr val="tx1"/>
        </a:solidFill>
        <a:latin typeface="+mn-lt"/>
        <a:ea typeface="+mn-ea"/>
        <a:cs typeface="+mn-cs"/>
      </a:defRPr>
    </a:lvl5pPr>
    <a:lvl6pPr marL="3740582" algn="l" defTabSz="1496233" rtl="0" eaLnBrk="1" latinLnBrk="0" hangingPunct="1">
      <a:defRPr sz="2900" kern="1200">
        <a:solidFill>
          <a:schemeClr val="tx1"/>
        </a:solidFill>
        <a:latin typeface="+mn-lt"/>
        <a:ea typeface="+mn-ea"/>
        <a:cs typeface="+mn-cs"/>
      </a:defRPr>
    </a:lvl6pPr>
    <a:lvl7pPr marL="4488698" algn="l" defTabSz="1496233" rtl="0" eaLnBrk="1" latinLnBrk="0" hangingPunct="1">
      <a:defRPr sz="2900" kern="1200">
        <a:solidFill>
          <a:schemeClr val="tx1"/>
        </a:solidFill>
        <a:latin typeface="+mn-lt"/>
        <a:ea typeface="+mn-ea"/>
        <a:cs typeface="+mn-cs"/>
      </a:defRPr>
    </a:lvl7pPr>
    <a:lvl8pPr marL="5236815" algn="l" defTabSz="1496233" rtl="0" eaLnBrk="1" latinLnBrk="0" hangingPunct="1">
      <a:defRPr sz="2900" kern="1200">
        <a:solidFill>
          <a:schemeClr val="tx1"/>
        </a:solidFill>
        <a:latin typeface="+mn-lt"/>
        <a:ea typeface="+mn-ea"/>
        <a:cs typeface="+mn-cs"/>
      </a:defRPr>
    </a:lvl8pPr>
    <a:lvl9pPr marL="5984931" algn="l" defTabSz="1496233"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0099"/>
    <a:srgbClr val="FFBB07"/>
    <a:srgbClr val="FFD200"/>
    <a:srgbClr val="E9B907"/>
    <a:srgbClr val="002E6B"/>
    <a:srgbClr val="001463"/>
    <a:srgbClr val="002457"/>
    <a:srgbClr val="FFD207"/>
    <a:srgbClr val="FFE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29" autoAdjust="0"/>
  </p:normalViewPr>
  <p:slideViewPr>
    <p:cSldViewPr>
      <p:cViewPr>
        <p:scale>
          <a:sx n="100" d="100"/>
          <a:sy n="100" d="100"/>
        </p:scale>
        <p:origin x="1116" y="-1716"/>
      </p:cViewPr>
      <p:guideLst>
        <p:guide orient="horz" pos="2880"/>
        <p:guide pos="2304"/>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692038495188101E-2"/>
          <c:y val="7.3495917177019532E-2"/>
          <c:w val="0.86486351706036746"/>
          <c:h val="0.73577136191309422"/>
        </c:manualLayout>
      </c:layout>
      <c:barChart>
        <c:barDir val="col"/>
        <c:grouping val="stacked"/>
        <c:varyColors val="0"/>
        <c:ser>
          <c:idx val="0"/>
          <c:order val="0"/>
          <c:tx>
            <c:strRef>
              <c:f>Sheet1!$B$10</c:f>
              <c:strCache>
                <c:ptCount val="1"/>
                <c:pt idx="0">
                  <c:v>Тээрэмдэх</c:v>
                </c:pt>
              </c:strCache>
            </c:strRef>
          </c:tx>
          <c:spPr>
            <a:solidFill>
              <a:srgbClr val="FF0000"/>
            </a:solidFill>
            <a:ln>
              <a:noFill/>
            </a:ln>
            <a:effectLst/>
          </c:spPr>
          <c:invertIfNegative val="0"/>
          <c:cat>
            <c:numRef>
              <c:f>Sheet1!$C$9:$G$9</c:f>
              <c:numCache>
                <c:formatCode>General</c:formatCode>
                <c:ptCount val="5"/>
                <c:pt idx="0">
                  <c:v>2016</c:v>
                </c:pt>
                <c:pt idx="1">
                  <c:v>2017</c:v>
                </c:pt>
                <c:pt idx="2">
                  <c:v>2018</c:v>
                </c:pt>
                <c:pt idx="3">
                  <c:v>2019</c:v>
                </c:pt>
                <c:pt idx="4">
                  <c:v>2020</c:v>
                </c:pt>
              </c:numCache>
            </c:numRef>
          </c:cat>
          <c:val>
            <c:numRef>
              <c:f>Sheet1!$C$10:$G$10</c:f>
              <c:numCache>
                <c:formatCode>General</c:formatCode>
                <c:ptCount val="5"/>
              </c:numCache>
            </c:numRef>
          </c:val>
          <c:extLst>
            <c:ext xmlns:c16="http://schemas.microsoft.com/office/drawing/2014/chart" uri="{C3380CC4-5D6E-409C-BE32-E72D297353CC}">
              <c16:uniqueId val="{00000000-C93B-42D7-8AF4-9320ABD0FD1D}"/>
            </c:ext>
          </c:extLst>
        </c:ser>
        <c:ser>
          <c:idx val="1"/>
          <c:order val="1"/>
          <c:tx>
            <c:strRef>
              <c:f>Sheet1!$B$11</c:f>
              <c:strCache>
                <c:ptCount val="1"/>
                <c:pt idx="0">
                  <c:v>бүхэл үрийн гурил</c:v>
                </c:pt>
              </c:strCache>
            </c:strRef>
          </c:tx>
          <c:spPr>
            <a:solidFill>
              <a:schemeClr val="accent2"/>
            </a:solidFill>
            <a:ln>
              <a:noFill/>
            </a:ln>
            <a:effectLst/>
          </c:spPr>
          <c:invertIfNegative val="0"/>
          <c:cat>
            <c:numRef>
              <c:f>Sheet1!$C$9:$G$9</c:f>
              <c:numCache>
                <c:formatCode>General</c:formatCode>
                <c:ptCount val="5"/>
                <c:pt idx="0">
                  <c:v>2016</c:v>
                </c:pt>
                <c:pt idx="1">
                  <c:v>2017</c:v>
                </c:pt>
                <c:pt idx="2">
                  <c:v>2018</c:v>
                </c:pt>
                <c:pt idx="3">
                  <c:v>2019</c:v>
                </c:pt>
                <c:pt idx="4">
                  <c:v>2020</c:v>
                </c:pt>
              </c:numCache>
            </c:numRef>
          </c:cat>
          <c:val>
            <c:numRef>
              <c:f>Sheet1!$C$11:$G$11</c:f>
              <c:numCache>
                <c:formatCode>General</c:formatCode>
                <c:ptCount val="5"/>
                <c:pt idx="2">
                  <c:v>50</c:v>
                </c:pt>
                <c:pt idx="3">
                  <c:v>40</c:v>
                </c:pt>
                <c:pt idx="4">
                  <c:v>70</c:v>
                </c:pt>
              </c:numCache>
            </c:numRef>
          </c:val>
          <c:extLst>
            <c:ext xmlns:c16="http://schemas.microsoft.com/office/drawing/2014/chart" uri="{C3380CC4-5D6E-409C-BE32-E72D297353CC}">
              <c16:uniqueId val="{00000001-C93B-42D7-8AF4-9320ABD0FD1D}"/>
            </c:ext>
          </c:extLst>
        </c:ser>
        <c:ser>
          <c:idx val="2"/>
          <c:order val="2"/>
          <c:tx>
            <c:strRef>
              <c:f>Sheet1!$B$12</c:f>
              <c:strCache>
                <c:ptCount val="1"/>
                <c:pt idx="0">
                  <c:v>хивэг</c:v>
                </c:pt>
              </c:strCache>
            </c:strRef>
          </c:tx>
          <c:spPr>
            <a:solidFill>
              <a:schemeClr val="accent3"/>
            </a:solidFill>
            <a:ln>
              <a:noFill/>
            </a:ln>
            <a:effectLst/>
          </c:spPr>
          <c:invertIfNegative val="0"/>
          <c:cat>
            <c:numRef>
              <c:f>Sheet1!$C$9:$G$9</c:f>
              <c:numCache>
                <c:formatCode>General</c:formatCode>
                <c:ptCount val="5"/>
                <c:pt idx="0">
                  <c:v>2016</c:v>
                </c:pt>
                <c:pt idx="1">
                  <c:v>2017</c:v>
                </c:pt>
                <c:pt idx="2">
                  <c:v>2018</c:v>
                </c:pt>
                <c:pt idx="3">
                  <c:v>2019</c:v>
                </c:pt>
                <c:pt idx="4">
                  <c:v>2020</c:v>
                </c:pt>
              </c:numCache>
            </c:numRef>
          </c:cat>
          <c:val>
            <c:numRef>
              <c:f>Sheet1!$C$12:$G$12</c:f>
              <c:numCache>
                <c:formatCode>General</c:formatCode>
                <c:ptCount val="5"/>
                <c:pt idx="0">
                  <c:v>849</c:v>
                </c:pt>
                <c:pt idx="1">
                  <c:v>449</c:v>
                </c:pt>
                <c:pt idx="2">
                  <c:v>1745</c:v>
                </c:pt>
                <c:pt idx="3">
                  <c:v>1503</c:v>
                </c:pt>
                <c:pt idx="4">
                  <c:v>1189</c:v>
                </c:pt>
              </c:numCache>
            </c:numRef>
          </c:val>
          <c:extLst>
            <c:ext xmlns:c16="http://schemas.microsoft.com/office/drawing/2014/chart" uri="{C3380CC4-5D6E-409C-BE32-E72D297353CC}">
              <c16:uniqueId val="{00000002-C93B-42D7-8AF4-9320ABD0FD1D}"/>
            </c:ext>
          </c:extLst>
        </c:ser>
        <c:ser>
          <c:idx val="3"/>
          <c:order val="3"/>
          <c:tx>
            <c:strRef>
              <c:f>Sheet1!$B$13</c:f>
              <c:strCache>
                <c:ptCount val="1"/>
                <c:pt idx="0">
                  <c:v>БГ-140</c:v>
                </c:pt>
              </c:strCache>
            </c:strRef>
          </c:tx>
          <c:spPr>
            <a:solidFill>
              <a:schemeClr val="accent4"/>
            </a:solidFill>
            <a:ln>
              <a:noFill/>
            </a:ln>
            <a:effectLst/>
          </c:spPr>
          <c:invertIfNegative val="0"/>
          <c:cat>
            <c:numRef>
              <c:f>Sheet1!$C$9:$G$9</c:f>
              <c:numCache>
                <c:formatCode>General</c:formatCode>
                <c:ptCount val="5"/>
                <c:pt idx="0">
                  <c:v>2016</c:v>
                </c:pt>
                <c:pt idx="1">
                  <c:v>2017</c:v>
                </c:pt>
                <c:pt idx="2">
                  <c:v>2018</c:v>
                </c:pt>
                <c:pt idx="3">
                  <c:v>2019</c:v>
                </c:pt>
                <c:pt idx="4">
                  <c:v>2020</c:v>
                </c:pt>
              </c:numCache>
            </c:numRef>
          </c:cat>
          <c:val>
            <c:numRef>
              <c:f>Sheet1!$C$13:$G$13</c:f>
              <c:numCache>
                <c:formatCode>General</c:formatCode>
                <c:ptCount val="5"/>
                <c:pt idx="0">
                  <c:v>176</c:v>
                </c:pt>
                <c:pt idx="1">
                  <c:v>100</c:v>
                </c:pt>
                <c:pt idx="2">
                  <c:v>436</c:v>
                </c:pt>
                <c:pt idx="3">
                  <c:v>415</c:v>
                </c:pt>
                <c:pt idx="4">
                  <c:v>388</c:v>
                </c:pt>
              </c:numCache>
            </c:numRef>
          </c:val>
          <c:extLst>
            <c:ext xmlns:c16="http://schemas.microsoft.com/office/drawing/2014/chart" uri="{C3380CC4-5D6E-409C-BE32-E72D297353CC}">
              <c16:uniqueId val="{00000003-C93B-42D7-8AF4-9320ABD0FD1D}"/>
            </c:ext>
          </c:extLst>
        </c:ser>
        <c:ser>
          <c:idx val="4"/>
          <c:order val="4"/>
          <c:tx>
            <c:strRef>
              <c:f>Sheet1!$B$14</c:f>
              <c:strCache>
                <c:ptCount val="1"/>
                <c:pt idx="0">
                  <c:v>БГ-055.085</c:v>
                </c:pt>
              </c:strCache>
            </c:strRef>
          </c:tx>
          <c:spPr>
            <a:solidFill>
              <a:schemeClr val="accent5"/>
            </a:solidFill>
            <a:ln>
              <a:noFill/>
            </a:ln>
            <a:effectLst/>
          </c:spPr>
          <c:invertIfNegative val="0"/>
          <c:cat>
            <c:numRef>
              <c:f>Sheet1!$C$9:$G$9</c:f>
              <c:numCache>
                <c:formatCode>General</c:formatCode>
                <c:ptCount val="5"/>
                <c:pt idx="0">
                  <c:v>2016</c:v>
                </c:pt>
                <c:pt idx="1">
                  <c:v>2017</c:v>
                </c:pt>
                <c:pt idx="2">
                  <c:v>2018</c:v>
                </c:pt>
                <c:pt idx="3">
                  <c:v>2019</c:v>
                </c:pt>
                <c:pt idx="4">
                  <c:v>2020</c:v>
                </c:pt>
              </c:numCache>
            </c:numRef>
          </c:cat>
          <c:val>
            <c:numRef>
              <c:f>Sheet1!$C$14:$G$14</c:f>
              <c:numCache>
                <c:formatCode>General</c:formatCode>
                <c:ptCount val="5"/>
                <c:pt idx="0">
                  <c:v>3040</c:v>
                </c:pt>
                <c:pt idx="1">
                  <c:v>1742</c:v>
                </c:pt>
                <c:pt idx="2">
                  <c:v>6492</c:v>
                </c:pt>
                <c:pt idx="3">
                  <c:v>5859</c:v>
                </c:pt>
                <c:pt idx="4">
                  <c:v>4780</c:v>
                </c:pt>
              </c:numCache>
            </c:numRef>
          </c:val>
          <c:extLst>
            <c:ext xmlns:c16="http://schemas.microsoft.com/office/drawing/2014/chart" uri="{C3380CC4-5D6E-409C-BE32-E72D297353CC}">
              <c16:uniqueId val="{00000004-C93B-42D7-8AF4-9320ABD0FD1D}"/>
            </c:ext>
          </c:extLst>
        </c:ser>
        <c:dLbls>
          <c:showLegendKey val="0"/>
          <c:showVal val="0"/>
          <c:showCatName val="0"/>
          <c:showSerName val="0"/>
          <c:showPercent val="0"/>
          <c:showBubbleSize val="0"/>
        </c:dLbls>
        <c:gapWidth val="150"/>
        <c:overlap val="100"/>
        <c:axId val="1188528320"/>
        <c:axId val="1188531040"/>
        <c:extLst>
          <c:ext xmlns:c15="http://schemas.microsoft.com/office/drawing/2012/chart" uri="{02D57815-91ED-43cb-92C2-25804820EDAC}">
            <c15:filteredBarSeries>
              <c15:ser>
                <c:idx val="5"/>
                <c:order val="5"/>
                <c:tx>
                  <c:strRef>
                    <c:extLst>
                      <c:ext uri="{02D57815-91ED-43cb-92C2-25804820EDAC}">
                        <c15:formulaRef>
                          <c15:sqref>Sheet1!$B$15</c15:sqref>
                        </c15:formulaRef>
                      </c:ext>
                    </c:extLst>
                    <c:strCache>
                      <c:ptCount val="1"/>
                    </c:strCache>
                  </c:strRef>
                </c:tx>
                <c:spPr>
                  <a:solidFill>
                    <a:schemeClr val="accent6"/>
                  </a:solidFill>
                  <a:ln>
                    <a:noFill/>
                  </a:ln>
                  <a:effectLst/>
                </c:spPr>
                <c:invertIfNegative val="0"/>
                <c:cat>
                  <c:numRef>
                    <c:extLst>
                      <c:ext uri="{02D57815-91ED-43cb-92C2-25804820EDAC}">
                        <c15:formulaRef>
                          <c15:sqref>Sheet1!$C$9:$G$9</c15:sqref>
                        </c15:formulaRef>
                      </c:ext>
                    </c:extLst>
                    <c:numCache>
                      <c:formatCode>General</c:formatCode>
                      <c:ptCount val="5"/>
                      <c:pt idx="0">
                        <c:v>2016</c:v>
                      </c:pt>
                      <c:pt idx="1">
                        <c:v>2017</c:v>
                      </c:pt>
                      <c:pt idx="2">
                        <c:v>2018</c:v>
                      </c:pt>
                      <c:pt idx="3">
                        <c:v>2019</c:v>
                      </c:pt>
                      <c:pt idx="4">
                        <c:v>2020</c:v>
                      </c:pt>
                    </c:numCache>
                  </c:numRef>
                </c:cat>
                <c:val>
                  <c:numRef>
                    <c:extLst>
                      <c:ext uri="{02D57815-91ED-43cb-92C2-25804820EDAC}">
                        <c15:formulaRef>
                          <c15:sqref>Sheet1!$C$15:$G$15</c15:sqref>
                        </c15:formulaRef>
                      </c:ext>
                    </c:extLst>
                    <c:numCache>
                      <c:formatCode>General</c:formatCode>
                      <c:ptCount val="5"/>
                    </c:numCache>
                  </c:numRef>
                </c:val>
                <c:extLst>
                  <c:ext xmlns:c16="http://schemas.microsoft.com/office/drawing/2014/chart" uri="{C3380CC4-5D6E-409C-BE32-E72D297353CC}">
                    <c16:uniqueId val="{00000005-C93B-42D7-8AF4-9320ABD0FD1D}"/>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Sheet1!$B$16</c15:sqref>
                        </c15:formulaRef>
                      </c:ext>
                    </c:extLst>
                    <c:strCache>
                      <c:ptCount val="1"/>
                    </c:strCache>
                  </c:strRef>
                </c:tx>
                <c:spPr>
                  <a:solidFill>
                    <a:schemeClr val="accent1">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Sheet1!$C$9:$G$9</c15:sqref>
                        </c15:formulaRef>
                      </c:ext>
                    </c:extLst>
                    <c:numCache>
                      <c:formatCode>General</c:formatCode>
                      <c:ptCount val="5"/>
                      <c:pt idx="0">
                        <c:v>2016</c:v>
                      </c:pt>
                      <c:pt idx="1">
                        <c:v>2017</c:v>
                      </c:pt>
                      <c:pt idx="2">
                        <c:v>2018</c:v>
                      </c:pt>
                      <c:pt idx="3">
                        <c:v>2019</c:v>
                      </c:pt>
                      <c:pt idx="4">
                        <c:v>2020</c:v>
                      </c:pt>
                    </c:numCache>
                  </c:numRef>
                </c:cat>
                <c:val>
                  <c:numRef>
                    <c:extLst xmlns:c15="http://schemas.microsoft.com/office/drawing/2012/chart">
                      <c:ext xmlns:c15="http://schemas.microsoft.com/office/drawing/2012/chart" uri="{02D57815-91ED-43cb-92C2-25804820EDAC}">
                        <c15:formulaRef>
                          <c15:sqref>Sheet1!$C$16:$G$16</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6-C93B-42D7-8AF4-9320ABD0FD1D}"/>
                  </c:ext>
                </c:extLst>
              </c15:ser>
            </c15:filteredBarSeries>
          </c:ext>
        </c:extLst>
      </c:barChart>
      <c:catAx>
        <c:axId val="11885283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8531040"/>
        <c:crosses val="autoZero"/>
        <c:auto val="1"/>
        <c:lblAlgn val="ctr"/>
        <c:lblOffset val="100"/>
        <c:noMultiLvlLbl val="0"/>
      </c:catAx>
      <c:valAx>
        <c:axId val="118853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8528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Sheet1!$H$21</c:f>
              <c:strCache>
                <c:ptCount val="1"/>
                <c:pt idx="0">
                  <c:v>тээрэмдэх</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Sheet1!$I$20:$M$20</c:f>
              <c:numCache>
                <c:formatCode>General</c:formatCode>
                <c:ptCount val="5"/>
                <c:pt idx="0">
                  <c:v>2016</c:v>
                </c:pt>
                <c:pt idx="1">
                  <c:v>2017</c:v>
                </c:pt>
                <c:pt idx="2">
                  <c:v>2018</c:v>
                </c:pt>
                <c:pt idx="3">
                  <c:v>2019</c:v>
                </c:pt>
                <c:pt idx="4">
                  <c:v>2020</c:v>
                </c:pt>
              </c:numCache>
            </c:numRef>
          </c:cat>
          <c:val>
            <c:numRef>
              <c:f>Sheet1!$I$21:$M$21</c:f>
              <c:numCache>
                <c:formatCode>General</c:formatCode>
                <c:ptCount val="5"/>
                <c:pt idx="0">
                  <c:v>7996</c:v>
                </c:pt>
                <c:pt idx="1">
                  <c:v>8820</c:v>
                </c:pt>
                <c:pt idx="2">
                  <c:v>12000</c:v>
                </c:pt>
                <c:pt idx="3">
                  <c:v>12000</c:v>
                </c:pt>
                <c:pt idx="4">
                  <c:v>8255</c:v>
                </c:pt>
              </c:numCache>
            </c:numRef>
          </c:val>
          <c:smooth val="0"/>
          <c:extLst>
            <c:ext xmlns:c16="http://schemas.microsoft.com/office/drawing/2014/chart" uri="{C3380CC4-5D6E-409C-BE32-E72D297353CC}">
              <c16:uniqueId val="{00000000-4CEA-4F8A-BD87-BB6087D0ADEA}"/>
            </c:ext>
          </c:extLst>
        </c:ser>
        <c:dLbls>
          <c:showLegendKey val="0"/>
          <c:showVal val="0"/>
          <c:showCatName val="0"/>
          <c:showSerName val="0"/>
          <c:showPercent val="0"/>
          <c:showBubbleSize val="0"/>
        </c:dLbls>
        <c:smooth val="0"/>
        <c:axId val="1188519072"/>
        <c:axId val="1040051856"/>
      </c:lineChart>
      <c:catAx>
        <c:axId val="1188519072"/>
        <c:scaling>
          <c:orientation val="minMax"/>
        </c:scaling>
        <c:delete val="1"/>
        <c:axPos val="b"/>
        <c:numFmt formatCode="General" sourceLinked="1"/>
        <c:majorTickMark val="none"/>
        <c:minorTickMark val="none"/>
        <c:tickLblPos val="nextTo"/>
        <c:crossAx val="1040051856"/>
        <c:crosses val="autoZero"/>
        <c:auto val="1"/>
        <c:lblAlgn val="ctr"/>
        <c:lblOffset val="100"/>
        <c:noMultiLvlLbl val="0"/>
      </c:catAx>
      <c:valAx>
        <c:axId val="1040051856"/>
        <c:scaling>
          <c:orientation val="minMax"/>
        </c:scaling>
        <c:delete val="1"/>
        <c:axPos val="l"/>
        <c:numFmt formatCode="General" sourceLinked="1"/>
        <c:majorTickMark val="none"/>
        <c:minorTickMark val="none"/>
        <c:tickLblPos val="nextTo"/>
        <c:crossAx val="1188519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495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092" y="0"/>
            <a:ext cx="3077739" cy="449580"/>
          </a:xfrm>
          <a:prstGeom prst="rect">
            <a:avLst/>
          </a:prstGeom>
        </p:spPr>
        <p:txBody>
          <a:bodyPr vert="horz" lIns="91440" tIns="45720" rIns="91440" bIns="45720" rtlCol="0"/>
          <a:lstStyle>
            <a:lvl1pPr algn="r">
              <a:defRPr sz="1200"/>
            </a:lvl1pPr>
          </a:lstStyle>
          <a:p>
            <a:fld id="{1B60AA31-E250-4BA9-97E3-101C79C296FB}" type="datetimeFigureOut">
              <a:rPr lang="en-US" smtClean="0"/>
              <a:t>2021-02-28</a:t>
            </a:fld>
            <a:endParaRPr lang="en-US"/>
          </a:p>
        </p:txBody>
      </p:sp>
      <p:sp>
        <p:nvSpPr>
          <p:cNvPr id="4" name="Slide Image Placeholder 3"/>
          <p:cNvSpPr>
            <a:spLocks noGrp="1" noRot="1" noChangeAspect="1"/>
          </p:cNvSpPr>
          <p:nvPr>
            <p:ph type="sldImg" idx="2"/>
          </p:nvPr>
        </p:nvSpPr>
        <p:spPr>
          <a:xfrm>
            <a:off x="2201863" y="674688"/>
            <a:ext cx="2698750" cy="3371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248" y="4271010"/>
            <a:ext cx="5681980" cy="404622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40459"/>
            <a:ext cx="3077739" cy="44958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540459"/>
            <a:ext cx="3077739" cy="449580"/>
          </a:xfrm>
          <a:prstGeom prst="rect">
            <a:avLst/>
          </a:prstGeom>
        </p:spPr>
        <p:txBody>
          <a:bodyPr vert="horz" lIns="91440" tIns="45720" rIns="91440" bIns="45720" rtlCol="0" anchor="b"/>
          <a:lstStyle>
            <a:lvl1pPr algn="r">
              <a:defRPr sz="1200"/>
            </a:lvl1pPr>
          </a:lstStyle>
          <a:p>
            <a:fld id="{B4CE6240-7049-43A9-A095-9266579E1612}" type="slidenum">
              <a:rPr lang="en-US" smtClean="0"/>
              <a:t>‹#›</a:t>
            </a:fld>
            <a:endParaRPr lang="en-US"/>
          </a:p>
        </p:txBody>
      </p:sp>
    </p:spTree>
    <p:extLst>
      <p:ext uri="{BB962C8B-B14F-4D97-AF65-F5344CB8AC3E}">
        <p14:creationId xmlns:p14="http://schemas.microsoft.com/office/powerpoint/2010/main" val="221351052"/>
      </p:ext>
    </p:extLst>
  </p:cSld>
  <p:clrMap bg1="lt1" tx1="dk1" bg2="lt2" tx2="dk2" accent1="accent1" accent2="accent2" accent3="accent3" accent4="accent4" accent5="accent5" accent6="accent6" hlink="hlink" folHlink="folHlink"/>
  <p:notesStyle>
    <a:lvl1pPr marL="0" algn="l" defTabSz="1496233" rtl="0" eaLnBrk="1" latinLnBrk="0" hangingPunct="1">
      <a:defRPr sz="2000" kern="1200">
        <a:solidFill>
          <a:schemeClr val="tx1"/>
        </a:solidFill>
        <a:latin typeface="+mn-lt"/>
        <a:ea typeface="+mn-ea"/>
        <a:cs typeface="+mn-cs"/>
      </a:defRPr>
    </a:lvl1pPr>
    <a:lvl2pPr marL="748116" algn="l" defTabSz="1496233" rtl="0" eaLnBrk="1" latinLnBrk="0" hangingPunct="1">
      <a:defRPr sz="2000" kern="1200">
        <a:solidFill>
          <a:schemeClr val="tx1"/>
        </a:solidFill>
        <a:latin typeface="+mn-lt"/>
        <a:ea typeface="+mn-ea"/>
        <a:cs typeface="+mn-cs"/>
      </a:defRPr>
    </a:lvl2pPr>
    <a:lvl3pPr marL="1496233" algn="l" defTabSz="1496233" rtl="0" eaLnBrk="1" latinLnBrk="0" hangingPunct="1">
      <a:defRPr sz="2000" kern="1200">
        <a:solidFill>
          <a:schemeClr val="tx1"/>
        </a:solidFill>
        <a:latin typeface="+mn-lt"/>
        <a:ea typeface="+mn-ea"/>
        <a:cs typeface="+mn-cs"/>
      </a:defRPr>
    </a:lvl3pPr>
    <a:lvl4pPr marL="2244349" algn="l" defTabSz="1496233" rtl="0" eaLnBrk="1" latinLnBrk="0" hangingPunct="1">
      <a:defRPr sz="2000" kern="1200">
        <a:solidFill>
          <a:schemeClr val="tx1"/>
        </a:solidFill>
        <a:latin typeface="+mn-lt"/>
        <a:ea typeface="+mn-ea"/>
        <a:cs typeface="+mn-cs"/>
      </a:defRPr>
    </a:lvl4pPr>
    <a:lvl5pPr marL="2992465" algn="l" defTabSz="1496233" rtl="0" eaLnBrk="1" latinLnBrk="0" hangingPunct="1">
      <a:defRPr sz="2000" kern="1200">
        <a:solidFill>
          <a:schemeClr val="tx1"/>
        </a:solidFill>
        <a:latin typeface="+mn-lt"/>
        <a:ea typeface="+mn-ea"/>
        <a:cs typeface="+mn-cs"/>
      </a:defRPr>
    </a:lvl5pPr>
    <a:lvl6pPr marL="3740582" algn="l" defTabSz="1496233" rtl="0" eaLnBrk="1" latinLnBrk="0" hangingPunct="1">
      <a:defRPr sz="2000" kern="1200">
        <a:solidFill>
          <a:schemeClr val="tx1"/>
        </a:solidFill>
        <a:latin typeface="+mn-lt"/>
        <a:ea typeface="+mn-ea"/>
        <a:cs typeface="+mn-cs"/>
      </a:defRPr>
    </a:lvl6pPr>
    <a:lvl7pPr marL="4488698" algn="l" defTabSz="1496233" rtl="0" eaLnBrk="1" latinLnBrk="0" hangingPunct="1">
      <a:defRPr sz="2000" kern="1200">
        <a:solidFill>
          <a:schemeClr val="tx1"/>
        </a:solidFill>
        <a:latin typeface="+mn-lt"/>
        <a:ea typeface="+mn-ea"/>
        <a:cs typeface="+mn-cs"/>
      </a:defRPr>
    </a:lvl7pPr>
    <a:lvl8pPr marL="5236815" algn="l" defTabSz="1496233" rtl="0" eaLnBrk="1" latinLnBrk="0" hangingPunct="1">
      <a:defRPr sz="2000" kern="1200">
        <a:solidFill>
          <a:schemeClr val="tx1"/>
        </a:solidFill>
        <a:latin typeface="+mn-lt"/>
        <a:ea typeface="+mn-ea"/>
        <a:cs typeface="+mn-cs"/>
      </a:defRPr>
    </a:lvl8pPr>
    <a:lvl9pPr marL="5984931" algn="l" defTabSz="1496233"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3450" y="674688"/>
            <a:ext cx="2695575" cy="33718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CE6240-7049-43A9-A095-9266579E1612}" type="slidenum">
              <a:rPr lang="en-US" smtClean="0"/>
              <a:t>1</a:t>
            </a:fld>
            <a:endParaRPr lang="en-US"/>
          </a:p>
        </p:txBody>
      </p:sp>
    </p:spTree>
    <p:extLst>
      <p:ext uri="{BB962C8B-B14F-4D97-AF65-F5344CB8AC3E}">
        <p14:creationId xmlns:p14="http://schemas.microsoft.com/office/powerpoint/2010/main" val="3503744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3450" y="674688"/>
            <a:ext cx="2695575" cy="33718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CE6240-7049-43A9-A095-9266579E1612}" type="slidenum">
              <a:rPr lang="en-US" smtClean="0"/>
              <a:t>10</a:t>
            </a:fld>
            <a:endParaRPr lang="en-US"/>
          </a:p>
        </p:txBody>
      </p:sp>
    </p:spTree>
    <p:extLst>
      <p:ext uri="{BB962C8B-B14F-4D97-AF65-F5344CB8AC3E}">
        <p14:creationId xmlns:p14="http://schemas.microsoft.com/office/powerpoint/2010/main" val="966709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3450" y="674688"/>
            <a:ext cx="2695575" cy="33718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CE6240-7049-43A9-A095-9266579E1612}" type="slidenum">
              <a:rPr lang="en-US" smtClean="0"/>
              <a:t>2</a:t>
            </a:fld>
            <a:endParaRPr lang="en-US"/>
          </a:p>
        </p:txBody>
      </p:sp>
    </p:spTree>
    <p:extLst>
      <p:ext uri="{BB962C8B-B14F-4D97-AF65-F5344CB8AC3E}">
        <p14:creationId xmlns:p14="http://schemas.microsoft.com/office/powerpoint/2010/main" val="3246237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3450" y="674688"/>
            <a:ext cx="2695575" cy="3371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E6240-7049-43A9-A095-9266579E1612}" type="slidenum">
              <a:rPr lang="en-US" smtClean="0"/>
              <a:t>3</a:t>
            </a:fld>
            <a:endParaRPr lang="en-US"/>
          </a:p>
        </p:txBody>
      </p:sp>
    </p:spTree>
    <p:extLst>
      <p:ext uri="{BB962C8B-B14F-4D97-AF65-F5344CB8AC3E}">
        <p14:creationId xmlns:p14="http://schemas.microsoft.com/office/powerpoint/2010/main" val="577399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3450" y="674688"/>
            <a:ext cx="2695575" cy="33718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CE6240-7049-43A9-A095-9266579E1612}" type="slidenum">
              <a:rPr lang="en-US" smtClean="0"/>
              <a:t>4</a:t>
            </a:fld>
            <a:endParaRPr lang="en-US"/>
          </a:p>
        </p:txBody>
      </p:sp>
    </p:spTree>
    <p:extLst>
      <p:ext uri="{BB962C8B-B14F-4D97-AF65-F5344CB8AC3E}">
        <p14:creationId xmlns:p14="http://schemas.microsoft.com/office/powerpoint/2010/main" val="166905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3450" y="674688"/>
            <a:ext cx="2695575" cy="3371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5A5252-A0ED-4B1F-8EC1-D733D1B86BB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139349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3450" y="674688"/>
            <a:ext cx="2695575" cy="3371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5A5252-A0ED-4B1F-8EC1-D733D1B86BB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784931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3450" y="674688"/>
            <a:ext cx="2695575" cy="33718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CE6240-7049-43A9-A095-9266579E1612}" type="slidenum">
              <a:rPr lang="en-US" smtClean="0"/>
              <a:t>7</a:t>
            </a:fld>
            <a:endParaRPr lang="en-US"/>
          </a:p>
        </p:txBody>
      </p:sp>
    </p:spTree>
    <p:extLst>
      <p:ext uri="{BB962C8B-B14F-4D97-AF65-F5344CB8AC3E}">
        <p14:creationId xmlns:p14="http://schemas.microsoft.com/office/powerpoint/2010/main" val="3194329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3450" y="674688"/>
            <a:ext cx="2695575" cy="33718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CE6240-7049-43A9-A095-9266579E1612}" type="slidenum">
              <a:rPr lang="en-US" smtClean="0"/>
              <a:t>8</a:t>
            </a:fld>
            <a:endParaRPr lang="en-US"/>
          </a:p>
        </p:txBody>
      </p:sp>
    </p:spTree>
    <p:extLst>
      <p:ext uri="{BB962C8B-B14F-4D97-AF65-F5344CB8AC3E}">
        <p14:creationId xmlns:p14="http://schemas.microsoft.com/office/powerpoint/2010/main" val="4138500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3450" y="674688"/>
            <a:ext cx="2695575" cy="33718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CE6240-7049-43A9-A095-9266579E1612}" type="slidenum">
              <a:rPr lang="en-US" smtClean="0"/>
              <a:t>9</a:t>
            </a:fld>
            <a:endParaRPr lang="en-US"/>
          </a:p>
        </p:txBody>
      </p:sp>
    </p:spTree>
    <p:extLst>
      <p:ext uri="{BB962C8B-B14F-4D97-AF65-F5344CB8AC3E}">
        <p14:creationId xmlns:p14="http://schemas.microsoft.com/office/powerpoint/2010/main" val="1213104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76"/>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748132" indent="0" algn="ctr">
              <a:buNone/>
              <a:defRPr>
                <a:solidFill>
                  <a:schemeClr val="tx1">
                    <a:tint val="75000"/>
                  </a:schemeClr>
                </a:solidFill>
              </a:defRPr>
            </a:lvl2pPr>
            <a:lvl3pPr marL="1496263" indent="0" algn="ctr">
              <a:buNone/>
              <a:defRPr>
                <a:solidFill>
                  <a:schemeClr val="tx1">
                    <a:tint val="75000"/>
                  </a:schemeClr>
                </a:solidFill>
              </a:defRPr>
            </a:lvl3pPr>
            <a:lvl4pPr marL="2244395" indent="0" algn="ctr">
              <a:buNone/>
              <a:defRPr>
                <a:solidFill>
                  <a:schemeClr val="tx1">
                    <a:tint val="75000"/>
                  </a:schemeClr>
                </a:solidFill>
              </a:defRPr>
            </a:lvl4pPr>
            <a:lvl5pPr marL="2992527" indent="0" algn="ctr">
              <a:buNone/>
              <a:defRPr>
                <a:solidFill>
                  <a:schemeClr val="tx1">
                    <a:tint val="75000"/>
                  </a:schemeClr>
                </a:solidFill>
              </a:defRPr>
            </a:lvl5pPr>
            <a:lvl6pPr marL="3740659" indent="0" algn="ctr">
              <a:buNone/>
              <a:defRPr>
                <a:solidFill>
                  <a:schemeClr val="tx1">
                    <a:tint val="75000"/>
                  </a:schemeClr>
                </a:solidFill>
              </a:defRPr>
            </a:lvl6pPr>
            <a:lvl7pPr marL="4488791" indent="0" algn="ctr">
              <a:buNone/>
              <a:defRPr>
                <a:solidFill>
                  <a:schemeClr val="tx1">
                    <a:tint val="75000"/>
                  </a:schemeClr>
                </a:solidFill>
              </a:defRPr>
            </a:lvl7pPr>
            <a:lvl8pPr marL="5236923" indent="0" algn="ctr">
              <a:buNone/>
              <a:defRPr>
                <a:solidFill>
                  <a:schemeClr val="tx1">
                    <a:tint val="75000"/>
                  </a:schemeClr>
                </a:solidFill>
              </a:defRPr>
            </a:lvl8pPr>
            <a:lvl9pPr marL="598505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774A7-E67E-4993-9709-D9564C2E055A}" type="datetimeFigureOut">
              <a:rPr lang="en-US" smtClean="0"/>
              <a:t>2021-02-28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858A4-1966-4ACA-82AE-FCC7B1D9530A}" type="slidenum">
              <a:rPr lang="en-US" smtClean="0"/>
              <a:t>‹#›</a:t>
            </a:fld>
            <a:endParaRPr lang="en-US"/>
          </a:p>
        </p:txBody>
      </p:sp>
    </p:spTree>
    <p:extLst>
      <p:ext uri="{BB962C8B-B14F-4D97-AF65-F5344CB8AC3E}">
        <p14:creationId xmlns:p14="http://schemas.microsoft.com/office/powerpoint/2010/main" val="2592940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774A7-E67E-4993-9709-D9564C2E055A}" type="datetimeFigureOut">
              <a:rPr lang="en-US" smtClean="0"/>
              <a:t>2021-02-28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858A4-1966-4ACA-82AE-FCC7B1D9530A}" type="slidenum">
              <a:rPr lang="en-US" smtClean="0"/>
              <a:t>‹#›</a:t>
            </a:fld>
            <a:endParaRPr lang="en-US"/>
          </a:p>
        </p:txBody>
      </p:sp>
    </p:spTree>
    <p:extLst>
      <p:ext uri="{BB962C8B-B14F-4D97-AF65-F5344CB8AC3E}">
        <p14:creationId xmlns:p14="http://schemas.microsoft.com/office/powerpoint/2010/main" val="220395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92"/>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92"/>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774A7-E67E-4993-9709-D9564C2E055A}" type="datetimeFigureOut">
              <a:rPr lang="en-US" smtClean="0"/>
              <a:t>2021-02-28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858A4-1966-4ACA-82AE-FCC7B1D9530A}" type="slidenum">
              <a:rPr lang="en-US" smtClean="0"/>
              <a:t>‹#›</a:t>
            </a:fld>
            <a:endParaRPr lang="en-US"/>
          </a:p>
        </p:txBody>
      </p:sp>
    </p:spTree>
    <p:extLst>
      <p:ext uri="{BB962C8B-B14F-4D97-AF65-F5344CB8AC3E}">
        <p14:creationId xmlns:p14="http://schemas.microsoft.com/office/powerpoint/2010/main" val="1340095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802721"/>
            <a:ext cx="5486400" cy="2207683"/>
          </a:xfrm>
        </p:spPr>
        <p:txBody>
          <a:bodyPr/>
          <a:lstStyle>
            <a:lvl1pPr marL="0" indent="0" algn="ctr">
              <a:buNone/>
              <a:defRPr sz="1920"/>
            </a:lvl1pPr>
            <a:lvl2pPr marL="365767" indent="0" algn="ctr">
              <a:buNone/>
              <a:defRPr sz="1600"/>
            </a:lvl2pPr>
            <a:lvl3pPr marL="731535" indent="0" algn="ctr">
              <a:buNone/>
              <a:defRPr sz="1440"/>
            </a:lvl3pPr>
            <a:lvl4pPr marL="1097301" indent="0" algn="ctr">
              <a:buNone/>
              <a:defRPr sz="1280"/>
            </a:lvl4pPr>
            <a:lvl5pPr marL="1463070" indent="0" algn="ctr">
              <a:buNone/>
              <a:defRPr sz="1280"/>
            </a:lvl5pPr>
            <a:lvl6pPr marL="1828838" indent="0" algn="ctr">
              <a:buNone/>
              <a:defRPr sz="1280"/>
            </a:lvl6pPr>
            <a:lvl7pPr marL="2194605" indent="0" algn="ctr">
              <a:buNone/>
              <a:defRPr sz="1280"/>
            </a:lvl7pPr>
            <a:lvl8pPr marL="2560373" indent="0" algn="ctr">
              <a:buNone/>
              <a:defRPr sz="1280"/>
            </a:lvl8pPr>
            <a:lvl9pPr marL="2926139"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812C09-1D75-41E5-A2B3-54D1AD16AA37}" type="datetimeFigureOut">
              <a:rPr lang="en-US" smtClean="0">
                <a:solidFill>
                  <a:prstClr val="black">
                    <a:tint val="75000"/>
                  </a:prstClr>
                </a:solidFill>
              </a:rPr>
              <a:pPr/>
              <a:t>2021-02-28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A1275C-AFE8-4A55-A260-48520C6A52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1947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812C09-1D75-41E5-A2B3-54D1AD16AA37}" type="datetimeFigureOut">
              <a:rPr lang="en-US" smtClean="0">
                <a:solidFill>
                  <a:prstClr val="black">
                    <a:tint val="75000"/>
                  </a:prstClr>
                </a:solidFill>
              </a:rPr>
              <a:pPr/>
              <a:t>2021-02-28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A1275C-AFE8-4A55-A260-48520C6A52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876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3" y="2279658"/>
            <a:ext cx="6309360" cy="380364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3" y="6119291"/>
            <a:ext cx="6309360" cy="2000249"/>
          </a:xfrm>
        </p:spPr>
        <p:txBody>
          <a:bodyPr/>
          <a:lstStyle>
            <a:lvl1pPr marL="0" indent="0">
              <a:buNone/>
              <a:defRPr sz="1920">
                <a:solidFill>
                  <a:schemeClr val="tx1"/>
                </a:solidFill>
              </a:defRPr>
            </a:lvl1pPr>
            <a:lvl2pPr marL="365767" indent="0">
              <a:buNone/>
              <a:defRPr sz="1600">
                <a:solidFill>
                  <a:schemeClr val="tx1">
                    <a:tint val="75000"/>
                  </a:schemeClr>
                </a:solidFill>
              </a:defRPr>
            </a:lvl2pPr>
            <a:lvl3pPr marL="731535" indent="0">
              <a:buNone/>
              <a:defRPr sz="1440">
                <a:solidFill>
                  <a:schemeClr val="tx1">
                    <a:tint val="75000"/>
                  </a:schemeClr>
                </a:solidFill>
              </a:defRPr>
            </a:lvl3pPr>
            <a:lvl4pPr marL="1097301" indent="0">
              <a:buNone/>
              <a:defRPr sz="1280">
                <a:solidFill>
                  <a:schemeClr val="tx1">
                    <a:tint val="75000"/>
                  </a:schemeClr>
                </a:solidFill>
              </a:defRPr>
            </a:lvl4pPr>
            <a:lvl5pPr marL="1463070" indent="0">
              <a:buNone/>
              <a:defRPr sz="1280">
                <a:solidFill>
                  <a:schemeClr val="tx1">
                    <a:tint val="75000"/>
                  </a:schemeClr>
                </a:solidFill>
              </a:defRPr>
            </a:lvl5pPr>
            <a:lvl6pPr marL="1828838" indent="0">
              <a:buNone/>
              <a:defRPr sz="1280">
                <a:solidFill>
                  <a:schemeClr val="tx1">
                    <a:tint val="75000"/>
                  </a:schemeClr>
                </a:solidFill>
              </a:defRPr>
            </a:lvl6pPr>
            <a:lvl7pPr marL="2194605" indent="0">
              <a:buNone/>
              <a:defRPr sz="1280">
                <a:solidFill>
                  <a:schemeClr val="tx1">
                    <a:tint val="75000"/>
                  </a:schemeClr>
                </a:solidFill>
              </a:defRPr>
            </a:lvl7pPr>
            <a:lvl8pPr marL="2560373" indent="0">
              <a:buNone/>
              <a:defRPr sz="1280">
                <a:solidFill>
                  <a:schemeClr val="tx1">
                    <a:tint val="75000"/>
                  </a:schemeClr>
                </a:solidFill>
              </a:defRPr>
            </a:lvl8pPr>
            <a:lvl9pPr marL="2926139" indent="0">
              <a:buNone/>
              <a:defRPr sz="12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812C09-1D75-41E5-A2B3-54D1AD16AA37}" type="datetimeFigureOut">
              <a:rPr lang="en-US" smtClean="0">
                <a:solidFill>
                  <a:prstClr val="black">
                    <a:tint val="75000"/>
                  </a:prstClr>
                </a:solidFill>
              </a:rPr>
              <a:pPr/>
              <a:t>2021-02-28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A1275C-AFE8-4A55-A260-48520C6A52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431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1" y="2434167"/>
            <a:ext cx="310896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1" y="2434167"/>
            <a:ext cx="310896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812C09-1D75-41E5-A2B3-54D1AD16AA37}" type="datetimeFigureOut">
              <a:rPr lang="en-US" smtClean="0">
                <a:solidFill>
                  <a:prstClr val="black">
                    <a:tint val="75000"/>
                  </a:prstClr>
                </a:solidFill>
              </a:rPr>
              <a:pPr/>
              <a:t>2021-02-28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A1275C-AFE8-4A55-A260-48520C6A52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7339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6" y="486841"/>
            <a:ext cx="63093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7" y="2241556"/>
            <a:ext cx="3094672" cy="1098549"/>
          </a:xfrm>
        </p:spPr>
        <p:txBody>
          <a:bodyPr anchor="b"/>
          <a:lstStyle>
            <a:lvl1pPr marL="0" indent="0">
              <a:buNone/>
              <a:defRPr sz="1920" b="1"/>
            </a:lvl1pPr>
            <a:lvl2pPr marL="365767" indent="0">
              <a:buNone/>
              <a:defRPr sz="1600" b="1"/>
            </a:lvl2pPr>
            <a:lvl3pPr marL="731535" indent="0">
              <a:buNone/>
              <a:defRPr sz="1440" b="1"/>
            </a:lvl3pPr>
            <a:lvl4pPr marL="1097301" indent="0">
              <a:buNone/>
              <a:defRPr sz="1280" b="1"/>
            </a:lvl4pPr>
            <a:lvl5pPr marL="1463070" indent="0">
              <a:buNone/>
              <a:defRPr sz="1280" b="1"/>
            </a:lvl5pPr>
            <a:lvl6pPr marL="1828838" indent="0">
              <a:buNone/>
              <a:defRPr sz="1280" b="1"/>
            </a:lvl6pPr>
            <a:lvl7pPr marL="2194605" indent="0">
              <a:buNone/>
              <a:defRPr sz="1280" b="1"/>
            </a:lvl7pPr>
            <a:lvl8pPr marL="2560373" indent="0">
              <a:buNone/>
              <a:defRPr sz="1280" b="1"/>
            </a:lvl8pPr>
            <a:lvl9pPr marL="2926139" indent="0">
              <a:buNone/>
              <a:defRPr sz="1280" b="1"/>
            </a:lvl9pPr>
          </a:lstStyle>
          <a:p>
            <a:pPr lvl="0"/>
            <a:r>
              <a:rPr lang="en-US"/>
              <a:t>Edit Master text styles</a:t>
            </a:r>
          </a:p>
        </p:txBody>
      </p:sp>
      <p:sp>
        <p:nvSpPr>
          <p:cNvPr id="4" name="Content Placeholder 3"/>
          <p:cNvSpPr>
            <a:spLocks noGrp="1"/>
          </p:cNvSpPr>
          <p:nvPr>
            <p:ph sz="half" idx="2"/>
          </p:nvPr>
        </p:nvSpPr>
        <p:spPr>
          <a:xfrm>
            <a:off x="503877" y="3340102"/>
            <a:ext cx="3094672"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4" y="2241556"/>
            <a:ext cx="3109913" cy="1098549"/>
          </a:xfrm>
        </p:spPr>
        <p:txBody>
          <a:bodyPr anchor="b"/>
          <a:lstStyle>
            <a:lvl1pPr marL="0" indent="0">
              <a:buNone/>
              <a:defRPr sz="1920" b="1"/>
            </a:lvl1pPr>
            <a:lvl2pPr marL="365767" indent="0">
              <a:buNone/>
              <a:defRPr sz="1600" b="1"/>
            </a:lvl2pPr>
            <a:lvl3pPr marL="731535" indent="0">
              <a:buNone/>
              <a:defRPr sz="1440" b="1"/>
            </a:lvl3pPr>
            <a:lvl4pPr marL="1097301" indent="0">
              <a:buNone/>
              <a:defRPr sz="1280" b="1"/>
            </a:lvl4pPr>
            <a:lvl5pPr marL="1463070" indent="0">
              <a:buNone/>
              <a:defRPr sz="1280" b="1"/>
            </a:lvl5pPr>
            <a:lvl6pPr marL="1828838" indent="0">
              <a:buNone/>
              <a:defRPr sz="1280" b="1"/>
            </a:lvl6pPr>
            <a:lvl7pPr marL="2194605" indent="0">
              <a:buNone/>
              <a:defRPr sz="1280" b="1"/>
            </a:lvl7pPr>
            <a:lvl8pPr marL="2560373" indent="0">
              <a:buNone/>
              <a:defRPr sz="1280" b="1"/>
            </a:lvl8pPr>
            <a:lvl9pPr marL="2926139" indent="0">
              <a:buNone/>
              <a:defRPr sz="1280" b="1"/>
            </a:lvl9pPr>
          </a:lstStyle>
          <a:p>
            <a:pPr lvl="0"/>
            <a:r>
              <a:rPr lang="en-US"/>
              <a:t>Edit Master text styles</a:t>
            </a:r>
          </a:p>
        </p:txBody>
      </p:sp>
      <p:sp>
        <p:nvSpPr>
          <p:cNvPr id="6" name="Content Placeholder 5"/>
          <p:cNvSpPr>
            <a:spLocks noGrp="1"/>
          </p:cNvSpPr>
          <p:nvPr>
            <p:ph sz="quarter" idx="4"/>
          </p:nvPr>
        </p:nvSpPr>
        <p:spPr>
          <a:xfrm>
            <a:off x="3703324" y="3340102"/>
            <a:ext cx="310991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812C09-1D75-41E5-A2B3-54D1AD16AA37}" type="datetimeFigureOut">
              <a:rPr lang="en-US" smtClean="0">
                <a:solidFill>
                  <a:prstClr val="black">
                    <a:tint val="75000"/>
                  </a:prstClr>
                </a:solidFill>
              </a:rPr>
              <a:pPr/>
              <a:t>2021-02-28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A1275C-AFE8-4A55-A260-48520C6A52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446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812C09-1D75-41E5-A2B3-54D1AD16AA37}" type="datetimeFigureOut">
              <a:rPr lang="en-US" smtClean="0">
                <a:solidFill>
                  <a:prstClr val="black">
                    <a:tint val="75000"/>
                  </a:prstClr>
                </a:solidFill>
              </a:rPr>
              <a:pPr/>
              <a:t>2021-02-28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5A1275C-AFE8-4A55-A260-48520C6A52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733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812C09-1D75-41E5-A2B3-54D1AD16AA37}" type="datetimeFigureOut">
              <a:rPr lang="en-US" smtClean="0">
                <a:solidFill>
                  <a:prstClr val="black">
                    <a:tint val="75000"/>
                  </a:prstClr>
                </a:solidFill>
              </a:rPr>
              <a:pPr/>
              <a:t>2021-02-28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5A1275C-AFE8-4A55-A260-48520C6A52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112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6" y="609600"/>
            <a:ext cx="2359342" cy="213360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6" y="1316575"/>
            <a:ext cx="3703321"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6" y="2743206"/>
            <a:ext cx="2359342" cy="5082117"/>
          </a:xfrm>
        </p:spPr>
        <p:txBody>
          <a:bodyPr/>
          <a:lstStyle>
            <a:lvl1pPr marL="0" indent="0">
              <a:buNone/>
              <a:defRPr sz="1280"/>
            </a:lvl1pPr>
            <a:lvl2pPr marL="365767" indent="0">
              <a:buNone/>
              <a:defRPr sz="1120"/>
            </a:lvl2pPr>
            <a:lvl3pPr marL="731535" indent="0">
              <a:buNone/>
              <a:defRPr sz="960"/>
            </a:lvl3pPr>
            <a:lvl4pPr marL="1097301" indent="0">
              <a:buNone/>
              <a:defRPr sz="800"/>
            </a:lvl4pPr>
            <a:lvl5pPr marL="1463070" indent="0">
              <a:buNone/>
              <a:defRPr sz="800"/>
            </a:lvl5pPr>
            <a:lvl6pPr marL="1828838" indent="0">
              <a:buNone/>
              <a:defRPr sz="800"/>
            </a:lvl6pPr>
            <a:lvl7pPr marL="2194605" indent="0">
              <a:buNone/>
              <a:defRPr sz="800"/>
            </a:lvl7pPr>
            <a:lvl8pPr marL="2560373" indent="0">
              <a:buNone/>
              <a:defRPr sz="800"/>
            </a:lvl8pPr>
            <a:lvl9pPr marL="2926139"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FE812C09-1D75-41E5-A2B3-54D1AD16AA37}" type="datetimeFigureOut">
              <a:rPr lang="en-US" smtClean="0">
                <a:solidFill>
                  <a:prstClr val="black">
                    <a:tint val="75000"/>
                  </a:prstClr>
                </a:solidFill>
              </a:rPr>
              <a:pPr/>
              <a:t>2021-02-28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A1275C-AFE8-4A55-A260-48520C6A52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122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774A7-E67E-4993-9709-D9564C2E055A}" type="datetimeFigureOut">
              <a:rPr lang="en-US" smtClean="0"/>
              <a:t>2021-02-28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858A4-1966-4ACA-82AE-FCC7B1D9530A}" type="slidenum">
              <a:rPr lang="en-US" smtClean="0"/>
              <a:t>‹#›</a:t>
            </a:fld>
            <a:endParaRPr lang="en-US"/>
          </a:p>
        </p:txBody>
      </p:sp>
    </p:spTree>
    <p:extLst>
      <p:ext uri="{BB962C8B-B14F-4D97-AF65-F5344CB8AC3E}">
        <p14:creationId xmlns:p14="http://schemas.microsoft.com/office/powerpoint/2010/main" val="550499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6" y="609600"/>
            <a:ext cx="2359342" cy="213360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6" y="1316575"/>
            <a:ext cx="3703321" cy="6498167"/>
          </a:xfrm>
        </p:spPr>
        <p:txBody>
          <a:bodyPr anchor="t"/>
          <a:lstStyle>
            <a:lvl1pPr marL="0" indent="0">
              <a:buNone/>
              <a:defRPr sz="2560"/>
            </a:lvl1pPr>
            <a:lvl2pPr marL="365767" indent="0">
              <a:buNone/>
              <a:defRPr sz="2240"/>
            </a:lvl2pPr>
            <a:lvl3pPr marL="731535" indent="0">
              <a:buNone/>
              <a:defRPr sz="1920"/>
            </a:lvl3pPr>
            <a:lvl4pPr marL="1097301" indent="0">
              <a:buNone/>
              <a:defRPr sz="1600"/>
            </a:lvl4pPr>
            <a:lvl5pPr marL="1463070" indent="0">
              <a:buNone/>
              <a:defRPr sz="1600"/>
            </a:lvl5pPr>
            <a:lvl6pPr marL="1828838" indent="0">
              <a:buNone/>
              <a:defRPr sz="1600"/>
            </a:lvl6pPr>
            <a:lvl7pPr marL="2194605" indent="0">
              <a:buNone/>
              <a:defRPr sz="1600"/>
            </a:lvl7pPr>
            <a:lvl8pPr marL="2560373" indent="0">
              <a:buNone/>
              <a:defRPr sz="1600"/>
            </a:lvl8pPr>
            <a:lvl9pPr marL="292613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6" y="2743206"/>
            <a:ext cx="2359342" cy="5082117"/>
          </a:xfrm>
        </p:spPr>
        <p:txBody>
          <a:bodyPr/>
          <a:lstStyle>
            <a:lvl1pPr marL="0" indent="0">
              <a:buNone/>
              <a:defRPr sz="1280"/>
            </a:lvl1pPr>
            <a:lvl2pPr marL="365767" indent="0">
              <a:buNone/>
              <a:defRPr sz="1120"/>
            </a:lvl2pPr>
            <a:lvl3pPr marL="731535" indent="0">
              <a:buNone/>
              <a:defRPr sz="960"/>
            </a:lvl3pPr>
            <a:lvl4pPr marL="1097301" indent="0">
              <a:buNone/>
              <a:defRPr sz="800"/>
            </a:lvl4pPr>
            <a:lvl5pPr marL="1463070" indent="0">
              <a:buNone/>
              <a:defRPr sz="800"/>
            </a:lvl5pPr>
            <a:lvl6pPr marL="1828838" indent="0">
              <a:buNone/>
              <a:defRPr sz="800"/>
            </a:lvl6pPr>
            <a:lvl7pPr marL="2194605" indent="0">
              <a:buNone/>
              <a:defRPr sz="800"/>
            </a:lvl7pPr>
            <a:lvl8pPr marL="2560373" indent="0">
              <a:buNone/>
              <a:defRPr sz="800"/>
            </a:lvl8pPr>
            <a:lvl9pPr marL="2926139"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FE812C09-1D75-41E5-A2B3-54D1AD16AA37}" type="datetimeFigureOut">
              <a:rPr lang="en-US" smtClean="0">
                <a:solidFill>
                  <a:prstClr val="black">
                    <a:tint val="75000"/>
                  </a:prstClr>
                </a:solidFill>
              </a:rPr>
              <a:pPr/>
              <a:t>2021-02-28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A1275C-AFE8-4A55-A260-48520C6A52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83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812C09-1D75-41E5-A2B3-54D1AD16AA37}" type="datetimeFigureOut">
              <a:rPr lang="en-US" smtClean="0">
                <a:solidFill>
                  <a:prstClr val="black">
                    <a:tint val="75000"/>
                  </a:prstClr>
                </a:solidFill>
              </a:rPr>
              <a:pPr/>
              <a:t>2021-02-28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A1275C-AFE8-4A55-A260-48520C6A52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117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40"/>
            <a:ext cx="157734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40"/>
            <a:ext cx="4640580"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812C09-1D75-41E5-A2B3-54D1AD16AA37}" type="datetimeFigureOut">
              <a:rPr lang="en-US" smtClean="0">
                <a:solidFill>
                  <a:prstClr val="black">
                    <a:tint val="75000"/>
                  </a:prstClr>
                </a:solidFill>
              </a:rPr>
              <a:pPr/>
              <a:t>2021-02-28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A1275C-AFE8-4A55-A260-48520C6A52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405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9"/>
            <a:ext cx="6217920" cy="1816100"/>
          </a:xfrm>
        </p:spPr>
        <p:txBody>
          <a:bodyPr anchor="t"/>
          <a:lstStyle>
            <a:lvl1pPr algn="l">
              <a:defRPr sz="6500" b="1" cap="all"/>
            </a:lvl1pPr>
          </a:lstStyle>
          <a:p>
            <a:r>
              <a:rPr lang="en-US"/>
              <a:t>Click to edit Master title style</a:t>
            </a:r>
          </a:p>
        </p:txBody>
      </p:sp>
      <p:sp>
        <p:nvSpPr>
          <p:cNvPr id="3" name="Text Placeholder 2"/>
          <p:cNvSpPr>
            <a:spLocks noGrp="1"/>
          </p:cNvSpPr>
          <p:nvPr>
            <p:ph type="body" idx="1"/>
          </p:nvPr>
        </p:nvSpPr>
        <p:spPr>
          <a:xfrm>
            <a:off x="577850" y="3875618"/>
            <a:ext cx="6217920" cy="2000250"/>
          </a:xfrm>
        </p:spPr>
        <p:txBody>
          <a:bodyPr anchor="b"/>
          <a:lstStyle>
            <a:lvl1pPr marL="0" indent="0">
              <a:buNone/>
              <a:defRPr sz="3300">
                <a:solidFill>
                  <a:schemeClr val="tx1">
                    <a:tint val="75000"/>
                  </a:schemeClr>
                </a:solidFill>
              </a:defRPr>
            </a:lvl1pPr>
            <a:lvl2pPr marL="748132" indent="0">
              <a:buNone/>
              <a:defRPr sz="2900">
                <a:solidFill>
                  <a:schemeClr val="tx1">
                    <a:tint val="75000"/>
                  </a:schemeClr>
                </a:solidFill>
              </a:defRPr>
            </a:lvl2pPr>
            <a:lvl3pPr marL="1496263" indent="0">
              <a:buNone/>
              <a:defRPr sz="2601">
                <a:solidFill>
                  <a:schemeClr val="tx1">
                    <a:tint val="75000"/>
                  </a:schemeClr>
                </a:solidFill>
              </a:defRPr>
            </a:lvl3pPr>
            <a:lvl4pPr marL="2244395" indent="0">
              <a:buNone/>
              <a:defRPr sz="2300">
                <a:solidFill>
                  <a:schemeClr val="tx1">
                    <a:tint val="75000"/>
                  </a:schemeClr>
                </a:solidFill>
              </a:defRPr>
            </a:lvl4pPr>
            <a:lvl5pPr marL="2992527" indent="0">
              <a:buNone/>
              <a:defRPr sz="2300">
                <a:solidFill>
                  <a:schemeClr val="tx1">
                    <a:tint val="75000"/>
                  </a:schemeClr>
                </a:solidFill>
              </a:defRPr>
            </a:lvl5pPr>
            <a:lvl6pPr marL="3740659" indent="0">
              <a:buNone/>
              <a:defRPr sz="2300">
                <a:solidFill>
                  <a:schemeClr val="tx1">
                    <a:tint val="75000"/>
                  </a:schemeClr>
                </a:solidFill>
              </a:defRPr>
            </a:lvl6pPr>
            <a:lvl7pPr marL="4488791" indent="0">
              <a:buNone/>
              <a:defRPr sz="2300">
                <a:solidFill>
                  <a:schemeClr val="tx1">
                    <a:tint val="75000"/>
                  </a:schemeClr>
                </a:solidFill>
              </a:defRPr>
            </a:lvl7pPr>
            <a:lvl8pPr marL="5236923" indent="0">
              <a:buNone/>
              <a:defRPr sz="2300">
                <a:solidFill>
                  <a:schemeClr val="tx1">
                    <a:tint val="75000"/>
                  </a:schemeClr>
                </a:solidFill>
              </a:defRPr>
            </a:lvl8pPr>
            <a:lvl9pPr marL="5985054" indent="0">
              <a:buNone/>
              <a:defRPr sz="2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774A7-E67E-4993-9709-D9564C2E055A}" type="datetimeFigureOut">
              <a:rPr lang="en-US" smtClean="0"/>
              <a:t>2021-02-28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858A4-1966-4ACA-82AE-FCC7B1D9530A}" type="slidenum">
              <a:rPr lang="en-US" smtClean="0"/>
              <a:t>‹#›</a:t>
            </a:fld>
            <a:endParaRPr lang="en-US"/>
          </a:p>
        </p:txBody>
      </p:sp>
    </p:spTree>
    <p:extLst>
      <p:ext uri="{BB962C8B-B14F-4D97-AF65-F5344CB8AC3E}">
        <p14:creationId xmlns:p14="http://schemas.microsoft.com/office/powerpoint/2010/main" val="2443630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9"/>
            <a:ext cx="3230880" cy="6034617"/>
          </a:xfrm>
        </p:spPr>
        <p:txBody>
          <a:bodyPr/>
          <a:lstStyle>
            <a:lvl1pPr>
              <a:defRPr sz="4601"/>
            </a:lvl1pPr>
            <a:lvl2pPr>
              <a:defRPr sz="3900"/>
            </a:lvl2pPr>
            <a:lvl3pPr>
              <a:defRPr sz="33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9"/>
            <a:ext cx="3230880" cy="6034617"/>
          </a:xfrm>
        </p:spPr>
        <p:txBody>
          <a:bodyPr/>
          <a:lstStyle>
            <a:lvl1pPr>
              <a:defRPr sz="4601"/>
            </a:lvl1pPr>
            <a:lvl2pPr>
              <a:defRPr sz="3900"/>
            </a:lvl2pPr>
            <a:lvl3pPr>
              <a:defRPr sz="33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774A7-E67E-4993-9709-D9564C2E055A}" type="datetimeFigureOut">
              <a:rPr lang="en-US" smtClean="0"/>
              <a:t>2021-02-28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858A4-1966-4ACA-82AE-FCC7B1D9530A}" type="slidenum">
              <a:rPr lang="en-US" smtClean="0"/>
              <a:t>‹#›</a:t>
            </a:fld>
            <a:endParaRPr lang="en-US"/>
          </a:p>
        </p:txBody>
      </p:sp>
    </p:spTree>
    <p:extLst>
      <p:ext uri="{BB962C8B-B14F-4D97-AF65-F5344CB8AC3E}">
        <p14:creationId xmlns:p14="http://schemas.microsoft.com/office/powerpoint/2010/main" val="2032626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4" y="2046817"/>
            <a:ext cx="3232150" cy="853017"/>
          </a:xfrm>
        </p:spPr>
        <p:txBody>
          <a:bodyPr anchor="b"/>
          <a:lstStyle>
            <a:lvl1pPr marL="0" indent="0">
              <a:buNone/>
              <a:defRPr sz="3900" b="1"/>
            </a:lvl1pPr>
            <a:lvl2pPr marL="748132" indent="0">
              <a:buNone/>
              <a:defRPr sz="3300" b="1"/>
            </a:lvl2pPr>
            <a:lvl3pPr marL="1496263" indent="0">
              <a:buNone/>
              <a:defRPr sz="2900" b="1"/>
            </a:lvl3pPr>
            <a:lvl4pPr marL="2244395" indent="0">
              <a:buNone/>
              <a:defRPr sz="2601" b="1"/>
            </a:lvl4pPr>
            <a:lvl5pPr marL="2992527" indent="0">
              <a:buNone/>
              <a:defRPr sz="2601" b="1"/>
            </a:lvl5pPr>
            <a:lvl6pPr marL="3740659" indent="0">
              <a:buNone/>
              <a:defRPr sz="2601" b="1"/>
            </a:lvl6pPr>
            <a:lvl7pPr marL="4488791" indent="0">
              <a:buNone/>
              <a:defRPr sz="2601" b="1"/>
            </a:lvl7pPr>
            <a:lvl8pPr marL="5236923" indent="0">
              <a:buNone/>
              <a:defRPr sz="2601" b="1"/>
            </a:lvl8pPr>
            <a:lvl9pPr marL="5985054" indent="0">
              <a:buNone/>
              <a:defRPr sz="2601" b="1"/>
            </a:lvl9pPr>
          </a:lstStyle>
          <a:p>
            <a:pPr lvl="0"/>
            <a:r>
              <a:rPr lang="en-US"/>
              <a:t>Click to edit Master text styles</a:t>
            </a:r>
          </a:p>
        </p:txBody>
      </p:sp>
      <p:sp>
        <p:nvSpPr>
          <p:cNvPr id="4" name="Content Placeholder 3"/>
          <p:cNvSpPr>
            <a:spLocks noGrp="1"/>
          </p:cNvSpPr>
          <p:nvPr>
            <p:ph sz="half" idx="2"/>
          </p:nvPr>
        </p:nvSpPr>
        <p:spPr>
          <a:xfrm>
            <a:off x="365764" y="2899841"/>
            <a:ext cx="3232150" cy="5268383"/>
          </a:xfrm>
        </p:spPr>
        <p:txBody>
          <a:bodyPr/>
          <a:lstStyle>
            <a:lvl1pPr>
              <a:defRPr sz="3900"/>
            </a:lvl1pPr>
            <a:lvl2pPr>
              <a:defRPr sz="3300"/>
            </a:lvl2pPr>
            <a:lvl3pPr>
              <a:defRPr sz="2900"/>
            </a:lvl3pPr>
            <a:lvl4pPr>
              <a:defRPr sz="2601"/>
            </a:lvl4pPr>
            <a:lvl5pPr>
              <a:defRPr sz="2601"/>
            </a:lvl5pPr>
            <a:lvl6pPr>
              <a:defRPr sz="2601"/>
            </a:lvl6pPr>
            <a:lvl7pPr>
              <a:defRPr sz="2601"/>
            </a:lvl7pPr>
            <a:lvl8pPr>
              <a:defRPr sz="2601"/>
            </a:lvl8pPr>
            <a:lvl9pPr>
              <a:defRPr sz="2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3" y="2046817"/>
            <a:ext cx="3233421" cy="853017"/>
          </a:xfrm>
        </p:spPr>
        <p:txBody>
          <a:bodyPr anchor="b"/>
          <a:lstStyle>
            <a:lvl1pPr marL="0" indent="0">
              <a:buNone/>
              <a:defRPr sz="3900" b="1"/>
            </a:lvl1pPr>
            <a:lvl2pPr marL="748132" indent="0">
              <a:buNone/>
              <a:defRPr sz="3300" b="1"/>
            </a:lvl2pPr>
            <a:lvl3pPr marL="1496263" indent="0">
              <a:buNone/>
              <a:defRPr sz="2900" b="1"/>
            </a:lvl3pPr>
            <a:lvl4pPr marL="2244395" indent="0">
              <a:buNone/>
              <a:defRPr sz="2601" b="1"/>
            </a:lvl4pPr>
            <a:lvl5pPr marL="2992527" indent="0">
              <a:buNone/>
              <a:defRPr sz="2601" b="1"/>
            </a:lvl5pPr>
            <a:lvl6pPr marL="3740659" indent="0">
              <a:buNone/>
              <a:defRPr sz="2601" b="1"/>
            </a:lvl6pPr>
            <a:lvl7pPr marL="4488791" indent="0">
              <a:buNone/>
              <a:defRPr sz="2601" b="1"/>
            </a:lvl7pPr>
            <a:lvl8pPr marL="5236923" indent="0">
              <a:buNone/>
              <a:defRPr sz="2601" b="1"/>
            </a:lvl8pPr>
            <a:lvl9pPr marL="5985054" indent="0">
              <a:buNone/>
              <a:defRPr sz="2601" b="1"/>
            </a:lvl9pPr>
          </a:lstStyle>
          <a:p>
            <a:pPr lvl="0"/>
            <a:r>
              <a:rPr lang="en-US"/>
              <a:t>Click to edit Master text styles</a:t>
            </a:r>
          </a:p>
        </p:txBody>
      </p:sp>
      <p:sp>
        <p:nvSpPr>
          <p:cNvPr id="6" name="Content Placeholder 5"/>
          <p:cNvSpPr>
            <a:spLocks noGrp="1"/>
          </p:cNvSpPr>
          <p:nvPr>
            <p:ph sz="quarter" idx="4"/>
          </p:nvPr>
        </p:nvSpPr>
        <p:spPr>
          <a:xfrm>
            <a:off x="3716023" y="2899841"/>
            <a:ext cx="3233421" cy="5268383"/>
          </a:xfrm>
        </p:spPr>
        <p:txBody>
          <a:bodyPr/>
          <a:lstStyle>
            <a:lvl1pPr>
              <a:defRPr sz="3900"/>
            </a:lvl1pPr>
            <a:lvl2pPr>
              <a:defRPr sz="3300"/>
            </a:lvl2pPr>
            <a:lvl3pPr>
              <a:defRPr sz="2900"/>
            </a:lvl3pPr>
            <a:lvl4pPr>
              <a:defRPr sz="2601"/>
            </a:lvl4pPr>
            <a:lvl5pPr>
              <a:defRPr sz="2601"/>
            </a:lvl5pPr>
            <a:lvl6pPr>
              <a:defRPr sz="2601"/>
            </a:lvl6pPr>
            <a:lvl7pPr>
              <a:defRPr sz="2601"/>
            </a:lvl7pPr>
            <a:lvl8pPr>
              <a:defRPr sz="2601"/>
            </a:lvl8pPr>
            <a:lvl9pPr>
              <a:defRPr sz="2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774A7-E67E-4993-9709-D9564C2E055A}" type="datetimeFigureOut">
              <a:rPr lang="en-US" smtClean="0"/>
              <a:t>2021-02-28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1858A4-1966-4ACA-82AE-FCC7B1D9530A}" type="slidenum">
              <a:rPr lang="en-US" smtClean="0"/>
              <a:t>‹#›</a:t>
            </a:fld>
            <a:endParaRPr lang="en-US"/>
          </a:p>
        </p:txBody>
      </p:sp>
    </p:spTree>
    <p:extLst>
      <p:ext uri="{BB962C8B-B14F-4D97-AF65-F5344CB8AC3E}">
        <p14:creationId xmlns:p14="http://schemas.microsoft.com/office/powerpoint/2010/main" val="537746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774A7-E67E-4993-9709-D9564C2E055A}" type="datetimeFigureOut">
              <a:rPr lang="en-US" smtClean="0"/>
              <a:t>2021-02-28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1858A4-1966-4ACA-82AE-FCC7B1D9530A}" type="slidenum">
              <a:rPr lang="en-US" smtClean="0"/>
              <a:t>‹#›</a:t>
            </a:fld>
            <a:endParaRPr lang="en-US"/>
          </a:p>
        </p:txBody>
      </p:sp>
    </p:spTree>
    <p:extLst>
      <p:ext uri="{BB962C8B-B14F-4D97-AF65-F5344CB8AC3E}">
        <p14:creationId xmlns:p14="http://schemas.microsoft.com/office/powerpoint/2010/main" val="2705756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774A7-E67E-4993-9709-D9564C2E055A}" type="datetimeFigureOut">
              <a:rPr lang="en-US" smtClean="0"/>
              <a:t>2021-02-28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1858A4-1966-4ACA-82AE-FCC7B1D9530A}" type="slidenum">
              <a:rPr lang="en-US" smtClean="0"/>
              <a:t>‹#›</a:t>
            </a:fld>
            <a:endParaRPr lang="en-US"/>
          </a:p>
        </p:txBody>
      </p:sp>
    </p:spTree>
    <p:extLst>
      <p:ext uri="{BB962C8B-B14F-4D97-AF65-F5344CB8AC3E}">
        <p14:creationId xmlns:p14="http://schemas.microsoft.com/office/powerpoint/2010/main" val="403896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9"/>
            <a:ext cx="2406650" cy="1549400"/>
          </a:xfrm>
        </p:spPr>
        <p:txBody>
          <a:bodyPr anchor="b"/>
          <a:lstStyle>
            <a:lvl1pPr algn="l">
              <a:defRPr sz="3300" b="1"/>
            </a:lvl1pPr>
          </a:lstStyle>
          <a:p>
            <a:r>
              <a:rPr lang="en-US"/>
              <a:t>Click to edit Master title style</a:t>
            </a:r>
          </a:p>
        </p:txBody>
      </p:sp>
      <p:sp>
        <p:nvSpPr>
          <p:cNvPr id="3" name="Content Placeholder 2"/>
          <p:cNvSpPr>
            <a:spLocks noGrp="1"/>
          </p:cNvSpPr>
          <p:nvPr>
            <p:ph idx="1"/>
          </p:nvPr>
        </p:nvSpPr>
        <p:spPr>
          <a:xfrm>
            <a:off x="2860047" y="364068"/>
            <a:ext cx="4089401" cy="7804150"/>
          </a:xfrm>
        </p:spPr>
        <p:txBody>
          <a:bodyPr/>
          <a:lstStyle>
            <a:lvl1pPr>
              <a:defRPr sz="5200"/>
            </a:lvl1pPr>
            <a:lvl2pPr>
              <a:defRPr sz="4601"/>
            </a:lvl2pPr>
            <a:lvl3pPr>
              <a:defRPr sz="3900"/>
            </a:lvl3pPr>
            <a:lvl4pPr>
              <a:defRPr sz="3300"/>
            </a:lvl4pPr>
            <a:lvl5pPr>
              <a:defRPr sz="3300"/>
            </a:lvl5pPr>
            <a:lvl6pPr>
              <a:defRPr sz="3300"/>
            </a:lvl6pPr>
            <a:lvl7pPr>
              <a:defRPr sz="3300"/>
            </a:lvl7pPr>
            <a:lvl8pPr>
              <a:defRPr sz="3300"/>
            </a:lvl8pPr>
            <a:lvl9pPr>
              <a:defRPr sz="3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70"/>
            <a:ext cx="2406650" cy="6254750"/>
          </a:xfrm>
        </p:spPr>
        <p:txBody>
          <a:bodyPr/>
          <a:lstStyle>
            <a:lvl1pPr marL="0" indent="0">
              <a:buNone/>
              <a:defRPr sz="2300"/>
            </a:lvl1pPr>
            <a:lvl2pPr marL="748132" indent="0">
              <a:buNone/>
              <a:defRPr sz="2000"/>
            </a:lvl2pPr>
            <a:lvl3pPr marL="1496263" indent="0">
              <a:buNone/>
              <a:defRPr sz="1600"/>
            </a:lvl3pPr>
            <a:lvl4pPr marL="2244395" indent="0">
              <a:buNone/>
              <a:defRPr sz="1500"/>
            </a:lvl4pPr>
            <a:lvl5pPr marL="2992527" indent="0">
              <a:buNone/>
              <a:defRPr sz="1500"/>
            </a:lvl5pPr>
            <a:lvl6pPr marL="3740659" indent="0">
              <a:buNone/>
              <a:defRPr sz="1500"/>
            </a:lvl6pPr>
            <a:lvl7pPr marL="4488791" indent="0">
              <a:buNone/>
              <a:defRPr sz="1500"/>
            </a:lvl7pPr>
            <a:lvl8pPr marL="5236923" indent="0">
              <a:buNone/>
              <a:defRPr sz="1500"/>
            </a:lvl8pPr>
            <a:lvl9pPr marL="5985054"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98C774A7-E67E-4993-9709-D9564C2E055A}" type="datetimeFigureOut">
              <a:rPr lang="en-US" smtClean="0"/>
              <a:t>2021-02-28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858A4-1966-4ACA-82AE-FCC7B1D9530A}" type="slidenum">
              <a:rPr lang="en-US" smtClean="0"/>
              <a:t>‹#›</a:t>
            </a:fld>
            <a:endParaRPr lang="en-US"/>
          </a:p>
        </p:txBody>
      </p:sp>
    </p:spTree>
    <p:extLst>
      <p:ext uri="{BB962C8B-B14F-4D97-AF65-F5344CB8AC3E}">
        <p14:creationId xmlns:p14="http://schemas.microsoft.com/office/powerpoint/2010/main" val="4281723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400802"/>
            <a:ext cx="4389120" cy="755650"/>
          </a:xfrm>
        </p:spPr>
        <p:txBody>
          <a:bodyPr anchor="b"/>
          <a:lstStyle>
            <a:lvl1pPr algn="l">
              <a:defRPr sz="3300" b="1"/>
            </a:lvl1pPr>
          </a:lstStyle>
          <a:p>
            <a:r>
              <a:rPr lang="en-US"/>
              <a:t>Click to edit Master title style</a:t>
            </a:r>
          </a:p>
        </p:txBody>
      </p:sp>
      <p:sp>
        <p:nvSpPr>
          <p:cNvPr id="3" name="Picture Placeholder 2"/>
          <p:cNvSpPr>
            <a:spLocks noGrp="1"/>
          </p:cNvSpPr>
          <p:nvPr>
            <p:ph type="pic" idx="1"/>
          </p:nvPr>
        </p:nvSpPr>
        <p:spPr>
          <a:xfrm>
            <a:off x="1433830" y="817033"/>
            <a:ext cx="4389120" cy="5486400"/>
          </a:xfrm>
        </p:spPr>
        <p:txBody>
          <a:bodyPr/>
          <a:lstStyle>
            <a:lvl1pPr marL="0" indent="0">
              <a:buNone/>
              <a:defRPr sz="5200"/>
            </a:lvl1pPr>
            <a:lvl2pPr marL="748132" indent="0">
              <a:buNone/>
              <a:defRPr sz="4601"/>
            </a:lvl2pPr>
            <a:lvl3pPr marL="1496263" indent="0">
              <a:buNone/>
              <a:defRPr sz="3900"/>
            </a:lvl3pPr>
            <a:lvl4pPr marL="2244395" indent="0">
              <a:buNone/>
              <a:defRPr sz="3300"/>
            </a:lvl4pPr>
            <a:lvl5pPr marL="2992527" indent="0">
              <a:buNone/>
              <a:defRPr sz="3300"/>
            </a:lvl5pPr>
            <a:lvl6pPr marL="3740659" indent="0">
              <a:buNone/>
              <a:defRPr sz="3300"/>
            </a:lvl6pPr>
            <a:lvl7pPr marL="4488791" indent="0">
              <a:buNone/>
              <a:defRPr sz="3300"/>
            </a:lvl7pPr>
            <a:lvl8pPr marL="5236923" indent="0">
              <a:buNone/>
              <a:defRPr sz="3300"/>
            </a:lvl8pPr>
            <a:lvl9pPr marL="5985054" indent="0">
              <a:buNone/>
              <a:defRPr sz="3300"/>
            </a:lvl9pPr>
          </a:lstStyle>
          <a:p>
            <a:endParaRPr lang="en-US"/>
          </a:p>
        </p:txBody>
      </p:sp>
      <p:sp>
        <p:nvSpPr>
          <p:cNvPr id="4" name="Text Placeholder 3"/>
          <p:cNvSpPr>
            <a:spLocks noGrp="1"/>
          </p:cNvSpPr>
          <p:nvPr>
            <p:ph type="body" sz="half" idx="2"/>
          </p:nvPr>
        </p:nvSpPr>
        <p:spPr>
          <a:xfrm>
            <a:off x="1433830" y="7156452"/>
            <a:ext cx="4389120" cy="1073150"/>
          </a:xfrm>
        </p:spPr>
        <p:txBody>
          <a:bodyPr/>
          <a:lstStyle>
            <a:lvl1pPr marL="0" indent="0">
              <a:buNone/>
              <a:defRPr sz="2300"/>
            </a:lvl1pPr>
            <a:lvl2pPr marL="748132" indent="0">
              <a:buNone/>
              <a:defRPr sz="2000"/>
            </a:lvl2pPr>
            <a:lvl3pPr marL="1496263" indent="0">
              <a:buNone/>
              <a:defRPr sz="1600"/>
            </a:lvl3pPr>
            <a:lvl4pPr marL="2244395" indent="0">
              <a:buNone/>
              <a:defRPr sz="1500"/>
            </a:lvl4pPr>
            <a:lvl5pPr marL="2992527" indent="0">
              <a:buNone/>
              <a:defRPr sz="1500"/>
            </a:lvl5pPr>
            <a:lvl6pPr marL="3740659" indent="0">
              <a:buNone/>
              <a:defRPr sz="1500"/>
            </a:lvl6pPr>
            <a:lvl7pPr marL="4488791" indent="0">
              <a:buNone/>
              <a:defRPr sz="1500"/>
            </a:lvl7pPr>
            <a:lvl8pPr marL="5236923" indent="0">
              <a:buNone/>
              <a:defRPr sz="1500"/>
            </a:lvl8pPr>
            <a:lvl9pPr marL="5985054"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98C774A7-E67E-4993-9709-D9564C2E055A}" type="datetimeFigureOut">
              <a:rPr lang="en-US" smtClean="0"/>
              <a:t>2021-02-28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858A4-1966-4ACA-82AE-FCC7B1D9530A}" type="slidenum">
              <a:rPr lang="en-US" smtClean="0"/>
              <a:t>‹#›</a:t>
            </a:fld>
            <a:endParaRPr lang="en-US"/>
          </a:p>
        </p:txBody>
      </p:sp>
    </p:spTree>
    <p:extLst>
      <p:ext uri="{BB962C8B-B14F-4D97-AF65-F5344CB8AC3E}">
        <p14:creationId xmlns:p14="http://schemas.microsoft.com/office/powerpoint/2010/main" val="3146136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3"/>
            <a:ext cx="6583680" cy="1524000"/>
          </a:xfrm>
          <a:prstGeom prst="rect">
            <a:avLst/>
          </a:prstGeom>
        </p:spPr>
        <p:txBody>
          <a:bodyPr vert="horz" lIns="149623" tIns="74812" rIns="149623" bIns="74812" rtlCol="0" anchor="ctr">
            <a:normAutofit/>
          </a:bodyPr>
          <a:lstStyle/>
          <a:p>
            <a:r>
              <a:rPr lang="en-US"/>
              <a:t>Click to edit Master title style</a:t>
            </a:r>
          </a:p>
        </p:txBody>
      </p:sp>
      <p:sp>
        <p:nvSpPr>
          <p:cNvPr id="3" name="Text Placeholder 2"/>
          <p:cNvSpPr>
            <a:spLocks noGrp="1"/>
          </p:cNvSpPr>
          <p:nvPr>
            <p:ph type="body" idx="1"/>
          </p:nvPr>
        </p:nvSpPr>
        <p:spPr>
          <a:xfrm>
            <a:off x="365760" y="2133609"/>
            <a:ext cx="6583680" cy="6034617"/>
          </a:xfrm>
          <a:prstGeom prst="rect">
            <a:avLst/>
          </a:prstGeom>
        </p:spPr>
        <p:txBody>
          <a:bodyPr vert="horz" lIns="149623" tIns="74812" rIns="149623" bIns="7481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41"/>
            <a:ext cx="1706880" cy="486833"/>
          </a:xfrm>
          <a:prstGeom prst="rect">
            <a:avLst/>
          </a:prstGeom>
        </p:spPr>
        <p:txBody>
          <a:bodyPr vert="horz" lIns="149623" tIns="74812" rIns="149623" bIns="74812" rtlCol="0" anchor="ctr"/>
          <a:lstStyle>
            <a:lvl1pPr algn="l">
              <a:defRPr sz="2000">
                <a:solidFill>
                  <a:schemeClr val="tx1">
                    <a:tint val="75000"/>
                  </a:schemeClr>
                </a:solidFill>
              </a:defRPr>
            </a:lvl1pPr>
          </a:lstStyle>
          <a:p>
            <a:fld id="{98C774A7-E67E-4993-9709-D9564C2E055A}" type="datetimeFigureOut">
              <a:rPr lang="en-US" smtClean="0"/>
              <a:t>2021-02-28</a:t>
            </a:fld>
            <a:endParaRPr lang="en-US"/>
          </a:p>
        </p:txBody>
      </p:sp>
      <p:sp>
        <p:nvSpPr>
          <p:cNvPr id="5" name="Footer Placeholder 4"/>
          <p:cNvSpPr>
            <a:spLocks noGrp="1"/>
          </p:cNvSpPr>
          <p:nvPr>
            <p:ph type="ftr" sz="quarter" idx="3"/>
          </p:nvPr>
        </p:nvSpPr>
        <p:spPr>
          <a:xfrm>
            <a:off x="2499360" y="8475141"/>
            <a:ext cx="2316480" cy="486833"/>
          </a:xfrm>
          <a:prstGeom prst="rect">
            <a:avLst/>
          </a:prstGeom>
        </p:spPr>
        <p:txBody>
          <a:bodyPr vert="horz" lIns="149623" tIns="74812" rIns="149623" bIns="74812" rtlCol="0" anchor="ctr"/>
          <a:lstStyle>
            <a:lvl1pPr algn="ctr">
              <a:defRPr sz="2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41"/>
            <a:ext cx="1706880" cy="486833"/>
          </a:xfrm>
          <a:prstGeom prst="rect">
            <a:avLst/>
          </a:prstGeom>
        </p:spPr>
        <p:txBody>
          <a:bodyPr vert="horz" lIns="149623" tIns="74812" rIns="149623" bIns="74812" rtlCol="0" anchor="ctr"/>
          <a:lstStyle>
            <a:lvl1pPr algn="r">
              <a:defRPr sz="2000">
                <a:solidFill>
                  <a:schemeClr val="tx1">
                    <a:tint val="75000"/>
                  </a:schemeClr>
                </a:solidFill>
              </a:defRPr>
            </a:lvl1pPr>
          </a:lstStyle>
          <a:p>
            <a:fld id="{611858A4-1966-4ACA-82AE-FCC7B1D9530A}" type="slidenum">
              <a:rPr lang="en-US" smtClean="0"/>
              <a:t>‹#›</a:t>
            </a:fld>
            <a:endParaRPr lang="en-US"/>
          </a:p>
        </p:txBody>
      </p:sp>
    </p:spTree>
    <p:extLst>
      <p:ext uri="{BB962C8B-B14F-4D97-AF65-F5344CB8AC3E}">
        <p14:creationId xmlns:p14="http://schemas.microsoft.com/office/powerpoint/2010/main" val="3739530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96263" rtl="0" eaLnBrk="1" latinLnBrk="0" hangingPunct="1">
        <a:spcBef>
          <a:spcPct val="0"/>
        </a:spcBef>
        <a:buNone/>
        <a:defRPr sz="7200" kern="1200">
          <a:solidFill>
            <a:schemeClr val="tx1"/>
          </a:solidFill>
          <a:latin typeface="+mj-lt"/>
          <a:ea typeface="+mj-ea"/>
          <a:cs typeface="+mj-cs"/>
        </a:defRPr>
      </a:lvl1pPr>
    </p:titleStyle>
    <p:bodyStyle>
      <a:lvl1pPr marL="561098" indent="-561098" algn="l" defTabSz="1496263" rtl="0" eaLnBrk="1" latinLnBrk="0" hangingPunct="1">
        <a:spcBef>
          <a:spcPct val="20000"/>
        </a:spcBef>
        <a:buFont typeface="Arial" panose="020B0604020202020204" pitchFamily="34" charset="0"/>
        <a:buChar char="•"/>
        <a:defRPr sz="5200" kern="1200">
          <a:solidFill>
            <a:schemeClr val="tx1"/>
          </a:solidFill>
          <a:latin typeface="+mn-lt"/>
          <a:ea typeface="+mn-ea"/>
          <a:cs typeface="+mn-cs"/>
        </a:defRPr>
      </a:lvl1pPr>
      <a:lvl2pPr marL="1215714" indent="-467582" algn="l" defTabSz="1496263" rtl="0" eaLnBrk="1" latinLnBrk="0" hangingPunct="1">
        <a:spcBef>
          <a:spcPct val="20000"/>
        </a:spcBef>
        <a:buFont typeface="Arial" panose="020B0604020202020204" pitchFamily="34" charset="0"/>
        <a:buChar char="–"/>
        <a:defRPr sz="4601" kern="1200">
          <a:solidFill>
            <a:schemeClr val="tx1"/>
          </a:solidFill>
          <a:latin typeface="+mn-lt"/>
          <a:ea typeface="+mn-ea"/>
          <a:cs typeface="+mn-cs"/>
        </a:defRPr>
      </a:lvl2pPr>
      <a:lvl3pPr marL="1870329" indent="-374066" algn="l" defTabSz="1496263" rtl="0" eaLnBrk="1" latinLnBrk="0" hangingPunct="1">
        <a:spcBef>
          <a:spcPct val="20000"/>
        </a:spcBef>
        <a:buFont typeface="Arial" panose="020B0604020202020204" pitchFamily="34" charset="0"/>
        <a:buChar char="•"/>
        <a:defRPr sz="3900" kern="1200">
          <a:solidFill>
            <a:schemeClr val="tx1"/>
          </a:solidFill>
          <a:latin typeface="+mn-lt"/>
          <a:ea typeface="+mn-ea"/>
          <a:cs typeface="+mn-cs"/>
        </a:defRPr>
      </a:lvl3pPr>
      <a:lvl4pPr marL="2618459" indent="-374066" algn="l" defTabSz="1496263"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4pPr>
      <a:lvl5pPr marL="3366593" indent="-374066" algn="l" defTabSz="1496263"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5pPr>
      <a:lvl6pPr marL="4114725" indent="-374066" algn="l" defTabSz="1496263"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6pPr>
      <a:lvl7pPr marL="4862856" indent="-374066" algn="l" defTabSz="1496263"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7pPr>
      <a:lvl8pPr marL="5610988" indent="-374066" algn="l" defTabSz="1496263"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8pPr>
      <a:lvl9pPr marL="6359119" indent="-374066" algn="l" defTabSz="1496263"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9pPr>
    </p:bodyStyle>
    <p:otherStyle>
      <a:defPPr>
        <a:defRPr lang="en-US"/>
      </a:defPPr>
      <a:lvl1pPr marL="0" algn="l" defTabSz="1496263" rtl="0" eaLnBrk="1" latinLnBrk="0" hangingPunct="1">
        <a:defRPr sz="2900" kern="1200">
          <a:solidFill>
            <a:schemeClr val="tx1"/>
          </a:solidFill>
          <a:latin typeface="+mn-lt"/>
          <a:ea typeface="+mn-ea"/>
          <a:cs typeface="+mn-cs"/>
        </a:defRPr>
      </a:lvl1pPr>
      <a:lvl2pPr marL="748132" algn="l" defTabSz="1496263" rtl="0" eaLnBrk="1" latinLnBrk="0" hangingPunct="1">
        <a:defRPr sz="2900" kern="1200">
          <a:solidFill>
            <a:schemeClr val="tx1"/>
          </a:solidFill>
          <a:latin typeface="+mn-lt"/>
          <a:ea typeface="+mn-ea"/>
          <a:cs typeface="+mn-cs"/>
        </a:defRPr>
      </a:lvl2pPr>
      <a:lvl3pPr marL="1496263" algn="l" defTabSz="1496263" rtl="0" eaLnBrk="1" latinLnBrk="0" hangingPunct="1">
        <a:defRPr sz="2900" kern="1200">
          <a:solidFill>
            <a:schemeClr val="tx1"/>
          </a:solidFill>
          <a:latin typeface="+mn-lt"/>
          <a:ea typeface="+mn-ea"/>
          <a:cs typeface="+mn-cs"/>
        </a:defRPr>
      </a:lvl3pPr>
      <a:lvl4pPr marL="2244395" algn="l" defTabSz="1496263" rtl="0" eaLnBrk="1" latinLnBrk="0" hangingPunct="1">
        <a:defRPr sz="2900" kern="1200">
          <a:solidFill>
            <a:schemeClr val="tx1"/>
          </a:solidFill>
          <a:latin typeface="+mn-lt"/>
          <a:ea typeface="+mn-ea"/>
          <a:cs typeface="+mn-cs"/>
        </a:defRPr>
      </a:lvl4pPr>
      <a:lvl5pPr marL="2992527" algn="l" defTabSz="1496263" rtl="0" eaLnBrk="1" latinLnBrk="0" hangingPunct="1">
        <a:defRPr sz="2900" kern="1200">
          <a:solidFill>
            <a:schemeClr val="tx1"/>
          </a:solidFill>
          <a:latin typeface="+mn-lt"/>
          <a:ea typeface="+mn-ea"/>
          <a:cs typeface="+mn-cs"/>
        </a:defRPr>
      </a:lvl5pPr>
      <a:lvl6pPr marL="3740659" algn="l" defTabSz="1496263" rtl="0" eaLnBrk="1" latinLnBrk="0" hangingPunct="1">
        <a:defRPr sz="2900" kern="1200">
          <a:solidFill>
            <a:schemeClr val="tx1"/>
          </a:solidFill>
          <a:latin typeface="+mn-lt"/>
          <a:ea typeface="+mn-ea"/>
          <a:cs typeface="+mn-cs"/>
        </a:defRPr>
      </a:lvl6pPr>
      <a:lvl7pPr marL="4488791" algn="l" defTabSz="1496263" rtl="0" eaLnBrk="1" latinLnBrk="0" hangingPunct="1">
        <a:defRPr sz="2900" kern="1200">
          <a:solidFill>
            <a:schemeClr val="tx1"/>
          </a:solidFill>
          <a:latin typeface="+mn-lt"/>
          <a:ea typeface="+mn-ea"/>
          <a:cs typeface="+mn-cs"/>
        </a:defRPr>
      </a:lvl7pPr>
      <a:lvl8pPr marL="5236923" algn="l" defTabSz="1496263" rtl="0" eaLnBrk="1" latinLnBrk="0" hangingPunct="1">
        <a:defRPr sz="2900" kern="1200">
          <a:solidFill>
            <a:schemeClr val="tx1"/>
          </a:solidFill>
          <a:latin typeface="+mn-lt"/>
          <a:ea typeface="+mn-ea"/>
          <a:cs typeface="+mn-cs"/>
        </a:defRPr>
      </a:lvl8pPr>
      <a:lvl9pPr marL="5985054" algn="l" defTabSz="1496263"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1" y="486841"/>
            <a:ext cx="630936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1" y="2434167"/>
            <a:ext cx="6309360"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1" y="8475141"/>
            <a:ext cx="1645920" cy="486833"/>
          </a:xfrm>
          <a:prstGeom prst="rect">
            <a:avLst/>
          </a:prstGeom>
        </p:spPr>
        <p:txBody>
          <a:bodyPr vert="horz" lIns="91440" tIns="45720" rIns="91440" bIns="45720" rtlCol="0" anchor="ctr"/>
          <a:lstStyle>
            <a:lvl1pPr algn="l">
              <a:defRPr sz="960">
                <a:solidFill>
                  <a:schemeClr val="tx1">
                    <a:tint val="75000"/>
                  </a:schemeClr>
                </a:solidFill>
              </a:defRPr>
            </a:lvl1pPr>
          </a:lstStyle>
          <a:p>
            <a:pPr defTabSz="457210"/>
            <a:fld id="{FE812C09-1D75-41E5-A2B3-54D1AD16AA37}" type="datetimeFigureOut">
              <a:rPr lang="en-US" smtClean="0">
                <a:solidFill>
                  <a:prstClr val="black">
                    <a:tint val="75000"/>
                  </a:prstClr>
                </a:solidFill>
              </a:rPr>
              <a:pPr defTabSz="457210"/>
              <a:t>2021-02-28</a:t>
            </a:fld>
            <a:endParaRPr lang="en-US">
              <a:solidFill>
                <a:prstClr val="black">
                  <a:tint val="75000"/>
                </a:prstClr>
              </a:solidFill>
            </a:endParaRPr>
          </a:p>
        </p:txBody>
      </p:sp>
      <p:sp>
        <p:nvSpPr>
          <p:cNvPr id="5" name="Footer Placeholder 4"/>
          <p:cNvSpPr>
            <a:spLocks noGrp="1"/>
          </p:cNvSpPr>
          <p:nvPr>
            <p:ph type="ftr" sz="quarter" idx="3"/>
          </p:nvPr>
        </p:nvSpPr>
        <p:spPr>
          <a:xfrm>
            <a:off x="2423161" y="8475141"/>
            <a:ext cx="2468880" cy="486833"/>
          </a:xfrm>
          <a:prstGeom prst="rect">
            <a:avLst/>
          </a:prstGeom>
        </p:spPr>
        <p:txBody>
          <a:bodyPr vert="horz" lIns="91440" tIns="45720" rIns="91440" bIns="45720" rtlCol="0" anchor="ctr"/>
          <a:lstStyle>
            <a:lvl1pPr algn="ctr">
              <a:defRPr sz="960">
                <a:solidFill>
                  <a:schemeClr val="tx1">
                    <a:tint val="75000"/>
                  </a:schemeClr>
                </a:solidFill>
              </a:defRPr>
            </a:lvl1pPr>
          </a:lstStyle>
          <a:p>
            <a:pPr defTabSz="457210"/>
            <a:endParaRPr lang="en-US">
              <a:solidFill>
                <a:prstClr val="black">
                  <a:tint val="75000"/>
                </a:prstClr>
              </a:solidFill>
            </a:endParaRPr>
          </a:p>
        </p:txBody>
      </p:sp>
      <p:sp>
        <p:nvSpPr>
          <p:cNvPr id="6" name="Slide Number Placeholder 5"/>
          <p:cNvSpPr>
            <a:spLocks noGrp="1"/>
          </p:cNvSpPr>
          <p:nvPr>
            <p:ph type="sldNum" sz="quarter" idx="4"/>
          </p:nvPr>
        </p:nvSpPr>
        <p:spPr>
          <a:xfrm>
            <a:off x="5166361" y="8475141"/>
            <a:ext cx="1645920" cy="486833"/>
          </a:xfrm>
          <a:prstGeom prst="rect">
            <a:avLst/>
          </a:prstGeom>
        </p:spPr>
        <p:txBody>
          <a:bodyPr vert="horz" lIns="91440" tIns="45720" rIns="91440" bIns="45720" rtlCol="0" anchor="ctr"/>
          <a:lstStyle>
            <a:lvl1pPr algn="r">
              <a:defRPr sz="960">
                <a:solidFill>
                  <a:schemeClr val="tx1">
                    <a:tint val="75000"/>
                  </a:schemeClr>
                </a:solidFill>
              </a:defRPr>
            </a:lvl1pPr>
          </a:lstStyle>
          <a:p>
            <a:pPr defTabSz="457210"/>
            <a:fld id="{45A1275C-AFE8-4A55-A260-48520C6A52FD}" type="slidenum">
              <a:rPr lang="en-US" smtClean="0">
                <a:solidFill>
                  <a:prstClr val="black">
                    <a:tint val="75000"/>
                  </a:prstClr>
                </a:solidFill>
              </a:rPr>
              <a:pPr defTabSz="457210"/>
              <a:t>‹#›</a:t>
            </a:fld>
            <a:endParaRPr lang="en-US">
              <a:solidFill>
                <a:prstClr val="black">
                  <a:tint val="75000"/>
                </a:prstClr>
              </a:solidFill>
            </a:endParaRPr>
          </a:p>
        </p:txBody>
      </p:sp>
    </p:spTree>
    <p:extLst>
      <p:ext uri="{BB962C8B-B14F-4D97-AF65-F5344CB8AC3E}">
        <p14:creationId xmlns:p14="http://schemas.microsoft.com/office/powerpoint/2010/main" val="2850477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31535"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4" indent="-182884" algn="l" defTabSz="731535"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51" indent="-182884" algn="l" defTabSz="731535"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19" indent="-182884" algn="l" defTabSz="731535"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85" indent="-182884" algn="l" defTabSz="731535"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53" indent="-182884" algn="l" defTabSz="731535"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720" indent="-182884" algn="l" defTabSz="731535"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90" indent="-182884" algn="l" defTabSz="731535"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58" indent="-182884" algn="l" defTabSz="731535"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9023" indent="-182884" algn="l" defTabSz="731535"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35" rtl="0" eaLnBrk="1" latinLnBrk="0" hangingPunct="1">
        <a:defRPr sz="1440" kern="1200">
          <a:solidFill>
            <a:schemeClr val="tx1"/>
          </a:solidFill>
          <a:latin typeface="+mn-lt"/>
          <a:ea typeface="+mn-ea"/>
          <a:cs typeface="+mn-cs"/>
        </a:defRPr>
      </a:lvl1pPr>
      <a:lvl2pPr marL="365767" algn="l" defTabSz="731535" rtl="0" eaLnBrk="1" latinLnBrk="0" hangingPunct="1">
        <a:defRPr sz="1440" kern="1200">
          <a:solidFill>
            <a:schemeClr val="tx1"/>
          </a:solidFill>
          <a:latin typeface="+mn-lt"/>
          <a:ea typeface="+mn-ea"/>
          <a:cs typeface="+mn-cs"/>
        </a:defRPr>
      </a:lvl2pPr>
      <a:lvl3pPr marL="731535" algn="l" defTabSz="731535" rtl="0" eaLnBrk="1" latinLnBrk="0" hangingPunct="1">
        <a:defRPr sz="1440" kern="1200">
          <a:solidFill>
            <a:schemeClr val="tx1"/>
          </a:solidFill>
          <a:latin typeface="+mn-lt"/>
          <a:ea typeface="+mn-ea"/>
          <a:cs typeface="+mn-cs"/>
        </a:defRPr>
      </a:lvl3pPr>
      <a:lvl4pPr marL="1097301" algn="l" defTabSz="731535" rtl="0" eaLnBrk="1" latinLnBrk="0" hangingPunct="1">
        <a:defRPr sz="1440" kern="1200">
          <a:solidFill>
            <a:schemeClr val="tx1"/>
          </a:solidFill>
          <a:latin typeface="+mn-lt"/>
          <a:ea typeface="+mn-ea"/>
          <a:cs typeface="+mn-cs"/>
        </a:defRPr>
      </a:lvl4pPr>
      <a:lvl5pPr marL="1463070" algn="l" defTabSz="731535" rtl="0" eaLnBrk="1" latinLnBrk="0" hangingPunct="1">
        <a:defRPr sz="1440" kern="1200">
          <a:solidFill>
            <a:schemeClr val="tx1"/>
          </a:solidFill>
          <a:latin typeface="+mn-lt"/>
          <a:ea typeface="+mn-ea"/>
          <a:cs typeface="+mn-cs"/>
        </a:defRPr>
      </a:lvl5pPr>
      <a:lvl6pPr marL="1828838" algn="l" defTabSz="731535" rtl="0" eaLnBrk="1" latinLnBrk="0" hangingPunct="1">
        <a:defRPr sz="1440" kern="1200">
          <a:solidFill>
            <a:schemeClr val="tx1"/>
          </a:solidFill>
          <a:latin typeface="+mn-lt"/>
          <a:ea typeface="+mn-ea"/>
          <a:cs typeface="+mn-cs"/>
        </a:defRPr>
      </a:lvl6pPr>
      <a:lvl7pPr marL="2194605" algn="l" defTabSz="731535" rtl="0" eaLnBrk="1" latinLnBrk="0" hangingPunct="1">
        <a:defRPr sz="1440" kern="1200">
          <a:solidFill>
            <a:schemeClr val="tx1"/>
          </a:solidFill>
          <a:latin typeface="+mn-lt"/>
          <a:ea typeface="+mn-ea"/>
          <a:cs typeface="+mn-cs"/>
        </a:defRPr>
      </a:lvl7pPr>
      <a:lvl8pPr marL="2560373" algn="l" defTabSz="731535" rtl="0" eaLnBrk="1" latinLnBrk="0" hangingPunct="1">
        <a:defRPr sz="1440" kern="1200">
          <a:solidFill>
            <a:schemeClr val="tx1"/>
          </a:solidFill>
          <a:latin typeface="+mn-lt"/>
          <a:ea typeface="+mn-ea"/>
          <a:cs typeface="+mn-cs"/>
        </a:defRPr>
      </a:lvl8pPr>
      <a:lvl9pPr marL="2926139" algn="l" defTabSz="731535"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emf"/><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2E6B"/>
            </a:gs>
            <a:gs pos="100000">
              <a:srgbClr val="0054A6"/>
            </a:gs>
          </a:gsLst>
          <a:lin ang="3600000" scaled="0"/>
        </a:gradFill>
        <a:effectLst/>
      </p:bgPr>
    </p:bg>
    <p:spTree>
      <p:nvGrpSpPr>
        <p:cNvPr id="1" name=""/>
        <p:cNvGrpSpPr/>
        <p:nvPr/>
      </p:nvGrpSpPr>
      <p:grpSpPr>
        <a:xfrm>
          <a:off x="0" y="0"/>
          <a:ext cx="0" cy="0"/>
          <a:chOff x="0" y="0"/>
          <a:chExt cx="0" cy="0"/>
        </a:xfrm>
      </p:grpSpPr>
      <p:sp>
        <p:nvSpPr>
          <p:cNvPr id="12" name="TextBox 11"/>
          <p:cNvSpPr txBox="1"/>
          <p:nvPr/>
        </p:nvSpPr>
        <p:spPr>
          <a:xfrm>
            <a:off x="1427279" y="4506375"/>
            <a:ext cx="4812408" cy="707886"/>
          </a:xfrm>
          <a:prstGeom prst="rect">
            <a:avLst/>
          </a:prstGeom>
          <a:noFill/>
        </p:spPr>
        <p:txBody>
          <a:bodyPr wrap="none" rtlCol="0">
            <a:spAutoFit/>
          </a:bodyPr>
          <a:lstStyle/>
          <a:p>
            <a:r>
              <a:rPr lang="en-US" sz="2000" b="1" dirty="0">
                <a:solidFill>
                  <a:schemeClr val="bg1"/>
                </a:solidFill>
                <a:latin typeface="+mj-lt"/>
              </a:rPr>
              <a:t>2020</a:t>
            </a:r>
            <a:r>
              <a:rPr lang="mn-MN" sz="2000" b="1" dirty="0">
                <a:solidFill>
                  <a:schemeClr val="bg1"/>
                </a:solidFill>
                <a:latin typeface="+mj-lt"/>
              </a:rPr>
              <a:t> ОНЫ ЖИЛИЙН ҮЙЛ АЖИЛЛАГААНЫ </a:t>
            </a:r>
            <a:endParaRPr lang="en-US" sz="2000" b="1" dirty="0">
              <a:solidFill>
                <a:schemeClr val="bg1"/>
              </a:solidFill>
              <a:latin typeface="+mj-lt"/>
            </a:endParaRPr>
          </a:p>
          <a:p>
            <a:pPr algn="ctr"/>
            <a:r>
              <a:rPr lang="mn-MN" sz="2000" b="1" dirty="0">
                <a:solidFill>
                  <a:schemeClr val="bg1"/>
                </a:solidFill>
                <a:latin typeface="+mj-lt"/>
              </a:rPr>
              <a:t>ТАЙЛАН</a:t>
            </a:r>
            <a:r>
              <a:rPr lang="en-US" sz="2000" b="1" dirty="0">
                <a:solidFill>
                  <a:schemeClr val="bg1"/>
                </a:solidFill>
                <a:latin typeface="+mj-lt"/>
              </a:rPr>
              <a:t> </a:t>
            </a:r>
          </a:p>
        </p:txBody>
      </p:sp>
      <p:sp>
        <p:nvSpPr>
          <p:cNvPr id="7" name="Right Triangle 6"/>
          <p:cNvSpPr/>
          <p:nvPr/>
        </p:nvSpPr>
        <p:spPr>
          <a:xfrm flipH="1">
            <a:off x="0" y="8255002"/>
            <a:ext cx="7315200" cy="889001"/>
          </a:xfrm>
          <a:prstGeom prst="rtTriangle">
            <a:avLst/>
          </a:prstGeom>
          <a:solidFill>
            <a:srgbClr val="FFD200"/>
          </a:solidFill>
          <a:ln>
            <a:noFill/>
          </a:ln>
        </p:spPr>
        <p:style>
          <a:lnRef idx="0">
            <a:scrgbClr r="0" g="0" b="0"/>
          </a:lnRef>
          <a:fillRef idx="0">
            <a:scrgbClr r="0" g="0" b="0"/>
          </a:fillRef>
          <a:effectRef idx="0">
            <a:scrgbClr r="0" g="0" b="0"/>
          </a:effectRef>
          <a:fontRef idx="minor">
            <a:schemeClr val="lt1"/>
          </a:fontRef>
        </p:style>
        <p:txBody>
          <a:bodyPr lIns="149623" tIns="74812" rIns="149623" bIns="74812"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7523" y="1371603"/>
            <a:ext cx="1871921" cy="23367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2" y="6766676"/>
            <a:ext cx="133145" cy="2360601"/>
          </a:xfrm>
          <a:prstGeom prst="rect">
            <a:avLst/>
          </a:prstGeom>
        </p:spPr>
      </p:pic>
    </p:spTree>
    <p:extLst>
      <p:ext uri="{BB962C8B-B14F-4D97-AF65-F5344CB8AC3E}">
        <p14:creationId xmlns:p14="http://schemas.microsoft.com/office/powerpoint/2010/main" val="1131488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6402"/>
            <a:ext cx="7315200" cy="2356185"/>
          </a:xfrm>
          <a:prstGeom prst="rect">
            <a:avLst/>
          </a:prstGeom>
        </p:spPr>
      </p:pic>
      <p:sp>
        <p:nvSpPr>
          <p:cNvPr id="22" name="TextBox 21"/>
          <p:cNvSpPr txBox="1"/>
          <p:nvPr/>
        </p:nvSpPr>
        <p:spPr>
          <a:xfrm>
            <a:off x="6458860" y="917983"/>
            <a:ext cx="809837" cy="830997"/>
          </a:xfrm>
          <a:prstGeom prst="rect">
            <a:avLst/>
          </a:prstGeom>
          <a:noFill/>
        </p:spPr>
        <p:txBody>
          <a:bodyPr wrap="none" rtlCol="0">
            <a:spAutoFit/>
          </a:bodyPr>
          <a:lstStyle/>
          <a:p>
            <a:r>
              <a:rPr lang="mn-MN" sz="4800" b="1" dirty="0">
                <a:solidFill>
                  <a:schemeClr val="bg1"/>
                </a:solidFill>
              </a:rPr>
              <a:t>13</a:t>
            </a:r>
            <a:endParaRPr lang="en-US" sz="4800" b="1" dirty="0">
              <a:solidFill>
                <a:schemeClr val="bg1"/>
              </a:solidFill>
            </a:endParaRPr>
          </a:p>
        </p:txBody>
      </p:sp>
      <p:sp>
        <p:nvSpPr>
          <p:cNvPr id="7" name="TextBox 6"/>
          <p:cNvSpPr txBox="1"/>
          <p:nvPr/>
        </p:nvSpPr>
        <p:spPr>
          <a:xfrm>
            <a:off x="838201" y="4191003"/>
            <a:ext cx="5791200" cy="1938992"/>
          </a:xfrm>
          <a:prstGeom prst="rect">
            <a:avLst/>
          </a:prstGeom>
          <a:noFill/>
        </p:spPr>
        <p:txBody>
          <a:bodyPr wrap="square" rtlCol="0">
            <a:spAutoFit/>
          </a:bodyPr>
          <a:lstStyle/>
          <a:p>
            <a:pPr marL="171454" indent="-171454" algn="just">
              <a:spcBef>
                <a:spcPts val="601"/>
              </a:spcBef>
              <a:buFont typeface="Arial" panose="020B0604020202020204" pitchFamily="34" charset="0"/>
              <a:buChar char="•"/>
            </a:pPr>
            <a:r>
              <a:rPr lang="mn-MN" sz="1100" dirty="0"/>
              <a:t>Хөвсгөл Алтандуулга ХК-ийн хувьцаа нь Монголын хөрөнгийн биржийн “Үнэт цаасны үнийн индекс тооцох тухай журам”-ын дагуу ТОП-20 индексийн багцыг 2020 онд бүрдүүлэх үнэт цаасаар дахин шалгарав.</a:t>
            </a:r>
            <a:endParaRPr lang="en-US" sz="1100" dirty="0"/>
          </a:p>
          <a:p>
            <a:pPr marL="171454" indent="-171454" algn="just">
              <a:spcBef>
                <a:spcPts val="601"/>
              </a:spcBef>
              <a:buFont typeface="Arial" panose="020B0604020202020204" pitchFamily="34" charset="0"/>
              <a:buChar char="•"/>
            </a:pPr>
            <a:r>
              <a:rPr lang="mn-MN" sz="1100" dirty="0"/>
              <a:t>Хувьцааны ханш 2020 онд 580-</a:t>
            </a:r>
            <a:r>
              <a:rPr lang="en-US" sz="1100" dirty="0"/>
              <a:t>697</a:t>
            </a:r>
            <a:r>
              <a:rPr lang="mn-MN" sz="1100" dirty="0"/>
              <a:t> төгрөгийн хооронд арилжаалагдсан байна.</a:t>
            </a:r>
            <a:endParaRPr lang="en-US" sz="1100" dirty="0"/>
          </a:p>
          <a:p>
            <a:pPr marL="171454" indent="-171454" algn="just">
              <a:spcBef>
                <a:spcPts val="601"/>
              </a:spcBef>
              <a:buFont typeface="Arial" panose="020B0604020202020204" pitchFamily="34" charset="0"/>
              <a:buChar char="•"/>
            </a:pPr>
            <a:r>
              <a:rPr lang="mn-MN" sz="1100" dirty="0"/>
              <a:t>Монголын хөрөнгийн биржийн Үнэт цаасны бүртгэлийн журмын 20 дугаар зүйлийн 20.2-д заасныг үндэслэн гаргасан Хөрөнгийн биржийн гүйцэтгэх захирлын 2020 оны 07-р сарын 07-ны өдрийн А/51 тоот тушаалаар бүртгэлтэй хувьцаат компанийн үнэт цаасны ангиллыг шинэчлэн тогтоосон байна. МХБ-ийн бүртгэлтэй компаниудаас үйл ажиллагаа, ашиг орлого, арилжааны идэвх, компанийн засаглалаараа тэргүүлэгч компаниудыг хамруулсан </a:t>
            </a:r>
            <a:r>
              <a:rPr lang="en-US" sz="1100" dirty="0"/>
              <a:t>I </a:t>
            </a:r>
            <a:r>
              <a:rPr lang="mn-MN" sz="1100" dirty="0"/>
              <a:t>дүгээр ангилалд "Хөвсгөл алтан дуулга" ХК-иуд шинээр дэвшин орсон.</a:t>
            </a:r>
            <a:endParaRPr lang="en-US" sz="1100" dirty="0"/>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803" y="6795309"/>
            <a:ext cx="133145" cy="2360601"/>
          </a:xfrm>
          <a:prstGeom prst="rect">
            <a:avLst/>
          </a:prstGeom>
        </p:spPr>
      </p:pic>
      <p:sp>
        <p:nvSpPr>
          <p:cNvPr id="25" name="Right Triangle 24"/>
          <p:cNvSpPr/>
          <p:nvPr/>
        </p:nvSpPr>
        <p:spPr>
          <a:xfrm flipH="1">
            <a:off x="908751" y="8204997"/>
            <a:ext cx="6406452" cy="950913"/>
          </a:xfrm>
          <a:prstGeom prst="rtTriangle">
            <a:avLst/>
          </a:prstGeom>
          <a:solidFill>
            <a:srgbClr val="002E6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3" name="Picture 2" descr="C:\Users\pc\Desktop\lgo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2301" y="1"/>
            <a:ext cx="1030605" cy="1450132"/>
          </a:xfrm>
          <a:prstGeom prst="rect">
            <a:avLst/>
          </a:prstGeom>
          <a:noFill/>
          <a:extLst>
            <a:ext uri="{909E8E84-426E-40DD-AFC4-6F175D3DCCD1}">
              <a14:hiddenFill xmlns:a14="http://schemas.microsoft.com/office/drawing/2010/main">
                <a:solidFill>
                  <a:srgbClr val="FFFFFF"/>
                </a:solidFill>
              </a14:hiddenFill>
            </a:ext>
          </a:extLst>
        </p:spPr>
      </p:pic>
      <p:sp>
        <p:nvSpPr>
          <p:cNvPr id="17" name="Round Same Side Corner Rectangle 16"/>
          <p:cNvSpPr/>
          <p:nvPr/>
        </p:nvSpPr>
        <p:spPr>
          <a:xfrm rot="16200000" flipV="1">
            <a:off x="1275929" y="404754"/>
            <a:ext cx="390527" cy="2933825"/>
          </a:xfrm>
          <a:prstGeom prst="round2SameRect">
            <a:avLst/>
          </a:prstGeom>
          <a:solidFill>
            <a:srgbClr val="FFD200"/>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18" name="TextBox 17"/>
          <p:cNvSpPr txBox="1"/>
          <p:nvPr/>
        </p:nvSpPr>
        <p:spPr>
          <a:xfrm>
            <a:off x="228601" y="1717775"/>
            <a:ext cx="2016899" cy="307905"/>
          </a:xfrm>
          <a:prstGeom prst="rect">
            <a:avLst/>
          </a:prstGeom>
          <a:noFill/>
        </p:spPr>
        <p:txBody>
          <a:bodyPr wrap="none" rtlCol="0">
            <a:spAutoFit/>
          </a:bodyPr>
          <a:lstStyle/>
          <a:p>
            <a:r>
              <a:rPr lang="mn-MN" sz="1401" b="1" dirty="0">
                <a:solidFill>
                  <a:srgbClr val="002E6B"/>
                </a:solidFill>
              </a:rPr>
              <a:t>ХУВЬЦААНЫ АРИЛЖАА</a:t>
            </a:r>
            <a:endParaRPr lang="en-US" sz="1401" b="1" dirty="0">
              <a:solidFill>
                <a:srgbClr val="002E6B"/>
              </a:solidFill>
            </a:endParaRPr>
          </a:p>
        </p:txBody>
      </p:sp>
      <p:pic>
        <p:nvPicPr>
          <p:cNvPr id="10" name="Picture 9">
            <a:extLst>
              <a:ext uri="{FF2B5EF4-FFF2-40B4-BE49-F238E27FC236}">
                <a16:creationId xmlns:a16="http://schemas.microsoft.com/office/drawing/2014/main" id="{ED91167A-9A5F-40E2-A36B-2FEDF0EB8BEE}"/>
              </a:ext>
            </a:extLst>
          </p:cNvPr>
          <p:cNvPicPr/>
          <p:nvPr/>
        </p:nvPicPr>
        <p:blipFill>
          <a:blip r:embed="rId6">
            <a:extLst>
              <a:ext uri="{BEBA8EAE-BF5A-486C-A8C5-ECC9F3942E4B}">
                <a14:imgProps xmlns:a14="http://schemas.microsoft.com/office/drawing/2010/main">
                  <a14:imgLayer r:embed="rId7">
                    <a14:imgEffect>
                      <a14:colorTemperature colorTemp="5873"/>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066800" y="6538460"/>
            <a:ext cx="5486400" cy="1706969"/>
          </a:xfrm>
          <a:prstGeom prst="rect">
            <a:avLst/>
          </a:prstGeom>
          <a:noFill/>
          <a:ln>
            <a:noFill/>
          </a:ln>
        </p:spPr>
      </p:pic>
    </p:spTree>
    <p:extLst>
      <p:ext uri="{BB962C8B-B14F-4D97-AF65-F5344CB8AC3E}">
        <p14:creationId xmlns:p14="http://schemas.microsoft.com/office/powerpoint/2010/main" val="1549766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571507" y="2544232"/>
            <a:ext cx="65" cy="923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2352" rIns="0" bIns="0" numCol="1" anchor="ctr" anchorCtr="0" compatLnSpc="1">
            <a:prstTxWarp prst="textNoShape">
              <a:avLst/>
            </a:prstTxWarp>
            <a:spAutoFit/>
          </a:bodyPr>
          <a:lstStyle/>
          <a:p>
            <a:pPr defTabSz="914419" eaLnBrk="0" fontAlgn="base" hangingPunct="0">
              <a:spcBef>
                <a:spcPct val="0"/>
              </a:spcBef>
              <a:spcAft>
                <a:spcPct val="0"/>
              </a:spcAft>
            </a:pPr>
            <a:br>
              <a:rPr lang="en-US" altLang="en-US" sz="1600">
                <a:solidFill>
                  <a:srgbClr val="2E74B5"/>
                </a:solidFill>
                <a:latin typeface="Arial" panose="020B0604020202020204" pitchFamily="34" charset="0"/>
                <a:ea typeface="Times New Roman" panose="02020603050405020304" pitchFamily="18" charset="0"/>
              </a:rPr>
            </a:br>
            <a:endParaRPr lang="en-US" altLang="en-US" sz="160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defTabSz="914419" eaLnBrk="0" fontAlgn="base" hangingPunct="0">
              <a:spcBef>
                <a:spcPct val="0"/>
              </a:spcBef>
              <a:spcAft>
                <a:spcPct val="0"/>
              </a:spcAft>
            </a:pPr>
            <a:endParaRPr lang="en-US" altLang="en-US" sz="1801">
              <a:latin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03" y="6795309"/>
            <a:ext cx="133145" cy="2360601"/>
          </a:xfrm>
          <a:prstGeom prst="rect">
            <a:avLst/>
          </a:prstGeom>
        </p:spPr>
      </p:pic>
      <p:graphicFrame>
        <p:nvGraphicFramePr>
          <p:cNvPr id="21" name="Table 20"/>
          <p:cNvGraphicFramePr>
            <a:graphicFrameLocks noGrp="1"/>
          </p:cNvGraphicFramePr>
          <p:nvPr>
            <p:extLst>
              <p:ext uri="{D42A27DB-BD31-4B8C-83A1-F6EECF244321}">
                <p14:modId xmlns:p14="http://schemas.microsoft.com/office/powerpoint/2010/main" val="2453445026"/>
              </p:ext>
            </p:extLst>
          </p:nvPr>
        </p:nvGraphicFramePr>
        <p:xfrm>
          <a:off x="901578" y="2544296"/>
          <a:ext cx="5714277" cy="4251009"/>
        </p:xfrm>
        <a:graphic>
          <a:graphicData uri="http://schemas.openxmlformats.org/drawingml/2006/table">
            <a:tbl>
              <a:tblPr firstRow="1" firstCol="1" bandRow="1">
                <a:tableStyleId>{3B4B98B0-60AC-42C2-AFA5-B58CD77FA1E5}</a:tableStyleId>
              </a:tblPr>
              <a:tblGrid>
                <a:gridCol w="2699089">
                  <a:extLst>
                    <a:ext uri="{9D8B030D-6E8A-4147-A177-3AD203B41FA5}">
                      <a16:colId xmlns:a16="http://schemas.microsoft.com/office/drawing/2014/main" val="4171159924"/>
                    </a:ext>
                  </a:extLst>
                </a:gridCol>
                <a:gridCol w="3015188">
                  <a:extLst>
                    <a:ext uri="{9D8B030D-6E8A-4147-A177-3AD203B41FA5}">
                      <a16:colId xmlns:a16="http://schemas.microsoft.com/office/drawing/2014/main" val="1430094251"/>
                    </a:ext>
                  </a:extLst>
                </a:gridCol>
              </a:tblGrid>
              <a:tr h="291378">
                <a:tc>
                  <a:txBody>
                    <a:bodyPr/>
                    <a:lstStyle/>
                    <a:p>
                      <a:pPr marL="0" marR="0" algn="l">
                        <a:lnSpc>
                          <a:spcPct val="107000"/>
                        </a:lnSpc>
                        <a:spcBef>
                          <a:spcPts val="0"/>
                        </a:spcBef>
                        <a:spcAft>
                          <a:spcPts val="1000"/>
                        </a:spcAft>
                      </a:pPr>
                      <a:endParaRPr lang="en-US" sz="1200" b="1" i="0" dirty="0">
                        <a:solidFill>
                          <a:schemeClr val="bg1"/>
                        </a:solidFill>
                        <a:effectLst/>
                        <a:latin typeface="+mn-lt"/>
                      </a:endParaRPr>
                    </a:p>
                  </a:txBody>
                  <a:tcPr marL="40527" marR="40527" marT="0" marB="0" anchor="ctr"/>
                </a:tc>
                <a:tc>
                  <a:txBody>
                    <a:bodyPr/>
                    <a:lstStyle/>
                    <a:p>
                      <a:pPr marL="0" marR="0" algn="r">
                        <a:lnSpc>
                          <a:spcPct val="107000"/>
                        </a:lnSpc>
                        <a:spcBef>
                          <a:spcPts val="0"/>
                        </a:spcBef>
                        <a:spcAft>
                          <a:spcPts val="1000"/>
                        </a:spcAft>
                      </a:pPr>
                      <a:r>
                        <a:rPr lang="mn-MN" sz="1200" dirty="0">
                          <a:effectLst/>
                          <a:latin typeface="+mn-lt"/>
                        </a:rPr>
                        <a:t>“Хөвсгөл Алтандуулга” ХК</a:t>
                      </a:r>
                      <a:endParaRPr lang="en-US" sz="1200" b="1" dirty="0">
                        <a:solidFill>
                          <a:schemeClr val="bg1"/>
                        </a:solidFill>
                        <a:effectLst/>
                        <a:latin typeface="+mn-lt"/>
                        <a:ea typeface="Calibri" panose="020F0502020204030204" pitchFamily="34" charset="0"/>
                        <a:cs typeface="Times New Roman" panose="02020603050405020304" pitchFamily="18" charset="0"/>
                      </a:endParaRPr>
                    </a:p>
                  </a:txBody>
                  <a:tcPr marL="40527" marR="40527" marT="0" marB="0" anchor="ctr"/>
                </a:tc>
                <a:extLst>
                  <a:ext uri="{0D108BD9-81ED-4DB2-BD59-A6C34878D82A}">
                    <a16:rowId xmlns:a16="http://schemas.microsoft.com/office/drawing/2014/main" val="1634255682"/>
                  </a:ext>
                </a:extLst>
              </a:tr>
              <a:tr h="321103">
                <a:tc>
                  <a:txBody>
                    <a:bodyPr/>
                    <a:lstStyle/>
                    <a:p>
                      <a:pPr marL="0" marR="0" algn="l">
                        <a:lnSpc>
                          <a:spcPct val="107000"/>
                        </a:lnSpc>
                        <a:spcBef>
                          <a:spcPts val="0"/>
                        </a:spcBef>
                        <a:spcAft>
                          <a:spcPts val="1000"/>
                        </a:spcAft>
                      </a:pPr>
                      <a:r>
                        <a:rPr lang="mn-MN" sz="1200" kern="1200" dirty="0">
                          <a:effectLst/>
                          <a:latin typeface="+mn-lt"/>
                        </a:rPr>
                        <a:t>Улсын бүртгэлийн дугаар</a:t>
                      </a:r>
                      <a:endParaRPr lang="en-US" sz="1200" b="0" i="0" dirty="0">
                        <a:effectLst/>
                        <a:latin typeface="+mn-lt"/>
                        <a:ea typeface="Calibri" panose="020F0502020204030204" pitchFamily="34" charset="0"/>
                        <a:cs typeface="Times New Roman" panose="02020603050405020304" pitchFamily="18" charset="0"/>
                      </a:endParaRPr>
                    </a:p>
                  </a:txBody>
                  <a:tcPr marL="40527" marR="40527" marT="0" marB="0" anchor="ctr"/>
                </a:tc>
                <a:tc>
                  <a:txBody>
                    <a:bodyPr/>
                    <a:lstStyle/>
                    <a:p>
                      <a:pPr marL="0" marR="0" algn="l">
                        <a:lnSpc>
                          <a:spcPct val="107000"/>
                        </a:lnSpc>
                        <a:spcBef>
                          <a:spcPts val="0"/>
                        </a:spcBef>
                        <a:spcAft>
                          <a:spcPts val="1000"/>
                        </a:spcAft>
                      </a:pPr>
                      <a:r>
                        <a:rPr lang="mn-MN" sz="1200" kern="1200" dirty="0">
                          <a:effectLst/>
                          <a:latin typeface="+mn-lt"/>
                        </a:rPr>
                        <a:t>1710001001</a:t>
                      </a:r>
                      <a:endParaRPr lang="en-US" sz="1200" b="0" dirty="0">
                        <a:effectLst/>
                        <a:latin typeface="+mn-lt"/>
                        <a:ea typeface="Calibri" panose="020F0502020204030204" pitchFamily="34" charset="0"/>
                        <a:cs typeface="Times New Roman" panose="02020603050405020304" pitchFamily="18" charset="0"/>
                      </a:endParaRPr>
                    </a:p>
                  </a:txBody>
                  <a:tcPr marL="40527" marR="40527" marT="0" marB="0" anchor="ctr"/>
                </a:tc>
                <a:extLst>
                  <a:ext uri="{0D108BD9-81ED-4DB2-BD59-A6C34878D82A}">
                    <a16:rowId xmlns:a16="http://schemas.microsoft.com/office/drawing/2014/main" val="1938516372"/>
                  </a:ext>
                </a:extLst>
              </a:tr>
              <a:tr h="193633">
                <a:tc>
                  <a:txBody>
                    <a:bodyPr/>
                    <a:lstStyle/>
                    <a:p>
                      <a:pPr marL="0" marR="0" algn="l">
                        <a:lnSpc>
                          <a:spcPct val="107000"/>
                        </a:lnSpc>
                        <a:spcBef>
                          <a:spcPts val="0"/>
                        </a:spcBef>
                        <a:spcAft>
                          <a:spcPts val="1000"/>
                        </a:spcAft>
                      </a:pPr>
                      <a:r>
                        <a:rPr lang="mn-MN" sz="1200" kern="1200" dirty="0">
                          <a:effectLst/>
                          <a:latin typeface="+mn-lt"/>
                        </a:rPr>
                        <a:t>Регистрийн дугаар</a:t>
                      </a:r>
                      <a:endParaRPr lang="en-US" sz="1200" b="0" i="0" dirty="0">
                        <a:effectLst/>
                        <a:latin typeface="+mn-lt"/>
                        <a:ea typeface="Calibri" panose="020F0502020204030204" pitchFamily="34" charset="0"/>
                        <a:cs typeface="Times New Roman" panose="02020603050405020304" pitchFamily="18" charset="0"/>
                      </a:endParaRPr>
                    </a:p>
                  </a:txBody>
                  <a:tcPr marL="40527" marR="40527" marT="0" marB="0" anchor="ctr"/>
                </a:tc>
                <a:tc>
                  <a:txBody>
                    <a:bodyPr/>
                    <a:lstStyle/>
                    <a:p>
                      <a:pPr algn="l"/>
                      <a:r>
                        <a:rPr lang="mn-MN" sz="1200" kern="1200" dirty="0">
                          <a:effectLst/>
                          <a:latin typeface="+mn-lt"/>
                        </a:rPr>
                        <a:t>2034565</a:t>
                      </a:r>
                      <a:endParaRPr lang="en-US" sz="1200" kern="1200" dirty="0">
                        <a:solidFill>
                          <a:schemeClr val="dk1"/>
                        </a:solidFill>
                        <a:effectLst/>
                        <a:latin typeface="+mn-lt"/>
                        <a:ea typeface="+mn-ea"/>
                        <a:cs typeface="+mn-cs"/>
                      </a:endParaRPr>
                    </a:p>
                  </a:txBody>
                  <a:tcPr marL="40527" marR="40527" marT="0" marB="0" anchor="ctr"/>
                </a:tc>
                <a:extLst>
                  <a:ext uri="{0D108BD9-81ED-4DB2-BD59-A6C34878D82A}">
                    <a16:rowId xmlns:a16="http://schemas.microsoft.com/office/drawing/2014/main" val="979766747"/>
                  </a:ext>
                </a:extLst>
              </a:tr>
              <a:tr h="370240">
                <a:tc>
                  <a:txBody>
                    <a:bodyPr/>
                    <a:lstStyle/>
                    <a:p>
                      <a:pPr marL="0" marR="0" algn="l">
                        <a:lnSpc>
                          <a:spcPct val="107000"/>
                        </a:lnSpc>
                        <a:spcBef>
                          <a:spcPts val="0"/>
                        </a:spcBef>
                        <a:spcAft>
                          <a:spcPts val="1000"/>
                        </a:spcAft>
                      </a:pPr>
                      <a:r>
                        <a:rPr lang="en-US" sz="1200" kern="1200" dirty="0" err="1">
                          <a:effectLst/>
                          <a:latin typeface="+mn-lt"/>
                        </a:rPr>
                        <a:t>Үүсгэн</a:t>
                      </a:r>
                      <a:r>
                        <a:rPr lang="en-US" sz="1200" kern="1200" dirty="0">
                          <a:effectLst/>
                          <a:latin typeface="+mn-lt"/>
                        </a:rPr>
                        <a:t> </a:t>
                      </a:r>
                      <a:r>
                        <a:rPr lang="en-US" sz="1200" kern="1200" dirty="0" err="1">
                          <a:effectLst/>
                          <a:latin typeface="+mn-lt"/>
                        </a:rPr>
                        <a:t>байгуулагдсан</a:t>
                      </a:r>
                      <a:r>
                        <a:rPr lang="en-US" sz="1200" kern="1200" dirty="0">
                          <a:effectLst/>
                          <a:latin typeface="+mn-lt"/>
                        </a:rPr>
                        <a:t> </a:t>
                      </a:r>
                      <a:r>
                        <a:rPr lang="en-US" sz="1200" kern="1200" dirty="0" err="1">
                          <a:effectLst/>
                          <a:latin typeface="+mn-lt"/>
                        </a:rPr>
                        <a:t>огноо</a:t>
                      </a:r>
                      <a:endParaRPr lang="en-US" sz="1200" b="0" i="0" dirty="0">
                        <a:effectLst/>
                        <a:latin typeface="+mn-lt"/>
                        <a:ea typeface="Calibri" panose="020F0502020204030204" pitchFamily="34" charset="0"/>
                        <a:cs typeface="Times New Roman" panose="02020603050405020304" pitchFamily="18" charset="0"/>
                      </a:endParaRPr>
                    </a:p>
                  </a:txBody>
                  <a:tcPr marL="40527" marR="40527" marT="0" marB="0" anchor="ctr"/>
                </a:tc>
                <a:tc>
                  <a:txBody>
                    <a:bodyPr/>
                    <a:lstStyle/>
                    <a:p>
                      <a:pPr marL="0" marR="0" algn="l">
                        <a:lnSpc>
                          <a:spcPct val="107000"/>
                        </a:lnSpc>
                        <a:spcBef>
                          <a:spcPts val="0"/>
                        </a:spcBef>
                        <a:spcAft>
                          <a:spcPts val="1000"/>
                        </a:spcAft>
                      </a:pPr>
                      <a:r>
                        <a:rPr lang="en-US" sz="1200" kern="1200" dirty="0">
                          <a:effectLst/>
                          <a:latin typeface="+mn-lt"/>
                        </a:rPr>
                        <a:t>1996.04.25</a:t>
                      </a:r>
                      <a:endParaRPr lang="en-US" sz="1200" b="0" dirty="0">
                        <a:effectLst/>
                        <a:latin typeface="+mn-lt"/>
                        <a:ea typeface="Calibri" panose="020F0502020204030204" pitchFamily="34" charset="0"/>
                        <a:cs typeface="Times New Roman" panose="02020603050405020304" pitchFamily="18" charset="0"/>
                      </a:endParaRPr>
                    </a:p>
                  </a:txBody>
                  <a:tcPr marL="40527" marR="40527" marT="0" marB="0" anchor="ctr"/>
                </a:tc>
                <a:extLst>
                  <a:ext uri="{0D108BD9-81ED-4DB2-BD59-A6C34878D82A}">
                    <a16:rowId xmlns:a16="http://schemas.microsoft.com/office/drawing/2014/main" val="1898736733"/>
                  </a:ext>
                </a:extLst>
              </a:tr>
              <a:tr h="193633">
                <a:tc rowSpan="7">
                  <a:txBody>
                    <a:bodyPr/>
                    <a:lstStyle/>
                    <a:p>
                      <a:pPr marL="0" marR="0" algn="l">
                        <a:lnSpc>
                          <a:spcPct val="107000"/>
                        </a:lnSpc>
                        <a:spcBef>
                          <a:spcPts val="0"/>
                        </a:spcBef>
                        <a:spcAft>
                          <a:spcPts val="1000"/>
                        </a:spcAft>
                      </a:pPr>
                      <a:r>
                        <a:rPr lang="en-US" sz="1200" kern="1200" dirty="0" err="1">
                          <a:effectLst/>
                          <a:latin typeface="+mn-lt"/>
                        </a:rPr>
                        <a:t>Үйл</a:t>
                      </a:r>
                      <a:r>
                        <a:rPr lang="en-US" sz="1200" kern="1200" dirty="0">
                          <a:effectLst/>
                          <a:latin typeface="+mn-lt"/>
                        </a:rPr>
                        <a:t> </a:t>
                      </a:r>
                      <a:r>
                        <a:rPr lang="en-US" sz="1200" kern="1200" dirty="0" err="1">
                          <a:effectLst/>
                          <a:latin typeface="+mn-lt"/>
                        </a:rPr>
                        <a:t>ажиллагааны</a:t>
                      </a:r>
                      <a:r>
                        <a:rPr lang="en-US" sz="1200" kern="1200" dirty="0">
                          <a:effectLst/>
                          <a:latin typeface="+mn-lt"/>
                        </a:rPr>
                        <a:t> </a:t>
                      </a:r>
                      <a:r>
                        <a:rPr lang="en-US" sz="1200" kern="1200" dirty="0" err="1">
                          <a:effectLst/>
                          <a:latin typeface="+mn-lt"/>
                        </a:rPr>
                        <a:t>чиглэл</a:t>
                      </a:r>
                      <a:endParaRPr lang="en-US" sz="1200" b="0" i="0" dirty="0">
                        <a:effectLst/>
                        <a:latin typeface="+mn-lt"/>
                        <a:ea typeface="Calibri" panose="020F0502020204030204" pitchFamily="34" charset="0"/>
                        <a:cs typeface="Times New Roman" panose="02020603050405020304" pitchFamily="18" charset="0"/>
                      </a:endParaRPr>
                    </a:p>
                  </a:txBody>
                  <a:tcPr marL="40527" marR="40527" marT="0" marB="0" anchor="ctr"/>
                </a:tc>
                <a:tc>
                  <a:txBody>
                    <a:bodyPr/>
                    <a:lstStyle/>
                    <a:p>
                      <a:pPr marL="0" marR="0" algn="l">
                        <a:lnSpc>
                          <a:spcPct val="107000"/>
                        </a:lnSpc>
                        <a:spcBef>
                          <a:spcPts val="0"/>
                        </a:spcBef>
                        <a:spcAft>
                          <a:spcPts val="1000"/>
                        </a:spcAft>
                      </a:pPr>
                      <a:r>
                        <a:rPr lang="en-US" sz="1200" kern="1200" dirty="0" err="1">
                          <a:effectLst/>
                          <a:latin typeface="+mn-lt"/>
                        </a:rPr>
                        <a:t>Үр</a:t>
                      </a:r>
                      <a:r>
                        <a:rPr lang="en-US" sz="1200" kern="1200" dirty="0">
                          <a:effectLst/>
                          <a:latin typeface="+mn-lt"/>
                        </a:rPr>
                        <a:t> </a:t>
                      </a:r>
                      <a:r>
                        <a:rPr lang="en-US" sz="1200" kern="1200" dirty="0" err="1">
                          <a:effectLst/>
                          <a:latin typeface="+mn-lt"/>
                        </a:rPr>
                        <a:t>тариа</a:t>
                      </a:r>
                      <a:r>
                        <a:rPr lang="en-US" sz="1200" kern="1200" dirty="0">
                          <a:effectLst/>
                          <a:latin typeface="+mn-lt"/>
                        </a:rPr>
                        <a:t> </a:t>
                      </a:r>
                      <a:r>
                        <a:rPr lang="en-US" sz="1200" kern="1200" dirty="0" err="1">
                          <a:effectLst/>
                          <a:latin typeface="+mn-lt"/>
                        </a:rPr>
                        <a:t>үйлдвэрлэл</a:t>
                      </a:r>
                      <a:r>
                        <a:rPr lang="en-US" sz="1200" kern="1200" dirty="0">
                          <a:effectLst/>
                          <a:latin typeface="+mn-lt"/>
                        </a:rPr>
                        <a:t> </a:t>
                      </a:r>
                      <a:endParaRPr lang="en-US" sz="1200" b="0" dirty="0">
                        <a:effectLst/>
                        <a:latin typeface="+mn-lt"/>
                        <a:ea typeface="Calibri" panose="020F0502020204030204" pitchFamily="34" charset="0"/>
                        <a:cs typeface="Times New Roman" panose="02020603050405020304" pitchFamily="18" charset="0"/>
                      </a:endParaRPr>
                    </a:p>
                  </a:txBody>
                  <a:tcPr marL="40527" marR="40527" marT="0" marB="0" anchor="ctr"/>
                </a:tc>
                <a:extLst>
                  <a:ext uri="{0D108BD9-81ED-4DB2-BD59-A6C34878D82A}">
                    <a16:rowId xmlns:a16="http://schemas.microsoft.com/office/drawing/2014/main" val="489888903"/>
                  </a:ext>
                </a:extLst>
              </a:tr>
              <a:tr h="193633">
                <a:tc vMerge="1">
                  <a:txBody>
                    <a:bodyPr/>
                    <a:lstStyle/>
                    <a:p>
                      <a:pPr marL="0" marR="0" algn="l">
                        <a:lnSpc>
                          <a:spcPct val="107000"/>
                        </a:lnSpc>
                        <a:spcBef>
                          <a:spcPts val="0"/>
                        </a:spcBef>
                        <a:spcAft>
                          <a:spcPts val="1000"/>
                        </a:spcAft>
                      </a:pPr>
                      <a:endParaRPr lang="en-US" sz="1100" b="0" i="0" dirty="0">
                        <a:effectLst/>
                        <a:latin typeface="+mj-lt"/>
                        <a:ea typeface="Calibri" panose="020F0502020204030204" pitchFamily="34" charset="0"/>
                        <a:cs typeface="Times New Roman" panose="02020603050405020304" pitchFamily="18" charset="0"/>
                      </a:endParaRPr>
                    </a:p>
                  </a:txBody>
                  <a:tcPr marL="40527" marR="40527" marT="0" marB="0" anchor="ctr"/>
                </a:tc>
                <a:tc>
                  <a:txBody>
                    <a:bodyPr/>
                    <a:lstStyle/>
                    <a:p>
                      <a:pPr marL="0" marR="0" algn="l">
                        <a:lnSpc>
                          <a:spcPct val="107000"/>
                        </a:lnSpc>
                        <a:spcBef>
                          <a:spcPts val="0"/>
                        </a:spcBef>
                        <a:spcAft>
                          <a:spcPts val="1000"/>
                        </a:spcAft>
                      </a:pPr>
                      <a:r>
                        <a:rPr lang="en-US" sz="1200" kern="1200" dirty="0" err="1">
                          <a:effectLst/>
                          <a:latin typeface="+mn-lt"/>
                        </a:rPr>
                        <a:t>Гурил</a:t>
                      </a:r>
                      <a:r>
                        <a:rPr lang="en-US" sz="1200" kern="1200" dirty="0">
                          <a:effectLst/>
                          <a:latin typeface="+mn-lt"/>
                        </a:rPr>
                        <a:t> </a:t>
                      </a:r>
                      <a:r>
                        <a:rPr lang="en-US" sz="1200" kern="1200" dirty="0" err="1">
                          <a:effectLst/>
                          <a:latin typeface="+mn-lt"/>
                        </a:rPr>
                        <a:t>үйлдвэрлэл</a:t>
                      </a:r>
                      <a:r>
                        <a:rPr lang="en-US" sz="1200" kern="1200" dirty="0">
                          <a:effectLst/>
                          <a:latin typeface="+mn-lt"/>
                        </a:rPr>
                        <a:t> </a:t>
                      </a:r>
                      <a:endParaRPr lang="en-US" sz="1200" b="0" dirty="0">
                        <a:effectLst/>
                        <a:latin typeface="+mn-lt"/>
                        <a:ea typeface="Calibri" panose="020F0502020204030204" pitchFamily="34" charset="0"/>
                        <a:cs typeface="Times New Roman" panose="02020603050405020304" pitchFamily="18" charset="0"/>
                      </a:endParaRPr>
                    </a:p>
                  </a:txBody>
                  <a:tcPr marL="40527" marR="40527" marT="0" marB="0" anchor="ctr"/>
                </a:tc>
                <a:extLst>
                  <a:ext uri="{0D108BD9-81ED-4DB2-BD59-A6C34878D82A}">
                    <a16:rowId xmlns:a16="http://schemas.microsoft.com/office/drawing/2014/main" val="4044076154"/>
                  </a:ext>
                </a:extLst>
              </a:tr>
              <a:tr h="193633">
                <a:tc vMerge="1">
                  <a:txBody>
                    <a:bodyPr/>
                    <a:lstStyle/>
                    <a:p>
                      <a:pPr marL="0" marR="0" algn="l">
                        <a:lnSpc>
                          <a:spcPct val="107000"/>
                        </a:lnSpc>
                        <a:spcBef>
                          <a:spcPts val="0"/>
                        </a:spcBef>
                        <a:spcAft>
                          <a:spcPts val="1000"/>
                        </a:spcAft>
                      </a:pPr>
                      <a:endParaRPr lang="en-US" sz="1100" b="0" i="0" dirty="0">
                        <a:effectLst/>
                        <a:latin typeface="+mj-lt"/>
                        <a:ea typeface="Calibri" panose="020F0502020204030204" pitchFamily="34" charset="0"/>
                        <a:cs typeface="Times New Roman" panose="02020603050405020304" pitchFamily="18" charset="0"/>
                      </a:endParaRPr>
                    </a:p>
                  </a:txBody>
                  <a:tcPr marL="40527" marR="40527" marT="0" marB="0" anchor="ctr"/>
                </a:tc>
                <a:tc>
                  <a:txBody>
                    <a:bodyPr/>
                    <a:lstStyle/>
                    <a:p>
                      <a:pPr marL="0" marR="0" algn="l">
                        <a:lnSpc>
                          <a:spcPct val="107000"/>
                        </a:lnSpc>
                        <a:spcBef>
                          <a:spcPts val="0"/>
                        </a:spcBef>
                        <a:spcAft>
                          <a:spcPts val="1000"/>
                        </a:spcAft>
                      </a:pPr>
                      <a:r>
                        <a:rPr lang="en-US" sz="1200" kern="1200" dirty="0" err="1">
                          <a:effectLst/>
                          <a:latin typeface="+mn-lt"/>
                        </a:rPr>
                        <a:t>Малын</a:t>
                      </a:r>
                      <a:r>
                        <a:rPr lang="en-US" sz="1200" kern="1200" dirty="0">
                          <a:effectLst/>
                          <a:latin typeface="+mn-lt"/>
                        </a:rPr>
                        <a:t> </a:t>
                      </a:r>
                      <a:r>
                        <a:rPr lang="en-US" sz="1200" kern="1200" dirty="0" err="1">
                          <a:effectLst/>
                          <a:latin typeface="+mn-lt"/>
                        </a:rPr>
                        <a:t>тэжээлийн</a:t>
                      </a:r>
                      <a:r>
                        <a:rPr lang="en-US" sz="1200" kern="1200" dirty="0">
                          <a:effectLst/>
                          <a:latin typeface="+mn-lt"/>
                        </a:rPr>
                        <a:t> </a:t>
                      </a:r>
                      <a:r>
                        <a:rPr lang="en-US" sz="1200" kern="1200" dirty="0" err="1">
                          <a:effectLst/>
                          <a:latin typeface="+mn-lt"/>
                        </a:rPr>
                        <a:t>үйлдвэрлэл</a:t>
                      </a:r>
                      <a:endParaRPr lang="en-US" sz="1200" b="0" dirty="0">
                        <a:effectLst/>
                        <a:latin typeface="+mn-lt"/>
                        <a:ea typeface="Calibri" panose="020F0502020204030204" pitchFamily="34" charset="0"/>
                        <a:cs typeface="Times New Roman" panose="02020603050405020304" pitchFamily="18" charset="0"/>
                      </a:endParaRPr>
                    </a:p>
                  </a:txBody>
                  <a:tcPr marL="40527" marR="40527" marT="0" marB="0" anchor="ctr"/>
                </a:tc>
                <a:extLst>
                  <a:ext uri="{0D108BD9-81ED-4DB2-BD59-A6C34878D82A}">
                    <a16:rowId xmlns:a16="http://schemas.microsoft.com/office/drawing/2014/main" val="3471443849"/>
                  </a:ext>
                </a:extLst>
              </a:tr>
              <a:tr h="193633">
                <a:tc vMerge="1">
                  <a:txBody>
                    <a:bodyPr/>
                    <a:lstStyle/>
                    <a:p>
                      <a:pPr marL="0" marR="0" algn="l">
                        <a:lnSpc>
                          <a:spcPct val="107000"/>
                        </a:lnSpc>
                        <a:spcBef>
                          <a:spcPts val="0"/>
                        </a:spcBef>
                        <a:spcAft>
                          <a:spcPts val="1000"/>
                        </a:spcAft>
                      </a:pPr>
                      <a:endParaRPr lang="en-US" sz="1100" b="0" i="0" dirty="0">
                        <a:effectLst/>
                        <a:latin typeface="+mj-lt"/>
                        <a:ea typeface="Calibri" panose="020F0502020204030204" pitchFamily="34" charset="0"/>
                        <a:cs typeface="Times New Roman" panose="02020603050405020304" pitchFamily="18" charset="0"/>
                      </a:endParaRPr>
                    </a:p>
                  </a:txBody>
                  <a:tcPr marL="40527" marR="40527" marT="0" marB="0" anchor="ctr"/>
                </a:tc>
                <a:tc>
                  <a:txBody>
                    <a:bodyPr/>
                    <a:lstStyle/>
                    <a:p>
                      <a:pPr marL="0" marR="0" algn="l">
                        <a:lnSpc>
                          <a:spcPct val="107000"/>
                        </a:lnSpc>
                        <a:spcBef>
                          <a:spcPts val="0"/>
                        </a:spcBef>
                        <a:spcAft>
                          <a:spcPts val="1000"/>
                        </a:spcAft>
                      </a:pPr>
                      <a:r>
                        <a:rPr lang="en-US" sz="1200" kern="1200" dirty="0" err="1">
                          <a:effectLst/>
                          <a:latin typeface="+mn-lt"/>
                        </a:rPr>
                        <a:t>Хүнсний</a:t>
                      </a:r>
                      <a:r>
                        <a:rPr lang="en-US" sz="1200" kern="1200" dirty="0">
                          <a:effectLst/>
                          <a:latin typeface="+mn-lt"/>
                        </a:rPr>
                        <a:t> </a:t>
                      </a:r>
                      <a:r>
                        <a:rPr lang="en-US" sz="1200" kern="1200" dirty="0" err="1">
                          <a:effectLst/>
                          <a:latin typeface="+mn-lt"/>
                        </a:rPr>
                        <a:t>ногоо</a:t>
                      </a:r>
                      <a:r>
                        <a:rPr lang="en-US" sz="1200" kern="1200" dirty="0">
                          <a:effectLst/>
                          <a:latin typeface="+mn-lt"/>
                        </a:rPr>
                        <a:t> </a:t>
                      </a:r>
                      <a:r>
                        <a:rPr lang="en-US" sz="1200" kern="1200" dirty="0" err="1">
                          <a:effectLst/>
                          <a:latin typeface="+mn-lt"/>
                        </a:rPr>
                        <a:t>тариалах</a:t>
                      </a:r>
                      <a:endParaRPr lang="en-US" sz="1200" b="0" dirty="0">
                        <a:effectLst/>
                        <a:latin typeface="+mn-lt"/>
                        <a:ea typeface="Calibri" panose="020F0502020204030204" pitchFamily="34" charset="0"/>
                        <a:cs typeface="Times New Roman" panose="02020603050405020304" pitchFamily="18" charset="0"/>
                      </a:endParaRPr>
                    </a:p>
                  </a:txBody>
                  <a:tcPr marL="40527" marR="40527" marT="0" marB="0" anchor="ctr"/>
                </a:tc>
                <a:extLst>
                  <a:ext uri="{0D108BD9-81ED-4DB2-BD59-A6C34878D82A}">
                    <a16:rowId xmlns:a16="http://schemas.microsoft.com/office/drawing/2014/main" val="766368987"/>
                  </a:ext>
                </a:extLst>
              </a:tr>
              <a:tr h="193633">
                <a:tc vMerge="1">
                  <a:txBody>
                    <a:bodyPr/>
                    <a:lstStyle/>
                    <a:p>
                      <a:pPr marL="0" marR="0" algn="l">
                        <a:lnSpc>
                          <a:spcPct val="107000"/>
                        </a:lnSpc>
                        <a:spcBef>
                          <a:spcPts val="0"/>
                        </a:spcBef>
                        <a:spcAft>
                          <a:spcPts val="1000"/>
                        </a:spcAft>
                      </a:pPr>
                      <a:endParaRPr lang="en-US" sz="1100" b="0" i="0" dirty="0">
                        <a:effectLst/>
                        <a:latin typeface="+mj-lt"/>
                        <a:ea typeface="Calibri" panose="020F0502020204030204" pitchFamily="34" charset="0"/>
                        <a:cs typeface="Times New Roman" panose="02020603050405020304" pitchFamily="18" charset="0"/>
                      </a:endParaRPr>
                    </a:p>
                  </a:txBody>
                  <a:tcPr marL="40527" marR="40527" marT="0" marB="0" anchor="ctr"/>
                </a:tc>
                <a:tc>
                  <a:txBody>
                    <a:bodyPr/>
                    <a:lstStyle/>
                    <a:p>
                      <a:pPr marL="0" marR="0" algn="l">
                        <a:lnSpc>
                          <a:spcPct val="107000"/>
                        </a:lnSpc>
                        <a:spcBef>
                          <a:spcPts val="0"/>
                        </a:spcBef>
                        <a:spcAft>
                          <a:spcPts val="1000"/>
                        </a:spcAft>
                      </a:pPr>
                      <a:r>
                        <a:rPr lang="ru-RU" sz="1200" kern="1200" dirty="0">
                          <a:effectLst/>
                          <a:latin typeface="+mn-lt"/>
                        </a:rPr>
                        <a:t>Гадаад дотоод худалдаа</a:t>
                      </a:r>
                      <a:endParaRPr lang="en-US" sz="1200" b="0" dirty="0">
                        <a:effectLst/>
                        <a:latin typeface="+mn-lt"/>
                        <a:ea typeface="Calibri" panose="020F0502020204030204" pitchFamily="34" charset="0"/>
                        <a:cs typeface="Times New Roman" panose="02020603050405020304" pitchFamily="18" charset="0"/>
                      </a:endParaRPr>
                    </a:p>
                  </a:txBody>
                  <a:tcPr marL="40527" marR="40527" marT="0" marB="0" anchor="ctr"/>
                </a:tc>
                <a:extLst>
                  <a:ext uri="{0D108BD9-81ED-4DB2-BD59-A6C34878D82A}">
                    <a16:rowId xmlns:a16="http://schemas.microsoft.com/office/drawing/2014/main" val="1597369040"/>
                  </a:ext>
                </a:extLst>
              </a:tr>
              <a:tr h="189295">
                <a:tc vMerge="1">
                  <a:txBody>
                    <a:bodyPr/>
                    <a:lstStyle/>
                    <a:p>
                      <a:pPr marL="0" marR="0" algn="l">
                        <a:lnSpc>
                          <a:spcPct val="107000"/>
                        </a:lnSpc>
                        <a:spcBef>
                          <a:spcPts val="0"/>
                        </a:spcBef>
                        <a:spcAft>
                          <a:spcPts val="1000"/>
                        </a:spcAft>
                      </a:pPr>
                      <a:endParaRPr lang="en-US" sz="1100" b="0" i="0" dirty="0">
                        <a:effectLst/>
                        <a:latin typeface="+mj-lt"/>
                        <a:ea typeface="Calibri" panose="020F0502020204030204" pitchFamily="34" charset="0"/>
                        <a:cs typeface="Times New Roman" panose="02020603050405020304" pitchFamily="18" charset="0"/>
                      </a:endParaRPr>
                    </a:p>
                  </a:txBody>
                  <a:tcPr marL="40527" marR="40527" marT="0" marB="0" anchor="ctr"/>
                </a:tc>
                <a:tc>
                  <a:txBody>
                    <a:bodyPr/>
                    <a:lstStyle/>
                    <a:p>
                      <a:pPr algn="l"/>
                      <a:r>
                        <a:rPr lang="ru-RU" sz="1200" kern="1200" dirty="0">
                          <a:effectLst/>
                          <a:latin typeface="+mn-lt"/>
                        </a:rPr>
                        <a:t>Малын аж ахуй </a:t>
                      </a:r>
                      <a:endParaRPr lang="en-US" sz="1200" kern="1200" dirty="0">
                        <a:solidFill>
                          <a:schemeClr val="dk1"/>
                        </a:solidFill>
                        <a:effectLst/>
                        <a:latin typeface="+mn-lt"/>
                        <a:ea typeface="+mn-ea"/>
                        <a:cs typeface="+mn-cs"/>
                      </a:endParaRPr>
                    </a:p>
                  </a:txBody>
                  <a:tcPr marL="40527" marR="40527" marT="0" marB="0" anchor="ctr"/>
                </a:tc>
                <a:extLst>
                  <a:ext uri="{0D108BD9-81ED-4DB2-BD59-A6C34878D82A}">
                    <a16:rowId xmlns:a16="http://schemas.microsoft.com/office/drawing/2014/main" val="1194727921"/>
                  </a:ext>
                </a:extLst>
              </a:tr>
              <a:tr h="396206">
                <a:tc vMerge="1">
                  <a:txBody>
                    <a:bodyPr/>
                    <a:lstStyle/>
                    <a:p>
                      <a:pPr marL="0" marR="0" algn="l">
                        <a:lnSpc>
                          <a:spcPct val="107000"/>
                        </a:lnSpc>
                        <a:spcBef>
                          <a:spcPts val="0"/>
                        </a:spcBef>
                        <a:spcAft>
                          <a:spcPts val="1000"/>
                        </a:spcAft>
                      </a:pPr>
                      <a:endParaRPr lang="en-US" sz="1100" b="0" i="0" dirty="0">
                        <a:effectLst/>
                        <a:latin typeface="+mj-lt"/>
                        <a:ea typeface="Calibri" panose="020F0502020204030204" pitchFamily="34" charset="0"/>
                        <a:cs typeface="Times New Roman" panose="02020603050405020304" pitchFamily="18" charset="0"/>
                      </a:endParaRPr>
                    </a:p>
                  </a:txBody>
                  <a:tcPr marL="40527" marR="40527" marT="0" marB="0" anchor="ctr"/>
                </a:tc>
                <a:tc>
                  <a:txBody>
                    <a:bodyPr/>
                    <a:lstStyle/>
                    <a:p>
                      <a:pPr marL="0" marR="0" algn="l">
                        <a:lnSpc>
                          <a:spcPct val="107000"/>
                        </a:lnSpc>
                        <a:spcBef>
                          <a:spcPts val="0"/>
                        </a:spcBef>
                        <a:spcAft>
                          <a:spcPts val="1000"/>
                        </a:spcAft>
                      </a:pPr>
                      <a:r>
                        <a:rPr lang="ru-RU" sz="1200" kern="1200" dirty="0">
                          <a:effectLst/>
                          <a:latin typeface="+mn-lt"/>
                        </a:rPr>
                        <a:t>Хууль тогтоомжоор хориглоогүй бусад төрлийн</a:t>
                      </a:r>
                      <a:r>
                        <a:rPr lang="mn-MN" sz="1200" kern="1200" dirty="0">
                          <a:effectLst/>
                          <a:latin typeface="+mn-lt"/>
                        </a:rPr>
                        <a:t> үйл</a:t>
                      </a:r>
                      <a:r>
                        <a:rPr lang="mn-MN" sz="1200" kern="1200" baseline="0" dirty="0">
                          <a:effectLst/>
                          <a:latin typeface="+mn-lt"/>
                        </a:rPr>
                        <a:t> ажиллагаа</a:t>
                      </a:r>
                      <a:r>
                        <a:rPr lang="ru-RU" sz="1200" kern="1200" dirty="0">
                          <a:effectLst/>
                          <a:latin typeface="+mn-lt"/>
                        </a:rPr>
                        <a:t> </a:t>
                      </a:r>
                      <a:endParaRPr lang="en-US" sz="1200" b="0" dirty="0">
                        <a:effectLst/>
                        <a:latin typeface="+mn-lt"/>
                        <a:ea typeface="Calibri" panose="020F0502020204030204" pitchFamily="34" charset="0"/>
                        <a:cs typeface="Times New Roman" panose="02020603050405020304" pitchFamily="18" charset="0"/>
                      </a:endParaRPr>
                    </a:p>
                  </a:txBody>
                  <a:tcPr marL="40527" marR="40527" marT="0" marB="0" anchor="ctr"/>
                </a:tc>
                <a:extLst>
                  <a:ext uri="{0D108BD9-81ED-4DB2-BD59-A6C34878D82A}">
                    <a16:rowId xmlns:a16="http://schemas.microsoft.com/office/drawing/2014/main" val="2192215040"/>
                  </a:ext>
                </a:extLst>
              </a:tr>
              <a:tr h="378931">
                <a:tc>
                  <a:txBody>
                    <a:bodyPr/>
                    <a:lstStyle/>
                    <a:p>
                      <a:pPr marL="0" marR="0" algn="l">
                        <a:lnSpc>
                          <a:spcPct val="107000"/>
                        </a:lnSpc>
                        <a:spcBef>
                          <a:spcPts val="0"/>
                        </a:spcBef>
                        <a:spcAft>
                          <a:spcPts val="1000"/>
                        </a:spcAft>
                      </a:pPr>
                      <a:r>
                        <a:rPr lang="ru-RU" sz="1200" kern="1200" dirty="0">
                          <a:effectLst/>
                          <a:latin typeface="+mn-lt"/>
                        </a:rPr>
                        <a:t>Хувь нийлүүлсэн хөрөнгө</a:t>
                      </a:r>
                      <a:endParaRPr lang="en-US" sz="1200" b="0" i="0" dirty="0">
                        <a:effectLst/>
                        <a:latin typeface="+mn-lt"/>
                        <a:ea typeface="Calibri" panose="020F0502020204030204" pitchFamily="34" charset="0"/>
                        <a:cs typeface="Times New Roman" panose="02020603050405020304" pitchFamily="18" charset="0"/>
                      </a:endParaRPr>
                    </a:p>
                  </a:txBody>
                  <a:tcPr marL="40527" marR="40527" marT="0" marB="0" anchor="ctr"/>
                </a:tc>
                <a:tc>
                  <a:txBody>
                    <a:bodyPr/>
                    <a:lstStyle/>
                    <a:p>
                      <a:pPr marL="0" marR="0" algn="l">
                        <a:lnSpc>
                          <a:spcPct val="107000"/>
                        </a:lnSpc>
                        <a:spcBef>
                          <a:spcPts val="0"/>
                        </a:spcBef>
                        <a:spcAft>
                          <a:spcPts val="1000"/>
                        </a:spcAft>
                      </a:pPr>
                      <a:r>
                        <a:rPr lang="ru-RU" sz="1200" kern="1200" dirty="0">
                          <a:effectLst/>
                          <a:latin typeface="+mn-lt"/>
                        </a:rPr>
                        <a:t>157,342 мянган төгрөг</a:t>
                      </a:r>
                      <a:endParaRPr lang="en-US" sz="1200" b="0" dirty="0">
                        <a:effectLst/>
                        <a:latin typeface="+mn-lt"/>
                        <a:ea typeface="Calibri" panose="020F0502020204030204" pitchFamily="34" charset="0"/>
                        <a:cs typeface="Times New Roman" panose="02020603050405020304" pitchFamily="18" charset="0"/>
                      </a:endParaRPr>
                    </a:p>
                  </a:txBody>
                  <a:tcPr marL="40527" marR="40527" marT="0" marB="0" anchor="ctr"/>
                </a:tc>
                <a:extLst>
                  <a:ext uri="{0D108BD9-81ED-4DB2-BD59-A6C34878D82A}">
                    <a16:rowId xmlns:a16="http://schemas.microsoft.com/office/drawing/2014/main" val="1224362963"/>
                  </a:ext>
                </a:extLst>
              </a:tr>
              <a:tr h="288048">
                <a:tc>
                  <a:txBody>
                    <a:bodyPr/>
                    <a:lstStyle/>
                    <a:p>
                      <a:pPr marL="0" marR="0" algn="l">
                        <a:lnSpc>
                          <a:spcPct val="107000"/>
                        </a:lnSpc>
                        <a:spcBef>
                          <a:spcPts val="0"/>
                        </a:spcBef>
                        <a:spcAft>
                          <a:spcPts val="1000"/>
                        </a:spcAft>
                      </a:pPr>
                      <a:r>
                        <a:rPr lang="ru-RU" sz="1200" kern="1200" dirty="0">
                          <a:effectLst/>
                          <a:latin typeface="+mn-lt"/>
                        </a:rPr>
                        <a:t>Компанийн хаяг</a:t>
                      </a:r>
                      <a:endParaRPr lang="en-US" sz="1200" b="0" i="0" dirty="0">
                        <a:effectLst/>
                        <a:latin typeface="+mn-lt"/>
                        <a:ea typeface="Calibri" panose="020F0502020204030204" pitchFamily="34" charset="0"/>
                        <a:cs typeface="Times New Roman" panose="02020603050405020304" pitchFamily="18" charset="0"/>
                      </a:endParaRPr>
                    </a:p>
                  </a:txBody>
                  <a:tcPr marL="40527" marR="40527" marT="0" marB="0" anchor="ctr"/>
                </a:tc>
                <a:tc>
                  <a:txBody>
                    <a:bodyPr/>
                    <a:lstStyle/>
                    <a:p>
                      <a:pPr marL="0" marR="0" indent="0" algn="l" defTabSz="1496233" rtl="0" eaLnBrk="1" fontAlgn="auto" latinLnBrk="0" hangingPunct="1">
                        <a:lnSpc>
                          <a:spcPct val="107000"/>
                        </a:lnSpc>
                        <a:spcBef>
                          <a:spcPts val="0"/>
                        </a:spcBef>
                        <a:spcAft>
                          <a:spcPts val="1000"/>
                        </a:spcAft>
                        <a:buClrTx/>
                        <a:buSzTx/>
                        <a:buFontTx/>
                        <a:buNone/>
                        <a:tabLst/>
                        <a:defRPr/>
                      </a:pPr>
                      <a:r>
                        <a:rPr lang="ru-RU" sz="1200" kern="1200" dirty="0">
                          <a:effectLst/>
                          <a:latin typeface="+mn-lt"/>
                        </a:rPr>
                        <a:t>Хөвсгөл, Тариалан, Мандал </a:t>
                      </a:r>
                      <a:endParaRPr lang="en-US" sz="1200" kern="1200" dirty="0">
                        <a:solidFill>
                          <a:schemeClr val="dk1"/>
                        </a:solidFill>
                        <a:effectLst/>
                        <a:latin typeface="+mn-lt"/>
                        <a:ea typeface="+mn-ea"/>
                        <a:cs typeface="+mn-cs"/>
                      </a:endParaRPr>
                    </a:p>
                  </a:txBody>
                  <a:tcPr marL="40527" marR="40527" marT="0" marB="0" anchor="ctr"/>
                </a:tc>
                <a:extLst>
                  <a:ext uri="{0D108BD9-81ED-4DB2-BD59-A6C34878D82A}">
                    <a16:rowId xmlns:a16="http://schemas.microsoft.com/office/drawing/2014/main" val="3716651159"/>
                  </a:ext>
                </a:extLst>
              </a:tr>
              <a:tr h="378931">
                <a:tc>
                  <a:txBody>
                    <a:bodyPr/>
                    <a:lstStyle/>
                    <a:p>
                      <a:pPr marL="0" marR="0" algn="l">
                        <a:lnSpc>
                          <a:spcPct val="107000"/>
                        </a:lnSpc>
                        <a:spcBef>
                          <a:spcPts val="0"/>
                        </a:spcBef>
                        <a:spcAft>
                          <a:spcPts val="1000"/>
                        </a:spcAft>
                      </a:pPr>
                      <a:r>
                        <a:rPr lang="ru-RU" sz="1200" kern="1200" dirty="0">
                          <a:effectLst/>
                          <a:latin typeface="+mn-lt"/>
                        </a:rPr>
                        <a:t>Холбоо барих утас</a:t>
                      </a:r>
                      <a:endParaRPr lang="en-US" sz="1200" b="0" i="0" dirty="0">
                        <a:effectLst/>
                        <a:latin typeface="+mn-lt"/>
                        <a:ea typeface="Calibri" panose="020F0502020204030204" pitchFamily="34" charset="0"/>
                        <a:cs typeface="Times New Roman" panose="02020603050405020304" pitchFamily="18" charset="0"/>
                      </a:endParaRPr>
                    </a:p>
                  </a:txBody>
                  <a:tcPr marL="40527" marR="40527" marT="0" marB="0" anchor="ctr"/>
                </a:tc>
                <a:tc>
                  <a:txBody>
                    <a:bodyPr/>
                    <a:lstStyle/>
                    <a:p>
                      <a:pPr marL="0" marR="0" algn="l">
                        <a:lnSpc>
                          <a:spcPct val="107000"/>
                        </a:lnSpc>
                        <a:spcBef>
                          <a:spcPts val="0"/>
                        </a:spcBef>
                        <a:spcAft>
                          <a:spcPts val="1000"/>
                        </a:spcAft>
                      </a:pPr>
                      <a:r>
                        <a:rPr lang="ru-RU" sz="1200" kern="1200" dirty="0">
                          <a:effectLst/>
                          <a:latin typeface="+mn-lt"/>
                        </a:rPr>
                        <a:t>70386030, 70386055</a:t>
                      </a:r>
                      <a:r>
                        <a:rPr lang="mn-MN" sz="1200" kern="1200" dirty="0">
                          <a:effectLst/>
                          <a:latin typeface="+mn-lt"/>
                        </a:rPr>
                        <a:t>, 77116031</a:t>
                      </a:r>
                      <a:endParaRPr lang="en-US" sz="1200" b="0" dirty="0">
                        <a:effectLst/>
                        <a:latin typeface="+mn-lt"/>
                        <a:ea typeface="Calibri" panose="020F0502020204030204" pitchFamily="34" charset="0"/>
                        <a:cs typeface="Times New Roman" panose="02020603050405020304" pitchFamily="18" charset="0"/>
                      </a:endParaRPr>
                    </a:p>
                  </a:txBody>
                  <a:tcPr marL="40527" marR="40527" marT="0" marB="0" anchor="ctr"/>
                </a:tc>
                <a:extLst>
                  <a:ext uri="{0D108BD9-81ED-4DB2-BD59-A6C34878D82A}">
                    <a16:rowId xmlns:a16="http://schemas.microsoft.com/office/drawing/2014/main" val="1158906779"/>
                  </a:ext>
                </a:extLst>
              </a:tr>
              <a:tr h="475079">
                <a:tc>
                  <a:txBody>
                    <a:bodyPr/>
                    <a:lstStyle/>
                    <a:p>
                      <a:pPr marL="0" marR="0" algn="l">
                        <a:lnSpc>
                          <a:spcPct val="107000"/>
                        </a:lnSpc>
                        <a:spcBef>
                          <a:spcPts val="0"/>
                        </a:spcBef>
                        <a:spcAft>
                          <a:spcPts val="1000"/>
                        </a:spcAft>
                      </a:pPr>
                      <a:r>
                        <a:rPr lang="ru-RU" sz="1200" kern="1200" dirty="0">
                          <a:effectLst/>
                          <a:latin typeface="+mn-lt"/>
                        </a:rPr>
                        <a:t>Хувьцаа эзэмшигчдийн тоо</a:t>
                      </a:r>
                      <a:endParaRPr lang="en-US" sz="1200" b="0" i="0" dirty="0">
                        <a:effectLst/>
                        <a:latin typeface="+mn-lt"/>
                        <a:ea typeface="Calibri" panose="020F0502020204030204" pitchFamily="34" charset="0"/>
                        <a:cs typeface="Times New Roman" panose="02020603050405020304" pitchFamily="18" charset="0"/>
                      </a:endParaRPr>
                    </a:p>
                  </a:txBody>
                  <a:tcPr marL="40527" marR="40527" marT="0" marB="0" anchor="ctr"/>
                </a:tc>
                <a:tc>
                  <a:txBody>
                    <a:bodyPr/>
                    <a:lstStyle/>
                    <a:p>
                      <a:pPr marL="0" marR="0" algn="l">
                        <a:lnSpc>
                          <a:spcPct val="107000"/>
                        </a:lnSpc>
                        <a:spcBef>
                          <a:spcPts val="0"/>
                        </a:spcBef>
                        <a:spcAft>
                          <a:spcPts val="600"/>
                        </a:spcAft>
                      </a:pPr>
                      <a:r>
                        <a:rPr lang="mn-MN" sz="1200" kern="1200" dirty="0">
                          <a:solidFill>
                            <a:schemeClr val="tx1"/>
                          </a:solidFill>
                          <a:effectLst/>
                          <a:latin typeface="+mn-lt"/>
                        </a:rPr>
                        <a:t>408</a:t>
                      </a:r>
                      <a:r>
                        <a:rPr lang="ru-RU" sz="1200" kern="1200" dirty="0">
                          <a:effectLst/>
                          <a:latin typeface="+mn-lt"/>
                        </a:rPr>
                        <a:t> хувьцаа эзэмшигчидтэй </a:t>
                      </a:r>
                      <a:endParaRPr lang="mn-MN" sz="1200" kern="1200" dirty="0">
                        <a:effectLst/>
                        <a:latin typeface="+mn-lt"/>
                      </a:endParaRPr>
                    </a:p>
                    <a:p>
                      <a:pPr marL="0" marR="0" algn="l">
                        <a:lnSpc>
                          <a:spcPct val="107000"/>
                        </a:lnSpc>
                        <a:spcBef>
                          <a:spcPts val="0"/>
                        </a:spcBef>
                        <a:spcAft>
                          <a:spcPts val="1000"/>
                        </a:spcAft>
                      </a:pPr>
                      <a:r>
                        <a:rPr lang="ru-RU" sz="1200" kern="1200" dirty="0">
                          <a:effectLst/>
                          <a:latin typeface="+mn-lt"/>
                        </a:rPr>
                        <a:t>(20</a:t>
                      </a:r>
                      <a:r>
                        <a:rPr lang="en-US" sz="1200" kern="1200" dirty="0">
                          <a:effectLst/>
                          <a:latin typeface="+mn-lt"/>
                        </a:rPr>
                        <a:t>20</a:t>
                      </a:r>
                      <a:r>
                        <a:rPr lang="ru-RU" sz="1200" kern="1200" dirty="0">
                          <a:effectLst/>
                          <a:latin typeface="+mn-lt"/>
                        </a:rPr>
                        <a:t>.</a:t>
                      </a:r>
                      <a:r>
                        <a:rPr lang="mn-MN" sz="1200" kern="1200" dirty="0">
                          <a:effectLst/>
                          <a:latin typeface="+mn-lt"/>
                        </a:rPr>
                        <a:t>12</a:t>
                      </a:r>
                      <a:r>
                        <a:rPr lang="ru-RU" sz="1200" kern="1200" dirty="0">
                          <a:effectLst/>
                          <a:latin typeface="+mn-lt"/>
                        </a:rPr>
                        <a:t>.</a:t>
                      </a:r>
                      <a:r>
                        <a:rPr lang="mn-MN" sz="1200" kern="1200" dirty="0">
                          <a:effectLst/>
                          <a:latin typeface="+mn-lt"/>
                        </a:rPr>
                        <a:t>31</a:t>
                      </a:r>
                      <a:r>
                        <a:rPr lang="ru-RU" sz="1200" kern="1200" dirty="0">
                          <a:effectLst/>
                          <a:latin typeface="+mn-lt"/>
                        </a:rPr>
                        <a:t> байдлаар) </a:t>
                      </a:r>
                      <a:endParaRPr lang="en-US" sz="1200" b="0" dirty="0">
                        <a:effectLst/>
                        <a:latin typeface="+mn-lt"/>
                        <a:ea typeface="Calibri" panose="020F0502020204030204" pitchFamily="34" charset="0"/>
                        <a:cs typeface="Times New Roman" panose="02020603050405020304" pitchFamily="18" charset="0"/>
                      </a:endParaRPr>
                    </a:p>
                  </a:txBody>
                  <a:tcPr marL="40527" marR="40527" marT="0" marB="0" anchor="ctr"/>
                </a:tc>
                <a:extLst>
                  <a:ext uri="{0D108BD9-81ED-4DB2-BD59-A6C34878D82A}">
                    <a16:rowId xmlns:a16="http://schemas.microsoft.com/office/drawing/2014/main" val="2381927151"/>
                  </a:ext>
                </a:extLst>
              </a:tr>
            </a:tbl>
          </a:graphicData>
        </a:graphic>
      </p:graphicFrame>
      <p:grpSp>
        <p:nvGrpSpPr>
          <p:cNvPr id="22" name="Group 21"/>
          <p:cNvGrpSpPr/>
          <p:nvPr/>
        </p:nvGrpSpPr>
        <p:grpSpPr>
          <a:xfrm>
            <a:off x="0" y="1505210"/>
            <a:ext cx="5205922" cy="861202"/>
            <a:chOff x="1" y="1190765"/>
            <a:chExt cx="4111973" cy="587051"/>
          </a:xfrm>
        </p:grpSpPr>
        <p:sp>
          <p:nvSpPr>
            <p:cNvPr id="23" name="Round Same Side Corner Rectangle 22"/>
            <p:cNvSpPr/>
            <p:nvPr/>
          </p:nvSpPr>
          <p:spPr>
            <a:xfrm rot="16200000" flipV="1">
              <a:off x="1762462" y="-571696"/>
              <a:ext cx="587051" cy="4111973"/>
            </a:xfrm>
            <a:prstGeom prst="round2SameRect">
              <a:avLst/>
            </a:prstGeom>
            <a:solidFill>
              <a:srgbClr val="FFD200"/>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25" name="TextBox 24"/>
            <p:cNvSpPr txBox="1"/>
            <p:nvPr/>
          </p:nvSpPr>
          <p:spPr>
            <a:xfrm>
              <a:off x="22382" y="1254599"/>
              <a:ext cx="2517876" cy="356836"/>
            </a:xfrm>
            <a:prstGeom prst="rect">
              <a:avLst/>
            </a:prstGeom>
            <a:noFill/>
          </p:spPr>
          <p:txBody>
            <a:bodyPr wrap="none" rtlCol="0">
              <a:spAutoFit/>
            </a:bodyPr>
            <a:lstStyle/>
            <a:p>
              <a:r>
                <a:rPr lang="mn-MN" sz="1401" b="1" dirty="0">
                  <a:solidFill>
                    <a:srgbClr val="002E6B"/>
                  </a:solidFill>
                </a:rPr>
                <a:t>КОМПАНИЙН ЕРӨНХИЙ ТАНИЛЦУУЛГА</a:t>
              </a:r>
              <a:endParaRPr lang="en-US" sz="1401" b="1" dirty="0">
                <a:solidFill>
                  <a:srgbClr val="002E6B"/>
                </a:solidFill>
              </a:endParaRPr>
            </a:p>
            <a:p>
              <a:endParaRPr lang="en-US" sz="1401" dirty="0">
                <a:solidFill>
                  <a:srgbClr val="002E6B"/>
                </a:solidFill>
              </a:endParaRPr>
            </a:p>
          </p:txBody>
        </p:sp>
      </p:grpSp>
      <p:sp>
        <p:nvSpPr>
          <p:cNvPr id="26" name="Right Triangle 25"/>
          <p:cNvSpPr/>
          <p:nvPr/>
        </p:nvSpPr>
        <p:spPr>
          <a:xfrm flipH="1">
            <a:off x="908751" y="8204997"/>
            <a:ext cx="6406452" cy="950913"/>
          </a:xfrm>
          <a:prstGeom prst="rtTriangle">
            <a:avLst/>
          </a:prstGeom>
          <a:solidFill>
            <a:srgbClr val="002E6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0" name="Picture 2" descr="C:\Users\pc\Desktop\lgo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2301" y="1"/>
            <a:ext cx="1030605" cy="145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413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flipH="1">
            <a:off x="0" y="8255002"/>
            <a:ext cx="7315200" cy="889001"/>
          </a:xfrm>
          <a:prstGeom prst="rtTriangle">
            <a:avLst/>
          </a:prstGeom>
          <a:solidFill>
            <a:srgbClr val="002E6B"/>
          </a:solidFill>
          <a:ln>
            <a:noFill/>
          </a:ln>
        </p:spPr>
        <p:style>
          <a:lnRef idx="0">
            <a:scrgbClr r="0" g="0" b="0"/>
          </a:lnRef>
          <a:fillRef idx="0">
            <a:scrgbClr r="0" g="0" b="0"/>
          </a:fillRef>
          <a:effectRef idx="0">
            <a:scrgbClr r="0" g="0" b="0"/>
          </a:effectRef>
          <a:fontRef idx="minor">
            <a:schemeClr val="lt1"/>
          </a:fontRef>
        </p:style>
        <p:txBody>
          <a:bodyPr lIns="149623" tIns="74812" rIns="149623" bIns="74812" rtlCol="0" anchor="ctr"/>
          <a:lstStyle/>
          <a:p>
            <a:pPr algn="ctr"/>
            <a:endParaRPr lang="en-US"/>
          </a:p>
        </p:txBody>
      </p:sp>
      <p:pic>
        <p:nvPicPr>
          <p:cNvPr id="1026" name="Picture 2" descr="C:\Users\pc\Desktop\lgo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2301" y="1"/>
            <a:ext cx="1030605" cy="1450132"/>
          </a:xfrm>
          <a:prstGeom prst="rect">
            <a:avLst/>
          </a:prstGeom>
          <a:noFill/>
          <a:extLst>
            <a:ext uri="{909E8E84-426E-40DD-AFC4-6F175D3DCCD1}">
              <a14:hiddenFill xmlns:a14="http://schemas.microsoft.com/office/drawing/2010/main">
                <a:solidFill>
                  <a:srgbClr val="FFFFFF"/>
                </a:solidFill>
              </a14:hiddenFill>
            </a:ext>
          </a:extLst>
        </p:spPr>
      </p:pic>
      <p:sp>
        <p:nvSpPr>
          <p:cNvPr id="27" name="Round Same Side Corner Rectangle 26"/>
          <p:cNvSpPr/>
          <p:nvPr/>
        </p:nvSpPr>
        <p:spPr>
          <a:xfrm rot="16200000" flipV="1">
            <a:off x="1603066" y="267846"/>
            <a:ext cx="451465" cy="3657602"/>
          </a:xfrm>
          <a:prstGeom prst="round2SameRect">
            <a:avLst/>
          </a:prstGeom>
          <a:solidFill>
            <a:srgbClr val="FFD200"/>
          </a:solidFill>
          <a:ln>
            <a:noFill/>
          </a:ln>
        </p:spPr>
        <p:style>
          <a:lnRef idx="3">
            <a:schemeClr val="lt1"/>
          </a:lnRef>
          <a:fillRef idx="1">
            <a:schemeClr val="accent4"/>
          </a:fillRef>
          <a:effectRef idx="1">
            <a:schemeClr val="accent4"/>
          </a:effectRef>
          <a:fontRef idx="minor">
            <a:schemeClr val="lt1"/>
          </a:fontRef>
        </p:style>
        <p:txBody>
          <a:bodyPr lIns="149623" tIns="74812" rIns="149623" bIns="74812" rtlCol="0" anchor="t"/>
          <a:lstStyle/>
          <a:p>
            <a:pPr algn="ctr"/>
            <a:endParaRPr lang="en-US" dirty="0"/>
          </a:p>
        </p:txBody>
      </p:sp>
      <p:sp>
        <p:nvSpPr>
          <p:cNvPr id="26" name="TextBox 25"/>
          <p:cNvSpPr txBox="1"/>
          <p:nvPr/>
        </p:nvSpPr>
        <p:spPr>
          <a:xfrm>
            <a:off x="610068" y="1919473"/>
            <a:ext cx="2738861" cy="366657"/>
          </a:xfrm>
          <a:prstGeom prst="rect">
            <a:avLst/>
          </a:prstGeom>
          <a:noFill/>
        </p:spPr>
        <p:txBody>
          <a:bodyPr wrap="square" lIns="149623" tIns="74812" rIns="149623" bIns="74812" rtlCol="0">
            <a:spAutoFit/>
          </a:bodyPr>
          <a:lstStyle/>
          <a:p>
            <a:r>
              <a:rPr lang="mn-MN" sz="1401" b="1" dirty="0">
                <a:solidFill>
                  <a:srgbClr val="001463"/>
                </a:solidFill>
              </a:rPr>
              <a:t>ЗАСАГЛАЛЫН ҮЙЛ АЖИЛЛАГАА</a:t>
            </a:r>
            <a:endParaRPr lang="en-US" sz="1401" b="1" dirty="0">
              <a:solidFill>
                <a:srgbClr val="001463"/>
              </a:solidFill>
            </a:endParaRP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2777" y="6792927"/>
            <a:ext cx="133145" cy="2360601"/>
          </a:xfrm>
          <a:prstGeom prst="rect">
            <a:avLst/>
          </a:prstGeom>
        </p:spPr>
      </p:pic>
      <p:sp>
        <p:nvSpPr>
          <p:cNvPr id="2" name="Rectangle 1"/>
          <p:cNvSpPr/>
          <p:nvPr/>
        </p:nvSpPr>
        <p:spPr>
          <a:xfrm>
            <a:off x="723899" y="2374902"/>
            <a:ext cx="5867401" cy="6324600"/>
          </a:xfrm>
          <a:prstGeom prst="rect">
            <a:avLst/>
          </a:prstGeom>
        </p:spPr>
        <p:txBody>
          <a:bodyPr/>
          <a:lstStyle/>
          <a:p>
            <a:pPr lvl="0" eaLnBrk="1" latinLnBrk="0"/>
            <a:r>
              <a:rPr lang="mn-MN" sz="1100" b="1" dirty="0"/>
              <a:t>Хувьцаа эзэмшигчдийн ээлжит хурал </a:t>
            </a:r>
            <a:r>
              <a:rPr lang="en-US" sz="1100" b="1" dirty="0"/>
              <a:t> </a:t>
            </a:r>
          </a:p>
          <a:p>
            <a:pPr lvl="0" eaLnBrk="1" latinLnBrk="0"/>
            <a:endParaRPr lang="en-US" sz="1100" b="1" dirty="0"/>
          </a:p>
          <a:p>
            <a:pPr lvl="0"/>
            <a:r>
              <a:rPr lang="mn-MN" sz="1100" dirty="0"/>
              <a:t>Компанийн ТУЗ-ийн 20</a:t>
            </a:r>
            <a:r>
              <a:rPr lang="en-US" sz="1100" dirty="0"/>
              <a:t>20</a:t>
            </a:r>
            <a:r>
              <a:rPr lang="mn-MN" sz="1100" dirty="0"/>
              <a:t> оны 3-р сарын 18-ны өдрийн хурлын тогтоолд заасны дагуу Хувьцаа</a:t>
            </a:r>
            <a:r>
              <a:rPr lang="en-US" sz="1100" dirty="0"/>
              <a:t> </a:t>
            </a:r>
            <a:r>
              <a:rPr lang="mn-MN" sz="1100" dirty="0"/>
              <a:t>эзэмшигчдийн хурлын бэлтгэл ажлыг хангаж, хурлын зарыг холбогдох хууль, журмын дагуу өдөр</a:t>
            </a:r>
            <a:r>
              <a:rPr lang="en-US" sz="1100" dirty="0"/>
              <a:t> </a:t>
            </a:r>
            <a:r>
              <a:rPr lang="mn-MN" sz="1100" dirty="0"/>
              <a:t>тутмын сонин, өөрийн болон МХБ-ийн цахим хуудсаар хувьцаа эзэмшигчдэд мэдээлж, танилцах</a:t>
            </a:r>
            <a:r>
              <a:rPr lang="en-US" sz="1100" dirty="0"/>
              <a:t> </a:t>
            </a:r>
            <a:r>
              <a:rPr lang="mn-MN" sz="1100" dirty="0"/>
              <a:t>материалыг өөрийн цахим хуудсанд байршуулан, үнэт цаасны компаниудад хүргүүллээ.</a:t>
            </a:r>
            <a:r>
              <a:rPr lang="en-US" sz="1100" dirty="0"/>
              <a:t> </a:t>
            </a:r>
          </a:p>
          <a:p>
            <a:pPr>
              <a:spcBef>
                <a:spcPts val="601"/>
              </a:spcBef>
            </a:pPr>
            <a:r>
              <a:rPr lang="mn-MN" sz="1100" dirty="0"/>
              <a:t>Хувьцаа эзэмшигчдийн ээлжит хурал 20</a:t>
            </a:r>
            <a:r>
              <a:rPr lang="en-US" sz="1100" dirty="0"/>
              <a:t>20</a:t>
            </a:r>
            <a:r>
              <a:rPr lang="mn-MN" sz="1100" dirty="0"/>
              <a:t> оны 4-р сарын 2</a:t>
            </a:r>
            <a:r>
              <a:rPr lang="en-US" sz="1100" dirty="0"/>
              <a:t>9</a:t>
            </a:r>
            <a:r>
              <a:rPr lang="mn-MN" sz="1100" dirty="0"/>
              <a:t>-ний өдөр </a:t>
            </a:r>
            <a:r>
              <a:rPr lang="en-US" sz="1100" dirty="0"/>
              <a:t>69.3</a:t>
            </a:r>
            <a:r>
              <a:rPr lang="mn-MN" sz="1100" dirty="0"/>
              <a:t> хувийн ирцтэйгээр цахимаар хуралдаж дараахь асуудлуудыг хэлэлцлээ. </a:t>
            </a:r>
            <a:r>
              <a:rPr lang="en-US" sz="1100" dirty="0"/>
              <a:t> </a:t>
            </a:r>
          </a:p>
          <a:p>
            <a:pPr marL="182884" indent="-182884">
              <a:spcBef>
                <a:spcPts val="300"/>
              </a:spcBef>
              <a:buChar char="•"/>
            </a:pPr>
            <a:r>
              <a:rPr lang="mn-MN" sz="1100" dirty="0"/>
              <a:t>Компанийн 2019 оны үйл ажиллагааны болон санхүүгийн тайлангийн талаарх ТУЗ-</a:t>
            </a:r>
            <a:r>
              <a:rPr lang="en-US" sz="1100" dirty="0"/>
              <a:t> </a:t>
            </a:r>
            <a:r>
              <a:rPr lang="mn-MN" sz="1100" dirty="0"/>
              <a:t>ийн гаргасан дүгнэлтийг батлах</a:t>
            </a:r>
            <a:endParaRPr lang="en-US" sz="1100" dirty="0"/>
          </a:p>
          <a:p>
            <a:pPr marL="182884" indent="-182884">
              <a:spcBef>
                <a:spcPts val="300"/>
              </a:spcBef>
              <a:buChar char="•"/>
            </a:pPr>
            <a:r>
              <a:rPr lang="mn-MN" sz="1100" dirty="0"/>
              <a:t>Төлөөлөн удирдах зөвлөлийн 2019 онд хийсэн ажлын танилцуулга</a:t>
            </a:r>
          </a:p>
          <a:p>
            <a:pPr marL="182884" indent="-182884">
              <a:spcBef>
                <a:spcPts val="300"/>
              </a:spcBef>
              <a:buChar char="•"/>
            </a:pPr>
            <a:r>
              <a:rPr lang="mn-MN" sz="1100" dirty="0"/>
              <a:t>Хувьцаа эзэмшигчдэд 2019 онд ногдол ашиг хуваарилсан болон 2020 онд ногдол ашиг хуваарилахгүй байхаар шийдвэрлэсэн  үндэслэлийн тухай танилцуулга</a:t>
            </a:r>
          </a:p>
          <a:p>
            <a:pPr marL="182884" indent="-182884">
              <a:spcBef>
                <a:spcPts val="300"/>
              </a:spcBef>
              <a:buChar char="•"/>
            </a:pPr>
            <a:r>
              <a:rPr lang="mn-MN" sz="1100" dirty="0"/>
              <a:t>Төлөөлөн удирдах зөвлөлийн гишүүдийг сонгох тухай         	</a:t>
            </a:r>
          </a:p>
          <a:p>
            <a:pPr marL="182884" indent="-182884">
              <a:spcBef>
                <a:spcPts val="300"/>
              </a:spcBef>
              <a:buChar char="•"/>
            </a:pPr>
            <a:r>
              <a:rPr lang="mn-MN" sz="1100" dirty="0"/>
              <a:t>Төлөөлөн удирдах зөвлөлийн гишүүдийн цалин, урамшууллын тухай</a:t>
            </a:r>
            <a:endParaRPr lang="en-US" sz="1100" dirty="0"/>
          </a:p>
          <a:p>
            <a:pPr lvl="0"/>
            <a:endParaRPr lang="mn-MN" sz="1100" dirty="0"/>
          </a:p>
          <a:p>
            <a:pPr lvl="0"/>
            <a:r>
              <a:rPr lang="mn-MN" sz="1100" b="1" dirty="0"/>
              <a:t>Төлөөлөн удирдах зөвлөлийн ажиллагаа</a:t>
            </a:r>
          </a:p>
          <a:p>
            <a:r>
              <a:rPr lang="mn-MN" sz="1100" dirty="0"/>
              <a:t>2020 онд  5  удаа хуралдаж, “Ковид 19” цар тахлын аюулаас  урьдчилан сэргийлэх, иргэдийг хамгаалах үүднээс улс, орны хэмжээнд хөл хорио тогтоон өндөржүүлсэн болон бэлэн байдал зарласантай холбоотойгоор ТУЗ-ийн хурлыг хийх боломжгүй байсан тул зайлшгүй шийдвэрлэх шаардлагатай асуудлыг ТУЗ-ийн гишүүдэд цахим шуудангаар явуулж,  саналын хуудсаар  танилцуулсаны үндсэн дээр 4  удаа   эчнээ хурал хийж, нийт 17 тогтоол гаргажээ. Үүнд: </a:t>
            </a:r>
          </a:p>
          <a:p>
            <a:pPr marL="171454" indent="-171454">
              <a:buFont typeface="Arial" panose="020B0604020202020204" pitchFamily="34" charset="0"/>
              <a:buChar char="•"/>
            </a:pPr>
            <a:r>
              <a:rPr lang="mn-MN" sz="1100" dirty="0"/>
              <a:t>Компанийн 2019 оны бизнес төлөвлөгөөний хэрэгжилт, санхүүгийн урьдчилсан гүйцэтгэл </a:t>
            </a:r>
          </a:p>
          <a:p>
            <a:pPr marL="182884" indent="-182884">
              <a:buFont typeface="Arial" panose="020B0604020202020204" pitchFamily="34" charset="0"/>
              <a:buChar char="•"/>
            </a:pPr>
            <a:r>
              <a:rPr lang="mn-MN" sz="1100" dirty="0"/>
              <a:t>Ногдол ашиг хуваарилах эсэх асуудал</a:t>
            </a:r>
          </a:p>
          <a:p>
            <a:pPr marL="182884" indent="-182884">
              <a:buFont typeface="Arial" panose="020B0604020202020204" pitchFamily="34" charset="0"/>
              <a:buChar char="•"/>
            </a:pPr>
            <a:r>
              <a:rPr lang="mn-MN" sz="1100" dirty="0"/>
              <a:t>ТУЗ-ийн 2020 оны ажлын төлөвлөгөө</a:t>
            </a:r>
          </a:p>
          <a:p>
            <a:pPr marL="182884" indent="-182884">
              <a:buFont typeface="Arial" panose="020B0604020202020204" pitchFamily="34" charset="0"/>
              <a:buChar char="•"/>
            </a:pPr>
            <a:r>
              <a:rPr lang="mn-MN" sz="1100" dirty="0"/>
              <a:t>Хувьцаа эзэмшигчдийн хурлын журам шинэчлэн батлах</a:t>
            </a:r>
          </a:p>
          <a:p>
            <a:pPr marL="182884" indent="-182884">
              <a:buFont typeface="Arial" panose="020B0604020202020204" pitchFamily="34" charset="0"/>
              <a:buChar char="•"/>
            </a:pPr>
            <a:r>
              <a:rPr lang="mn-MN" sz="1100" dirty="0"/>
              <a:t>2019 оны үйл ажиллагааны болон санхүүгийн тайлангийн талаарх дүгнэлт</a:t>
            </a:r>
            <a:endParaRPr lang="en-US" sz="1100" dirty="0"/>
          </a:p>
          <a:p>
            <a:pPr marL="182884" indent="-182884">
              <a:buFont typeface="Arial" panose="020B0604020202020204" pitchFamily="34" charset="0"/>
              <a:buChar char="•"/>
            </a:pPr>
            <a:r>
              <a:rPr lang="mn-MN" sz="1100" dirty="0"/>
              <a:t>Аудит, эрсдлийн хорооны дүгнэлт</a:t>
            </a:r>
            <a:endParaRPr lang="en-US" sz="1100" dirty="0"/>
          </a:p>
          <a:p>
            <a:pPr marL="182884" indent="-182884">
              <a:buFont typeface="Arial" panose="020B0604020202020204" pitchFamily="34" charset="0"/>
              <a:buChar char="•"/>
            </a:pPr>
            <a:r>
              <a:rPr lang="mn-MN" sz="1100" dirty="0"/>
              <a:t>2019 онд ногдол ашиг хуваарилсан тухай</a:t>
            </a:r>
          </a:p>
          <a:p>
            <a:pPr marL="182884" indent="-182884">
              <a:buFont typeface="Arial" panose="020B0604020202020204" pitchFamily="34" charset="0"/>
              <a:buChar char="•"/>
            </a:pPr>
            <a:r>
              <a:rPr lang="mn-MN" sz="1100" dirty="0"/>
              <a:t>2020 оны санхүүгийн болон үйл ажиллагааны төлөвлөгөө, зардлын төсвийг батлах тухай </a:t>
            </a:r>
          </a:p>
          <a:p>
            <a:pPr marL="182884" indent="-182884">
              <a:buFont typeface="Arial" panose="020B0604020202020204" pitchFamily="34" charset="0"/>
              <a:buChar char="•"/>
            </a:pPr>
            <a:r>
              <a:rPr lang="mn-MN" sz="1100" dirty="0"/>
              <a:t>Хувьцаа эзэмшигчдийн ээлжит хурал хуралдуулах тухай</a:t>
            </a:r>
          </a:p>
          <a:p>
            <a:pPr marL="182884" indent="-182884">
              <a:buFont typeface="Arial" panose="020B0604020202020204" pitchFamily="34" charset="0"/>
              <a:buChar char="•"/>
            </a:pPr>
            <a:r>
              <a:rPr lang="mn-MN" sz="1100" dirty="0"/>
              <a:t>Арилжааны банкнаас зээл авахыг дэмжих тухай</a:t>
            </a:r>
            <a:endParaRPr lang="en-US" sz="1100" dirty="0"/>
          </a:p>
          <a:p>
            <a:pPr marL="182884" indent="-182884">
              <a:buFont typeface="Arial" panose="020B0604020202020204" pitchFamily="34" charset="0"/>
              <a:buChar char="•"/>
            </a:pPr>
            <a:r>
              <a:rPr lang="mn-MN" sz="1100" dirty="0"/>
              <a:t>Зарагдаагүй өрийн хэрэгслийг хүчингүй болгох тухай асуудлаар тогтоол гарган, холбогдох байгууллагад хүргүүлж ажиллав. </a:t>
            </a:r>
            <a:endParaRPr lang="en-US" sz="1100" dirty="0"/>
          </a:p>
          <a:p>
            <a:pPr marL="182884" indent="-182884">
              <a:spcBef>
                <a:spcPts val="300"/>
              </a:spcBef>
              <a:buFont typeface="Arial" panose="020B0604020202020204" pitchFamily="34" charset="0"/>
              <a:buChar char="•"/>
            </a:pPr>
            <a:endParaRPr lang="mn-MN" sz="1100" dirty="0"/>
          </a:p>
          <a:p>
            <a:pPr marL="182884" indent="-182884">
              <a:spcBef>
                <a:spcPts val="300"/>
              </a:spcBef>
              <a:buChar char="•"/>
            </a:pPr>
            <a:endParaRPr lang="en-US" sz="1100" dirty="0"/>
          </a:p>
        </p:txBody>
      </p:sp>
    </p:spTree>
    <p:extLst>
      <p:ext uri="{BB962C8B-B14F-4D97-AF65-F5344CB8AC3E}">
        <p14:creationId xmlns:p14="http://schemas.microsoft.com/office/powerpoint/2010/main" val="468838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28786" r="23827"/>
          <a:stretch/>
        </p:blipFill>
        <p:spPr>
          <a:xfrm flipH="1">
            <a:off x="3796" y="3959555"/>
            <a:ext cx="7319801" cy="5185836"/>
          </a:xfrm>
          <a:prstGeom prst="rect">
            <a:avLst/>
          </a:prstGeom>
        </p:spPr>
      </p:pic>
      <p:sp>
        <p:nvSpPr>
          <p:cNvPr id="6" name="TextBox 5"/>
          <p:cNvSpPr txBox="1"/>
          <p:nvPr/>
        </p:nvSpPr>
        <p:spPr>
          <a:xfrm>
            <a:off x="49457" y="969448"/>
            <a:ext cx="809837" cy="830997"/>
          </a:xfrm>
          <a:prstGeom prst="rect">
            <a:avLst/>
          </a:prstGeom>
          <a:noFill/>
        </p:spPr>
        <p:txBody>
          <a:bodyPr wrap="none" rtlCol="0">
            <a:spAutoFit/>
          </a:bodyPr>
          <a:lstStyle/>
          <a:p>
            <a:r>
              <a:rPr lang="mn-MN" sz="4800" b="1" dirty="0">
                <a:solidFill>
                  <a:schemeClr val="bg1"/>
                </a:solidFill>
              </a:rPr>
              <a:t>19</a:t>
            </a:r>
            <a:endParaRPr lang="en-US" sz="4800" b="1"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788974821"/>
              </p:ext>
            </p:extLst>
          </p:nvPr>
        </p:nvGraphicFramePr>
        <p:xfrm>
          <a:off x="609600" y="2247070"/>
          <a:ext cx="6400800" cy="2324929"/>
        </p:xfrm>
        <a:graphic>
          <a:graphicData uri="http://schemas.openxmlformats.org/drawingml/2006/table">
            <a:tbl>
              <a:tblPr firstRow="1" firstCol="1" bandRow="1">
                <a:tableStyleId>{5C22544A-7EE6-4342-B048-85BDC9FD1C3A}</a:tableStyleId>
              </a:tblPr>
              <a:tblGrid>
                <a:gridCol w="2489866">
                  <a:extLst>
                    <a:ext uri="{9D8B030D-6E8A-4147-A177-3AD203B41FA5}">
                      <a16:colId xmlns:a16="http://schemas.microsoft.com/office/drawing/2014/main" val="4068906432"/>
                    </a:ext>
                  </a:extLst>
                </a:gridCol>
                <a:gridCol w="1955467">
                  <a:extLst>
                    <a:ext uri="{9D8B030D-6E8A-4147-A177-3AD203B41FA5}">
                      <a16:colId xmlns:a16="http://schemas.microsoft.com/office/drawing/2014/main" val="1355673584"/>
                    </a:ext>
                  </a:extLst>
                </a:gridCol>
                <a:gridCol w="1955467">
                  <a:extLst>
                    <a:ext uri="{9D8B030D-6E8A-4147-A177-3AD203B41FA5}">
                      <a16:colId xmlns:a16="http://schemas.microsoft.com/office/drawing/2014/main" val="3550773468"/>
                    </a:ext>
                  </a:extLst>
                </a:gridCol>
              </a:tblGrid>
              <a:tr h="334489">
                <a:tc>
                  <a:txBody>
                    <a:bodyPr/>
                    <a:lstStyle/>
                    <a:p>
                      <a:pPr marL="0" marR="0" algn="ctr">
                        <a:lnSpc>
                          <a:spcPct val="107000"/>
                        </a:lnSpc>
                        <a:spcBef>
                          <a:spcPts val="300"/>
                        </a:spcBef>
                        <a:spcAft>
                          <a:spcPts val="300"/>
                        </a:spcAft>
                      </a:pPr>
                      <a:r>
                        <a:rPr lang="mn-MN" sz="1200" b="1" dirty="0">
                          <a:effectLst/>
                          <a:latin typeface="+mj-lt"/>
                          <a:ea typeface="Calibri" panose="020F0502020204030204" pitchFamily="34" charset="0"/>
                          <a:cs typeface="Times New Roman" panose="02020603050405020304" pitchFamily="18" charset="0"/>
                        </a:rPr>
                        <a:t>Таримлын</a:t>
                      </a:r>
                      <a:r>
                        <a:rPr lang="mn-MN" sz="1200" b="1" baseline="0" dirty="0">
                          <a:effectLst/>
                          <a:latin typeface="+mj-lt"/>
                          <a:ea typeface="Calibri" panose="020F0502020204030204" pitchFamily="34" charset="0"/>
                          <a:cs typeface="Times New Roman" panose="02020603050405020304" pitchFamily="18" charset="0"/>
                        </a:rPr>
                        <a:t> төрөл </a:t>
                      </a:r>
                      <a:endParaRPr lang="en-US" sz="1200" b="1"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002E6B"/>
                    </a:solidFill>
                  </a:tcPr>
                </a:tc>
                <a:tc>
                  <a:txBody>
                    <a:bodyPr/>
                    <a:lstStyle/>
                    <a:p>
                      <a:pPr marL="0" marR="0" algn="ctr">
                        <a:lnSpc>
                          <a:spcPct val="107000"/>
                        </a:lnSpc>
                        <a:spcBef>
                          <a:spcPts val="0"/>
                        </a:spcBef>
                        <a:spcAft>
                          <a:spcPts val="300"/>
                        </a:spcAft>
                      </a:pPr>
                      <a:r>
                        <a:rPr lang="mn-MN" sz="1200" b="1" dirty="0">
                          <a:effectLst/>
                          <a:latin typeface="+mj-lt"/>
                          <a:ea typeface="Calibri" panose="020F0502020204030204" pitchFamily="34" charset="0"/>
                          <a:cs typeface="Times New Roman" panose="02020603050405020304" pitchFamily="18" charset="0"/>
                        </a:rPr>
                        <a:t>Тариалалт /га/</a:t>
                      </a:r>
                      <a:endParaRPr lang="en-US" sz="1200" b="1"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002E6B"/>
                    </a:solidFill>
                  </a:tcPr>
                </a:tc>
                <a:tc>
                  <a:txBody>
                    <a:bodyPr/>
                    <a:lstStyle/>
                    <a:p>
                      <a:pPr marL="0" marR="0" algn="ctr">
                        <a:lnSpc>
                          <a:spcPct val="107000"/>
                        </a:lnSpc>
                        <a:spcBef>
                          <a:spcPts val="0"/>
                        </a:spcBef>
                        <a:spcAft>
                          <a:spcPts val="300"/>
                        </a:spcAft>
                      </a:pPr>
                      <a:r>
                        <a:rPr lang="mn-MN" sz="1200" b="1" dirty="0">
                          <a:effectLst/>
                          <a:latin typeface="+mj-lt"/>
                          <a:ea typeface="Calibri" panose="020F0502020204030204" pitchFamily="34" charset="0"/>
                          <a:cs typeface="Times New Roman" panose="02020603050405020304" pitchFamily="18" charset="0"/>
                        </a:rPr>
                        <a:t>Хураалт/тн/</a:t>
                      </a:r>
                      <a:endParaRPr lang="en-US" sz="1200" b="1"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002E6B"/>
                    </a:solidFill>
                  </a:tcPr>
                </a:tc>
                <a:extLst>
                  <a:ext uri="{0D108BD9-81ED-4DB2-BD59-A6C34878D82A}">
                    <a16:rowId xmlns:a16="http://schemas.microsoft.com/office/drawing/2014/main" val="2231211589"/>
                  </a:ext>
                </a:extLst>
              </a:tr>
              <a:tr h="301767">
                <a:tc>
                  <a:txBody>
                    <a:bodyPr/>
                    <a:lstStyle/>
                    <a:p>
                      <a:pPr marL="57150" marR="0" algn="ctr">
                        <a:lnSpc>
                          <a:spcPct val="107000"/>
                        </a:lnSpc>
                        <a:spcBef>
                          <a:spcPts val="300"/>
                        </a:spcBef>
                        <a:spcAft>
                          <a:spcPts val="300"/>
                        </a:spcAft>
                      </a:pPr>
                      <a:r>
                        <a:rPr lang="mn-MN" sz="1200" b="1" dirty="0">
                          <a:effectLst/>
                          <a:latin typeface="+mj-lt"/>
                          <a:ea typeface="Calibri" panose="020F0502020204030204" pitchFamily="34" charset="0"/>
                          <a:cs typeface="Times New Roman" panose="02020603050405020304" pitchFamily="18" charset="0"/>
                        </a:rPr>
                        <a:t>Улаанбуудай</a:t>
                      </a:r>
                      <a:endParaRPr lang="en-US" sz="1200" b="1"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002E6B"/>
                    </a:solidFill>
                  </a:tcPr>
                </a:tc>
                <a:tc>
                  <a:txBody>
                    <a:bodyPr/>
                    <a:lstStyle/>
                    <a:p>
                      <a:pPr marL="57150" marR="0" algn="ctr">
                        <a:lnSpc>
                          <a:spcPct val="107000"/>
                        </a:lnSpc>
                        <a:spcBef>
                          <a:spcPts val="300"/>
                        </a:spcBef>
                        <a:spcAft>
                          <a:spcPts val="300"/>
                        </a:spcAft>
                      </a:pPr>
                      <a:r>
                        <a:rPr lang="mn-MN" sz="1200" b="0" dirty="0">
                          <a:effectLst/>
                          <a:latin typeface="+mj-lt"/>
                          <a:ea typeface="Calibri" panose="020F0502020204030204" pitchFamily="34" charset="0"/>
                          <a:cs typeface="Times New Roman" panose="02020603050405020304" pitchFamily="18" charset="0"/>
                        </a:rPr>
                        <a:t>3147</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57150" marR="0" algn="ctr">
                        <a:lnSpc>
                          <a:spcPct val="107000"/>
                        </a:lnSpc>
                        <a:spcBef>
                          <a:spcPts val="300"/>
                        </a:spcBef>
                        <a:spcAft>
                          <a:spcPts val="300"/>
                        </a:spcAft>
                      </a:pPr>
                      <a:r>
                        <a:rPr lang="mn-MN" sz="1200" b="0" dirty="0">
                          <a:effectLst/>
                          <a:latin typeface="+mj-lt"/>
                          <a:ea typeface="Calibri" panose="020F0502020204030204" pitchFamily="34" charset="0"/>
                          <a:cs typeface="Times New Roman" panose="02020603050405020304" pitchFamily="18" charset="0"/>
                        </a:rPr>
                        <a:t>3901,8</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5079029"/>
                  </a:ext>
                </a:extLst>
              </a:tr>
              <a:tr h="319191">
                <a:tc>
                  <a:txBody>
                    <a:bodyPr/>
                    <a:lstStyle/>
                    <a:p>
                      <a:pPr marL="57150" marR="0" algn="ctr">
                        <a:lnSpc>
                          <a:spcPct val="107000"/>
                        </a:lnSpc>
                        <a:spcBef>
                          <a:spcPts val="300"/>
                        </a:spcBef>
                        <a:spcAft>
                          <a:spcPts val="300"/>
                        </a:spcAft>
                      </a:pPr>
                      <a:r>
                        <a:rPr lang="mn-MN" sz="1200" b="1" dirty="0">
                          <a:effectLst/>
                          <a:latin typeface="+mj-lt"/>
                          <a:ea typeface="Calibri" panose="020F0502020204030204" pitchFamily="34" charset="0"/>
                          <a:cs typeface="Times New Roman" panose="02020603050405020304" pitchFamily="18" charset="0"/>
                        </a:rPr>
                        <a:t>Тосны ургамал</a:t>
                      </a:r>
                    </a:p>
                  </a:txBody>
                  <a:tcPr marL="68580" marR="68580" marT="0" marB="0" anchor="ctr">
                    <a:solidFill>
                      <a:srgbClr val="002E6B"/>
                    </a:solidFill>
                  </a:tcPr>
                </a:tc>
                <a:tc>
                  <a:txBody>
                    <a:bodyPr/>
                    <a:lstStyle/>
                    <a:p>
                      <a:pPr marL="57150" marR="0" algn="ctr">
                        <a:lnSpc>
                          <a:spcPct val="107000"/>
                        </a:lnSpc>
                        <a:spcBef>
                          <a:spcPts val="300"/>
                        </a:spcBef>
                        <a:spcAft>
                          <a:spcPts val="300"/>
                        </a:spcAft>
                      </a:pPr>
                      <a:r>
                        <a:rPr lang="mn-MN" sz="1200" b="0" dirty="0">
                          <a:effectLst/>
                          <a:latin typeface="+mj-lt"/>
                          <a:ea typeface="Calibri" panose="020F0502020204030204" pitchFamily="34" charset="0"/>
                          <a:cs typeface="Times New Roman" panose="02020603050405020304" pitchFamily="18" charset="0"/>
                        </a:rPr>
                        <a:t>343</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57150" marR="0" algn="ctr">
                        <a:lnSpc>
                          <a:spcPct val="107000"/>
                        </a:lnSpc>
                        <a:spcBef>
                          <a:spcPts val="300"/>
                        </a:spcBef>
                        <a:spcAft>
                          <a:spcPts val="300"/>
                        </a:spcAft>
                      </a:pPr>
                      <a:r>
                        <a:rPr lang="mn-MN" sz="1200" b="0" dirty="0">
                          <a:effectLst/>
                          <a:latin typeface="+mj-lt"/>
                          <a:ea typeface="Calibri" panose="020F0502020204030204" pitchFamily="34" charset="0"/>
                          <a:cs typeface="Times New Roman" panose="02020603050405020304" pitchFamily="18" charset="0"/>
                        </a:rPr>
                        <a:t>97,5</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60760767"/>
                  </a:ext>
                </a:extLst>
              </a:tr>
              <a:tr h="352699">
                <a:tc>
                  <a:txBody>
                    <a:bodyPr/>
                    <a:lstStyle/>
                    <a:p>
                      <a:pPr marL="57150" marR="0" algn="ctr">
                        <a:lnSpc>
                          <a:spcPct val="107000"/>
                        </a:lnSpc>
                        <a:spcBef>
                          <a:spcPts val="300"/>
                        </a:spcBef>
                        <a:spcAft>
                          <a:spcPts val="300"/>
                        </a:spcAft>
                      </a:pPr>
                      <a:r>
                        <a:rPr lang="mn-MN" sz="1200" b="1" dirty="0">
                          <a:effectLst/>
                          <a:latin typeface="+mj-lt"/>
                          <a:ea typeface="Calibri" panose="020F0502020204030204" pitchFamily="34" charset="0"/>
                          <a:cs typeface="Times New Roman" panose="02020603050405020304" pitchFamily="18" charset="0"/>
                        </a:rPr>
                        <a:t>Халтар</a:t>
                      </a:r>
                      <a:r>
                        <a:rPr lang="mn-MN" sz="1200" b="1" baseline="0" dirty="0">
                          <a:effectLst/>
                          <a:latin typeface="+mj-lt"/>
                          <a:ea typeface="Calibri" panose="020F0502020204030204" pitchFamily="34" charset="0"/>
                          <a:cs typeface="Times New Roman" panose="02020603050405020304" pitchFamily="18" charset="0"/>
                        </a:rPr>
                        <a:t> арвай</a:t>
                      </a:r>
                      <a:endParaRPr lang="en-US" sz="1200" b="1"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002E6B"/>
                    </a:solidFill>
                  </a:tcPr>
                </a:tc>
                <a:tc>
                  <a:txBody>
                    <a:bodyPr/>
                    <a:lstStyle/>
                    <a:p>
                      <a:pPr marL="57150" marR="0" algn="ctr">
                        <a:lnSpc>
                          <a:spcPct val="107000"/>
                        </a:lnSpc>
                        <a:spcBef>
                          <a:spcPts val="300"/>
                        </a:spcBef>
                        <a:spcAft>
                          <a:spcPts val="300"/>
                        </a:spcAft>
                      </a:pPr>
                      <a:r>
                        <a:rPr lang="mn-MN" sz="1200" b="0" dirty="0">
                          <a:effectLst/>
                          <a:latin typeface="+mj-lt"/>
                          <a:ea typeface="Calibri" panose="020F0502020204030204" pitchFamily="34" charset="0"/>
                          <a:cs typeface="Times New Roman" panose="02020603050405020304" pitchFamily="18" charset="0"/>
                        </a:rPr>
                        <a:t>27</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57150" marR="0" algn="ctr">
                        <a:lnSpc>
                          <a:spcPct val="107000"/>
                        </a:lnSpc>
                        <a:spcBef>
                          <a:spcPts val="300"/>
                        </a:spcBef>
                        <a:spcAft>
                          <a:spcPts val="300"/>
                        </a:spcAft>
                      </a:pPr>
                      <a:r>
                        <a:rPr lang="mn-MN" sz="1200" b="0" dirty="0">
                          <a:effectLst/>
                          <a:latin typeface="+mj-lt"/>
                          <a:ea typeface="Calibri" panose="020F0502020204030204" pitchFamily="34" charset="0"/>
                          <a:cs typeface="Times New Roman" panose="02020603050405020304" pitchFamily="18" charset="0"/>
                        </a:rPr>
                        <a:t>32,7</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2348706"/>
                  </a:ext>
                </a:extLst>
              </a:tr>
              <a:tr h="399826">
                <a:tc>
                  <a:txBody>
                    <a:bodyPr/>
                    <a:lstStyle/>
                    <a:p>
                      <a:pPr marL="0" marR="0" algn="ctr">
                        <a:lnSpc>
                          <a:spcPct val="107000"/>
                        </a:lnSpc>
                        <a:spcBef>
                          <a:spcPts val="300"/>
                        </a:spcBef>
                        <a:spcAft>
                          <a:spcPts val="300"/>
                        </a:spcAft>
                      </a:pPr>
                      <a:r>
                        <a:rPr lang="mn-MN" sz="1200" b="1" dirty="0">
                          <a:effectLst/>
                          <a:latin typeface="+mj-lt"/>
                          <a:ea typeface="Calibri" panose="020F0502020204030204" pitchFamily="34" charset="0"/>
                          <a:cs typeface="Times New Roman" panose="02020603050405020304" pitchFamily="18" charset="0"/>
                        </a:rPr>
                        <a:t>Овьёос, вандуй</a:t>
                      </a:r>
                      <a:endParaRPr lang="en-US" sz="1200" b="1"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002E6B"/>
                    </a:solidFill>
                  </a:tcPr>
                </a:tc>
                <a:tc>
                  <a:txBody>
                    <a:bodyPr/>
                    <a:lstStyle/>
                    <a:p>
                      <a:pPr marL="57150" marR="0" algn="ctr">
                        <a:lnSpc>
                          <a:spcPct val="107000"/>
                        </a:lnSpc>
                        <a:spcBef>
                          <a:spcPts val="300"/>
                        </a:spcBef>
                        <a:spcAft>
                          <a:spcPts val="300"/>
                        </a:spcAft>
                      </a:pPr>
                      <a:r>
                        <a:rPr lang="mn-MN" sz="1200" b="0" dirty="0">
                          <a:effectLst/>
                          <a:latin typeface="+mj-lt"/>
                          <a:ea typeface="Calibri" panose="020F0502020204030204" pitchFamily="34" charset="0"/>
                          <a:cs typeface="Times New Roman" panose="02020603050405020304" pitchFamily="18" charset="0"/>
                        </a:rPr>
                        <a:t>21</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57150" marR="0" algn="ctr">
                        <a:lnSpc>
                          <a:spcPct val="107000"/>
                        </a:lnSpc>
                        <a:spcBef>
                          <a:spcPts val="300"/>
                        </a:spcBef>
                        <a:spcAft>
                          <a:spcPts val="300"/>
                        </a:spcAft>
                      </a:pPr>
                      <a:r>
                        <a:rPr lang="mn-MN" sz="1200" b="0" dirty="0">
                          <a:effectLst/>
                          <a:latin typeface="+mj-lt"/>
                          <a:ea typeface="Calibri" panose="020F0502020204030204" pitchFamily="34" charset="0"/>
                          <a:cs typeface="Times New Roman" panose="02020603050405020304" pitchFamily="18" charset="0"/>
                        </a:rPr>
                        <a:t>23</a:t>
                      </a:r>
                      <a:r>
                        <a:rPr lang="en-US" sz="1200" b="0" dirty="0">
                          <a:effectLst/>
                          <a:latin typeface="+mj-lt"/>
                          <a:ea typeface="Calibri" panose="020F0502020204030204" pitchFamily="34" charset="0"/>
                          <a:cs typeface="Times New Roman" panose="02020603050405020304" pitchFamily="18" charset="0"/>
                        </a:rPr>
                        <a:t>,0</a:t>
                      </a:r>
                    </a:p>
                  </a:txBody>
                  <a:tcPr marL="68580" marR="68580" marT="0" marB="0" anchor="ctr"/>
                </a:tc>
                <a:extLst>
                  <a:ext uri="{0D108BD9-81ED-4DB2-BD59-A6C34878D82A}">
                    <a16:rowId xmlns:a16="http://schemas.microsoft.com/office/drawing/2014/main" val="2781994227"/>
                  </a:ext>
                </a:extLst>
              </a:tr>
              <a:tr h="335135">
                <a:tc>
                  <a:txBody>
                    <a:bodyPr/>
                    <a:lstStyle/>
                    <a:p>
                      <a:pPr marL="0" marR="0" algn="ctr">
                        <a:lnSpc>
                          <a:spcPct val="107000"/>
                        </a:lnSpc>
                        <a:spcBef>
                          <a:spcPts val="300"/>
                        </a:spcBef>
                        <a:spcAft>
                          <a:spcPts val="300"/>
                        </a:spcAft>
                      </a:pPr>
                      <a:r>
                        <a:rPr lang="mn-MN" sz="1200" b="1" dirty="0">
                          <a:effectLst/>
                          <a:latin typeface="+mj-lt"/>
                          <a:ea typeface="Calibri" panose="020F0502020204030204" pitchFamily="34" charset="0"/>
                          <a:cs typeface="Times New Roman" panose="02020603050405020304" pitchFamily="18" charset="0"/>
                        </a:rPr>
                        <a:t>Тэжээлийн</a:t>
                      </a:r>
                      <a:r>
                        <a:rPr lang="mn-MN" sz="1200" b="1" baseline="0" dirty="0">
                          <a:effectLst/>
                          <a:latin typeface="+mj-lt"/>
                          <a:ea typeface="Calibri" panose="020F0502020204030204" pitchFamily="34" charset="0"/>
                          <a:cs typeface="Times New Roman" panose="02020603050405020304" pitchFamily="18" charset="0"/>
                        </a:rPr>
                        <a:t> ургамал</a:t>
                      </a:r>
                      <a:endParaRPr lang="en-US" sz="1200" b="1"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002E6B"/>
                    </a:solidFill>
                  </a:tcPr>
                </a:tc>
                <a:tc>
                  <a:txBody>
                    <a:bodyPr/>
                    <a:lstStyle/>
                    <a:p>
                      <a:pPr marL="57150" marR="0" algn="ctr">
                        <a:lnSpc>
                          <a:spcPct val="107000"/>
                        </a:lnSpc>
                        <a:spcBef>
                          <a:spcPts val="300"/>
                        </a:spcBef>
                        <a:spcAft>
                          <a:spcPts val="300"/>
                        </a:spcAft>
                      </a:pPr>
                      <a:r>
                        <a:rPr lang="mn-MN" sz="1200" b="0" dirty="0">
                          <a:effectLst/>
                          <a:latin typeface="+mj-lt"/>
                          <a:ea typeface="Calibri" panose="020F0502020204030204" pitchFamily="34" charset="0"/>
                          <a:cs typeface="Times New Roman" panose="02020603050405020304" pitchFamily="18" charset="0"/>
                        </a:rPr>
                        <a:t>277</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57150" marR="0" algn="ctr">
                        <a:lnSpc>
                          <a:spcPct val="107000"/>
                        </a:lnSpc>
                        <a:spcBef>
                          <a:spcPts val="300"/>
                        </a:spcBef>
                        <a:spcAft>
                          <a:spcPts val="300"/>
                        </a:spcAft>
                      </a:pPr>
                      <a:r>
                        <a:rPr lang="mn-MN" sz="1200" b="0" dirty="0">
                          <a:effectLst/>
                          <a:latin typeface="+mj-lt"/>
                          <a:ea typeface="Calibri" panose="020F0502020204030204" pitchFamily="34" charset="0"/>
                          <a:cs typeface="Times New Roman" panose="02020603050405020304" pitchFamily="18" charset="0"/>
                        </a:rPr>
                        <a:t>491,1</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81822">
                <a:tc>
                  <a:txBody>
                    <a:bodyPr/>
                    <a:lstStyle/>
                    <a:p>
                      <a:pPr marL="0" marR="0" algn="ctr">
                        <a:lnSpc>
                          <a:spcPct val="107000"/>
                        </a:lnSpc>
                        <a:spcBef>
                          <a:spcPts val="300"/>
                        </a:spcBef>
                        <a:spcAft>
                          <a:spcPts val="300"/>
                        </a:spcAft>
                      </a:pPr>
                      <a:r>
                        <a:rPr lang="mn-MN" sz="1200" b="1" dirty="0">
                          <a:effectLst/>
                          <a:latin typeface="+mj-lt"/>
                          <a:ea typeface="Calibri" panose="020F0502020204030204" pitchFamily="34" charset="0"/>
                          <a:cs typeface="Times New Roman" panose="02020603050405020304" pitchFamily="18" charset="0"/>
                        </a:rPr>
                        <a:t>Нийт </a:t>
                      </a:r>
                      <a:endParaRPr lang="en-US" sz="1200" b="1"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002E6B"/>
                    </a:solidFill>
                  </a:tcPr>
                </a:tc>
                <a:tc>
                  <a:txBody>
                    <a:bodyPr/>
                    <a:lstStyle/>
                    <a:p>
                      <a:pPr marL="57150" marR="0" algn="ctr">
                        <a:lnSpc>
                          <a:spcPct val="107000"/>
                        </a:lnSpc>
                        <a:spcBef>
                          <a:spcPts val="300"/>
                        </a:spcBef>
                        <a:spcAft>
                          <a:spcPts val="300"/>
                        </a:spcAft>
                      </a:pPr>
                      <a:r>
                        <a:rPr lang="mn-MN" sz="1200" b="0" dirty="0">
                          <a:effectLst/>
                          <a:latin typeface="+mj-lt"/>
                          <a:ea typeface="Calibri" panose="020F0502020204030204" pitchFamily="34" charset="0"/>
                          <a:cs typeface="Times New Roman" panose="02020603050405020304" pitchFamily="18" charset="0"/>
                        </a:rPr>
                        <a:t>3815</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57150" marR="0" algn="ctr">
                        <a:lnSpc>
                          <a:spcPct val="107000"/>
                        </a:lnSpc>
                        <a:spcBef>
                          <a:spcPts val="300"/>
                        </a:spcBef>
                        <a:spcAft>
                          <a:spcPts val="300"/>
                        </a:spcAft>
                      </a:pPr>
                      <a:r>
                        <a:rPr lang="mn-MN" sz="1200" b="0" dirty="0">
                          <a:effectLst/>
                          <a:latin typeface="+mj-lt"/>
                          <a:ea typeface="Calibri" panose="020F0502020204030204" pitchFamily="34" charset="0"/>
                          <a:cs typeface="Times New Roman" panose="02020603050405020304" pitchFamily="18" charset="0"/>
                        </a:rPr>
                        <a:t>4545,4</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bl>
          </a:graphicData>
        </a:graphic>
      </p:graphicFrame>
      <p:sp>
        <p:nvSpPr>
          <p:cNvPr id="15" name="Round Same Side Corner Rectangle 14"/>
          <p:cNvSpPr/>
          <p:nvPr/>
        </p:nvSpPr>
        <p:spPr>
          <a:xfrm rot="16200000" flipV="1">
            <a:off x="1273090" y="411515"/>
            <a:ext cx="463513" cy="3009689"/>
          </a:xfrm>
          <a:prstGeom prst="round2SameRect">
            <a:avLst/>
          </a:prstGeom>
          <a:solidFill>
            <a:srgbClr val="FFD200"/>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7" name="TextBox 16"/>
          <p:cNvSpPr txBox="1"/>
          <p:nvPr/>
        </p:nvSpPr>
        <p:spPr>
          <a:xfrm>
            <a:off x="3794" y="1762468"/>
            <a:ext cx="3009689" cy="307905"/>
          </a:xfrm>
          <a:prstGeom prst="rect">
            <a:avLst/>
          </a:prstGeom>
          <a:noFill/>
        </p:spPr>
        <p:txBody>
          <a:bodyPr wrap="square" rtlCol="0">
            <a:spAutoFit/>
          </a:bodyPr>
          <a:lstStyle/>
          <a:p>
            <a:r>
              <a:rPr lang="mn-MN" sz="1401" b="1" dirty="0">
                <a:solidFill>
                  <a:srgbClr val="001463"/>
                </a:solidFill>
              </a:rPr>
              <a:t>ГАЗАР ТАРИАЛАНГИЙН ҮЙЛДВЭРЛЭЛ</a:t>
            </a:r>
            <a:endParaRPr lang="en-US" sz="1401" b="1" dirty="0">
              <a:solidFill>
                <a:srgbClr val="001463"/>
              </a:solidFill>
            </a:endParaRPr>
          </a:p>
        </p:txBody>
      </p:sp>
      <p:sp>
        <p:nvSpPr>
          <p:cNvPr id="16" name="Right Triangle 15"/>
          <p:cNvSpPr/>
          <p:nvPr/>
        </p:nvSpPr>
        <p:spPr>
          <a:xfrm flipH="1">
            <a:off x="0" y="8204997"/>
            <a:ext cx="7323593" cy="950913"/>
          </a:xfrm>
          <a:prstGeom prst="rtTriangle">
            <a:avLst/>
          </a:prstGeom>
          <a:solidFill>
            <a:srgbClr val="002E6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210"/>
            <a:endParaRPr lang="en-US" sz="1801">
              <a:solidFill>
                <a:prstClr val="white"/>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6795309"/>
            <a:ext cx="133145" cy="2360601"/>
          </a:xfrm>
          <a:prstGeom prst="rect">
            <a:avLst/>
          </a:prstGeom>
        </p:spPr>
      </p:pic>
      <p:sp>
        <p:nvSpPr>
          <p:cNvPr id="2" name="TextBox 1"/>
          <p:cNvSpPr txBox="1"/>
          <p:nvPr/>
        </p:nvSpPr>
        <p:spPr>
          <a:xfrm>
            <a:off x="514177" y="4834237"/>
            <a:ext cx="6556025" cy="3693319"/>
          </a:xfrm>
          <a:prstGeom prst="rect">
            <a:avLst/>
          </a:prstGeom>
          <a:noFill/>
        </p:spPr>
        <p:txBody>
          <a:bodyPr wrap="square" rtlCol="0">
            <a:spAutoFit/>
          </a:bodyPr>
          <a:lstStyle/>
          <a:p>
            <a:pPr marL="171454" indent="-171454" algn="just">
              <a:buFont typeface="Arial" panose="020B0604020202020204" pitchFamily="34" charset="0"/>
              <a:buChar char="•"/>
            </a:pPr>
            <a:r>
              <a:rPr lang="mn-MN" sz="1100" dirty="0"/>
              <a:t>2020 онд бид 3444 га-д тариалалт хийх төлөвлөгөөтэй байсан. Малын тэжээлийн эрэлт хэрэгцээ нэмэгдэж байгааг харгалзан тэжээлийн ургамлын тариалалтыг төлөвлөснөөс 117 га-</a:t>
            </a:r>
            <a:r>
              <a:rPr lang="en-US" sz="1100" dirty="0"/>
              <a:t> </a:t>
            </a:r>
            <a:r>
              <a:rPr lang="mn-MN" sz="1100" dirty="0"/>
              <a:t>аар нэмэгдүүллээ. </a:t>
            </a:r>
            <a:endParaRPr lang="en-US" sz="1100" dirty="0"/>
          </a:p>
          <a:p>
            <a:pPr marL="171454" indent="-171454" algn="just">
              <a:buFont typeface="Arial" panose="020B0604020202020204" pitchFamily="34" charset="0"/>
              <a:buChar char="•"/>
            </a:pPr>
            <a:r>
              <a:rPr lang="mn-MN" sz="1100" dirty="0"/>
              <a:t>Нийт үр тарианы ургац  4185,4 тн, ногоон тэжээл боодлоор 360 тн байна. Үүнээс буудай 3147 га-д тариалж, 2990 га талбайд хураалт хийж нийт 3922,3 тн, халтар арвай 27 га-д тариалж 32,7 тн, хошуу будаа 21 га-д тариалж 23,0 тн, тосны ургамал 343 га-д тариалж 97,5 тн, ногоон тэжээл 277 га-д тариалж 137,1 тн үр тариагаар, ногоон тэжээлээр 360 тн-ыг тус тус хураан авлаа. Энэ жилийн хувьд ургацын хэмжээ сүүлийн жилүүдийн дундажийн хэмжээнд  байсан авч 8 сард орсон их хэмжээний борооны улмаас болц оройтож таваарт тэнцэх үр тариа чанарын хувьд  тааруу, хэмжээ бага  байлаа. </a:t>
            </a:r>
          </a:p>
          <a:p>
            <a:pPr marL="171454" indent="-171454" algn="just">
              <a:buFont typeface="Arial" panose="020B0604020202020204" pitchFamily="34" charset="0"/>
              <a:buChar char="•"/>
            </a:pPr>
            <a:r>
              <a:rPr lang="mn-MN" sz="1100" dirty="0"/>
              <a:t>Үрийн тариалалтад зориулж ОХУ-аас элит үр авав.</a:t>
            </a:r>
          </a:p>
          <a:p>
            <a:pPr marL="171454" indent="-171454" algn="just">
              <a:buFont typeface="Arial" panose="020B0604020202020204" pitchFamily="34" charset="0"/>
              <a:buChar char="•"/>
            </a:pPr>
            <a:r>
              <a:rPr lang="mn-MN" sz="1100" dirty="0"/>
              <a:t> 827 га талбайг ХАА-н албан журмын давхар даатгалд хамрууллаа. </a:t>
            </a:r>
          </a:p>
          <a:p>
            <a:pPr marL="171454" indent="-171454" algn="just">
              <a:buFont typeface="Arial" panose="020B0604020202020204" pitchFamily="34" charset="0"/>
              <a:buChar char="•"/>
            </a:pPr>
            <a:r>
              <a:rPr lang="mn-MN" sz="1100" dirty="0"/>
              <a:t>76 га талбайг шинээр хашаажууллаа.</a:t>
            </a:r>
            <a:endParaRPr lang="en-US" sz="1100" dirty="0"/>
          </a:p>
          <a:p>
            <a:pPr marL="171454" indent="-171454" algn="just">
              <a:buFont typeface="Arial" panose="020B0604020202020204" pitchFamily="34" charset="0"/>
              <a:buChar char="•"/>
            </a:pPr>
            <a:r>
              <a:rPr lang="mn-MN" sz="1100" dirty="0"/>
              <a:t>Нийт 3527 га талбайд уринш боловсруулалт хийсэн ба 1164 га талбайд химийн уринш, 2363 га талбайд механик уринш хийж химийн уриншийн хэмжээг 80% -иас 30% болгож бууруулав.</a:t>
            </a:r>
            <a:endParaRPr lang="en-US" sz="1100" dirty="0"/>
          </a:p>
          <a:p>
            <a:pPr marL="171454" indent="-171454" algn="just">
              <a:buFont typeface="Arial" panose="020B0604020202020204" pitchFamily="34" charset="0"/>
              <a:buChar char="•"/>
            </a:pPr>
            <a:r>
              <a:rPr lang="mn-MN" sz="1100" dirty="0"/>
              <a:t>Хөрс хамгаалах чиглэлээр зөвлөх авч ажиллуулан 0,1 га талбайд бордооны олон хувилбар үүнд цаг уурын нөлөө, хөрсний бүтэц, мөн ургаж буй бүтээгдхүүний шимт тэжээлийг судлахаар буудайн туршилт тавин, компост бордоо үйлдвэрлэх бааз суурийг бий болгож, талбайн бордолтыг 146 га талбайд уриншинд хэрэглэж, хөрсний үржил шимийн судалгаа хийв. </a:t>
            </a:r>
            <a:endParaRPr lang="en-US" sz="1100" dirty="0"/>
          </a:p>
          <a:p>
            <a:pPr marL="171454" indent="-171454" algn="just">
              <a:buFont typeface="Arial" panose="020B0604020202020204" pitchFamily="34" charset="0"/>
              <a:buChar char="•"/>
            </a:pPr>
            <a:endParaRPr lang="mn-MN" sz="1100" dirty="0"/>
          </a:p>
          <a:p>
            <a:pPr marL="171454" indent="-171454" algn="just">
              <a:buFont typeface="Arial" panose="020B0604020202020204" pitchFamily="34" charset="0"/>
              <a:buChar char="•"/>
            </a:pPr>
            <a:endParaRPr lang="mn-MN" sz="1200" dirty="0"/>
          </a:p>
          <a:p>
            <a:pPr marL="171454" indent="-171454" algn="just">
              <a:buFont typeface="Arial" panose="020B0604020202020204" pitchFamily="34" charset="0"/>
              <a:buChar char="•"/>
            </a:pPr>
            <a:endParaRPr lang="en-US" sz="1200" dirty="0"/>
          </a:p>
          <a:p>
            <a:endParaRPr lang="en-US" sz="1200" dirty="0">
              <a:latin typeface="+mj-lt"/>
            </a:endParaRPr>
          </a:p>
        </p:txBody>
      </p:sp>
      <p:pic>
        <p:nvPicPr>
          <p:cNvPr id="13" name="Picture 2" descr="C:\Users\pc\Desktop\lgo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2301" y="1"/>
            <a:ext cx="1030605" cy="145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80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duotone>
              <a:schemeClr val="bg2">
                <a:shade val="45000"/>
                <a:satMod val="135000"/>
              </a:schemeClr>
              <a:prstClr val="white"/>
            </a:duotone>
          </a:blip>
          <a:srcRect l="3273" t="7731" r="9093" b="20393"/>
          <a:stretch/>
        </p:blipFill>
        <p:spPr>
          <a:xfrm>
            <a:off x="0" y="1600200"/>
            <a:ext cx="7315200" cy="6629400"/>
          </a:xfrm>
          <a:prstGeom prst="rect">
            <a:avLst/>
          </a:prstGeom>
        </p:spPr>
      </p:pic>
      <p:sp>
        <p:nvSpPr>
          <p:cNvPr id="14" name="Round Same Side Corner Rectangle 13"/>
          <p:cNvSpPr/>
          <p:nvPr/>
        </p:nvSpPr>
        <p:spPr>
          <a:xfrm rot="16200000" flipV="1">
            <a:off x="940837" y="659368"/>
            <a:ext cx="447676" cy="2329349"/>
          </a:xfrm>
          <a:prstGeom prst="round2SameRect">
            <a:avLst/>
          </a:prstGeom>
          <a:solidFill>
            <a:srgbClr val="FFD200"/>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defTabSz="457210"/>
            <a:endParaRPr lang="en-US" sz="1801">
              <a:solidFill>
                <a:prstClr val="white"/>
              </a:solidFill>
            </a:endParaRPr>
          </a:p>
        </p:txBody>
      </p:sp>
      <p:sp>
        <p:nvSpPr>
          <p:cNvPr id="19" name="TextBox 18"/>
          <p:cNvSpPr txBox="1"/>
          <p:nvPr/>
        </p:nvSpPr>
        <p:spPr>
          <a:xfrm>
            <a:off x="76200" y="1676401"/>
            <a:ext cx="2699604" cy="307905"/>
          </a:xfrm>
          <a:prstGeom prst="rect">
            <a:avLst/>
          </a:prstGeom>
          <a:noFill/>
        </p:spPr>
        <p:txBody>
          <a:bodyPr wrap="square" rtlCol="0">
            <a:spAutoFit/>
          </a:bodyPr>
          <a:lstStyle/>
          <a:p>
            <a:pPr defTabSz="457210"/>
            <a:r>
              <a:rPr lang="mn-MN" sz="1401" b="1" dirty="0">
                <a:solidFill>
                  <a:srgbClr val="001463"/>
                </a:solidFill>
              </a:rPr>
              <a:t>БОЛОВСРУУЛАХ ҮЙЛДВЭР</a:t>
            </a:r>
            <a:endParaRPr lang="en-US" sz="1401" b="1" dirty="0">
              <a:solidFill>
                <a:srgbClr val="001463"/>
              </a:solidFill>
            </a:endParaRPr>
          </a:p>
        </p:txBody>
      </p:sp>
      <p:sp>
        <p:nvSpPr>
          <p:cNvPr id="20" name="Right Triangle 19"/>
          <p:cNvSpPr/>
          <p:nvPr/>
        </p:nvSpPr>
        <p:spPr>
          <a:xfrm flipH="1">
            <a:off x="908751" y="8204997"/>
            <a:ext cx="6406452" cy="950913"/>
          </a:xfrm>
          <a:prstGeom prst="rtTriangle">
            <a:avLst/>
          </a:prstGeom>
          <a:solidFill>
            <a:srgbClr val="002E6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210"/>
            <a:endParaRPr lang="en-US" sz="1801">
              <a:solidFill>
                <a:prstClr val="white"/>
              </a:solidFill>
            </a:endParaRPr>
          </a:p>
        </p:txBody>
      </p:sp>
      <p:sp>
        <p:nvSpPr>
          <p:cNvPr id="9" name="TextBox 8"/>
          <p:cNvSpPr txBox="1"/>
          <p:nvPr/>
        </p:nvSpPr>
        <p:spPr>
          <a:xfrm>
            <a:off x="604048" y="2154558"/>
            <a:ext cx="6107104" cy="4637167"/>
          </a:xfrm>
          <a:prstGeom prst="rect">
            <a:avLst/>
          </a:prstGeom>
          <a:noFill/>
        </p:spPr>
        <p:txBody>
          <a:bodyPr wrap="square" rtlCol="0">
            <a:spAutoFit/>
          </a:bodyPr>
          <a:lstStyle/>
          <a:p>
            <a:pPr marL="171454" indent="-171454" algn="just" defTabSz="457210">
              <a:spcBef>
                <a:spcPts val="300"/>
              </a:spcBef>
              <a:buFont typeface="Arial" pitchFamily="34" charset="0"/>
              <a:buChar char="•"/>
            </a:pPr>
            <a:r>
              <a:rPr lang="mn-MN" sz="1100" dirty="0"/>
              <a:t>2020 онд 6.4 мян тн буудай тээрэмдэж гурил 5,1 мян.тн, тэжээлийн хивэг 1,1 мян тн, бүхэл үрийн гурил 70 тн тус тус үйлдвэрлэсэн байна.</a:t>
            </a:r>
          </a:p>
          <a:p>
            <a:pPr marL="171454" indent="-171454" algn="just" defTabSz="457210">
              <a:spcBef>
                <a:spcPts val="300"/>
              </a:spcBef>
              <a:spcAft>
                <a:spcPts val="201"/>
              </a:spcAft>
              <a:buFont typeface="Arial" pitchFamily="34" charset="0"/>
              <a:buChar char="•"/>
            </a:pPr>
            <a:r>
              <a:rPr lang="mn-MN" sz="1100" dirty="0"/>
              <a:t>Үйлдвэрийн тоног төхөөрөмжийн ээлжит засвар, барилгын дээврийн засварын ажлыг хийлээ. </a:t>
            </a:r>
          </a:p>
          <a:p>
            <a:pPr marL="171454" indent="-171454" algn="just" defTabSz="457210">
              <a:spcBef>
                <a:spcPts val="300"/>
              </a:spcBef>
              <a:spcAft>
                <a:spcPts val="201"/>
              </a:spcAft>
              <a:buFont typeface="Arial" pitchFamily="34" charset="0"/>
              <a:buChar char="•"/>
            </a:pPr>
            <a:r>
              <a:rPr lang="mn-MN" sz="1100" dirty="0"/>
              <a:t>Үр тарианы агуулахууд, үйлдвэрийн байранд ээлжит ариутгал, халдваргүйжүүлэлтийн ажлыг хийлээ. </a:t>
            </a:r>
          </a:p>
          <a:p>
            <a:pPr marL="171454" indent="-171454" algn="just" defTabSz="457210">
              <a:lnSpc>
                <a:spcPct val="107000"/>
              </a:lnSpc>
              <a:spcBef>
                <a:spcPts val="300"/>
              </a:spcBef>
              <a:spcAft>
                <a:spcPts val="201"/>
              </a:spcAft>
              <a:buFont typeface="Arial" pitchFamily="34" charset="0"/>
              <a:buChar char="•"/>
            </a:pPr>
            <a:r>
              <a:rPr lang="mn-MN" sz="1100" dirty="0"/>
              <a:t>Үйлдвэрийн бул ирлэгчийг суурилуулан 20 ш бул ирлэж, 40 ш бул сольж тавив. </a:t>
            </a:r>
            <a:endParaRPr lang="en-US" sz="1100" dirty="0"/>
          </a:p>
          <a:p>
            <a:pPr marL="171454" indent="-171454" algn="just" defTabSz="457210">
              <a:lnSpc>
                <a:spcPct val="107000"/>
              </a:lnSpc>
              <a:spcBef>
                <a:spcPts val="300"/>
              </a:spcBef>
              <a:spcAft>
                <a:spcPts val="201"/>
              </a:spcAft>
              <a:buFont typeface="Arial" pitchFamily="34" charset="0"/>
              <a:buChar char="•"/>
            </a:pPr>
            <a:r>
              <a:rPr lang="mn-MN" sz="1100" dirty="0"/>
              <a:t>Лабораторид шаардлагатай тоног төхөөрмжийг захиалан суурилуулах ажлыг эхэлсэн ба ОХУ-аас ИДК багаж авчран ашиглалтанд оруулсан ба бусад багажийг санхүүгийн боломж дээр суурилан 12 сард захиалан 2021 оны 1 сард угсран ашиглалтанд оруулахаар ажиллаж байна. </a:t>
            </a:r>
            <a:endParaRPr lang="en-US" sz="1100" dirty="0"/>
          </a:p>
          <a:p>
            <a:pPr marL="171454" indent="-171454" algn="just" defTabSz="457210">
              <a:lnSpc>
                <a:spcPct val="107000"/>
              </a:lnSpc>
              <a:spcBef>
                <a:spcPts val="300"/>
              </a:spcBef>
              <a:spcAft>
                <a:spcPts val="201"/>
              </a:spcAft>
              <a:buFont typeface="Arial" pitchFamily="34" charset="0"/>
              <a:buChar char="•"/>
            </a:pPr>
            <a:r>
              <a:rPr lang="mn-MN" sz="1100" dirty="0"/>
              <a:t>400 ква трансформаторыг шинэчлэн ДП болон өөрчлөн ашиглалтанд оруулав.</a:t>
            </a:r>
            <a:endParaRPr lang="en-US" sz="1100" dirty="0"/>
          </a:p>
          <a:p>
            <a:pPr marL="171454" indent="-171454" algn="just" defTabSz="457210">
              <a:lnSpc>
                <a:spcPct val="107000"/>
              </a:lnSpc>
              <a:spcBef>
                <a:spcPts val="300"/>
              </a:spcBef>
              <a:spcAft>
                <a:spcPts val="201"/>
              </a:spcAft>
              <a:buFont typeface="Arial" pitchFamily="34" charset="0"/>
              <a:buChar char="•"/>
            </a:pPr>
            <a:r>
              <a:rPr lang="mn-MN" sz="1100" dirty="0"/>
              <a:t>Баяжуулсан хүнсний бүтээгдхүүний тухай хууль хэрэгжиж эхлэхтэй холбоотой бүтээгдхүүний сав баглааг хуулинд нийцүүлэн өөрчлөж эх загварыг гаргаж баталгаажуулан захиалахад бэлэн болгов. </a:t>
            </a:r>
            <a:endParaRPr lang="en-US" sz="1100" dirty="0"/>
          </a:p>
          <a:p>
            <a:pPr marL="171454" indent="-171454" algn="just" defTabSz="457210">
              <a:lnSpc>
                <a:spcPct val="107000"/>
              </a:lnSpc>
              <a:spcBef>
                <a:spcPts val="300"/>
              </a:spcBef>
              <a:spcAft>
                <a:spcPts val="201"/>
              </a:spcAft>
              <a:buFont typeface="Arial" pitchFamily="34" charset="0"/>
              <a:buChar char="•"/>
            </a:pPr>
            <a:r>
              <a:rPr lang="mn-MN" sz="1100" dirty="0"/>
              <a:t>Босоо агуулахын цэвэрлэгээний машиныг ажиллагааг сайжруулан сэлбэг хэрэгслийг татан авч сольсноор хүчин чадал болон цэвэрлэгээний чанар сайжрав.</a:t>
            </a:r>
            <a:endParaRPr lang="en-US" sz="1100" dirty="0"/>
          </a:p>
          <a:p>
            <a:pPr marL="171454" indent="-171454" algn="just" defTabSz="457210">
              <a:lnSpc>
                <a:spcPct val="107000"/>
              </a:lnSpc>
              <a:spcBef>
                <a:spcPts val="300"/>
              </a:spcBef>
              <a:spcAft>
                <a:spcPts val="201"/>
              </a:spcAft>
              <a:buFont typeface="Arial" pitchFamily="34" charset="0"/>
              <a:buChar char="•"/>
            </a:pPr>
            <a:r>
              <a:rPr lang="mn-MN" sz="1100" dirty="0"/>
              <a:t>Мөрөн суманд байрлах агуулахыг шилжүүлэн өөрийн мэдэлд авч дотоод нөөцөд тулгуурлан засварлан ашиглаж эхлэв.</a:t>
            </a:r>
            <a:endParaRPr lang="en-US" sz="1100" dirty="0"/>
          </a:p>
          <a:p>
            <a:pPr marL="171454" indent="-171454" algn="just" defTabSz="457210">
              <a:lnSpc>
                <a:spcPct val="107000"/>
              </a:lnSpc>
              <a:spcBef>
                <a:spcPts val="300"/>
              </a:spcBef>
              <a:spcAft>
                <a:spcPts val="201"/>
              </a:spcAft>
              <a:buFont typeface="Arial" pitchFamily="34" charset="0"/>
              <a:buChar char="•"/>
            </a:pPr>
            <a:r>
              <a:rPr lang="mn-MN" sz="1100" dirty="0"/>
              <a:t>2020 оны намрын ургац хураалтаар өөрийн газар тариалангаас стандартын шаардлагад нийцүүлэн 1372 тн, бусад ААН-ээс 2464 тн улаан буудайг  үйлдвэрлэлд нийлүүлсэн ба ОХУ-аас 6000тн улаанбуудай импортлох квот авснаас 4817 тн улаанбуудайн урьдчилгаа төлбөр хийгдэн ачигдаж замдаа гарсан болно. </a:t>
            </a:r>
            <a:endParaRPr lang="en-US" sz="1100" dirty="0"/>
          </a:p>
          <a:p>
            <a:pPr algn="just" defTabSz="457210">
              <a:spcBef>
                <a:spcPts val="300"/>
              </a:spcBef>
              <a:spcAft>
                <a:spcPts val="201"/>
              </a:spcAft>
            </a:pPr>
            <a:endParaRPr lang="en-US" sz="1200" dirty="0"/>
          </a:p>
        </p:txBody>
      </p:sp>
      <p:pic>
        <p:nvPicPr>
          <p:cNvPr id="10" name="Picture 2" descr="C:\Users\pc\Desktop\lgo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2301" y="1"/>
            <a:ext cx="1030605" cy="14501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803" y="6795309"/>
            <a:ext cx="133145" cy="2360601"/>
          </a:xfrm>
          <a:prstGeom prst="rect">
            <a:avLst/>
          </a:prstGeom>
        </p:spPr>
      </p:pic>
    </p:spTree>
    <p:extLst>
      <p:ext uri="{BB962C8B-B14F-4D97-AF65-F5344CB8AC3E}">
        <p14:creationId xmlns:p14="http://schemas.microsoft.com/office/powerpoint/2010/main" val="2253799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03" y="6795309"/>
            <a:ext cx="133145" cy="2360601"/>
          </a:xfrm>
          <a:prstGeom prst="rect">
            <a:avLst/>
          </a:prstGeom>
        </p:spPr>
      </p:pic>
      <p:pic>
        <p:nvPicPr>
          <p:cNvPr id="12" name="Picture 11"/>
          <p:cNvPicPr>
            <a:picLocks noChangeAspect="1"/>
          </p:cNvPicPr>
          <p:nvPr/>
        </p:nvPicPr>
        <p:blipFill rotWithShape="1">
          <a:blip r:embed="rId4">
            <a:duotone>
              <a:schemeClr val="bg2">
                <a:shade val="45000"/>
                <a:satMod val="135000"/>
              </a:schemeClr>
              <a:prstClr val="white"/>
            </a:duotone>
          </a:blip>
          <a:srcRect l="3273" t="7731" r="9093" b="20393"/>
          <a:stretch/>
        </p:blipFill>
        <p:spPr>
          <a:xfrm>
            <a:off x="0" y="1600201"/>
            <a:ext cx="7315200" cy="3048000"/>
          </a:xfrm>
          <a:prstGeom prst="rect">
            <a:avLst/>
          </a:prstGeom>
        </p:spPr>
      </p:pic>
      <p:sp>
        <p:nvSpPr>
          <p:cNvPr id="14" name="Round Same Side Corner Rectangle 13"/>
          <p:cNvSpPr/>
          <p:nvPr/>
        </p:nvSpPr>
        <p:spPr>
          <a:xfrm rot="16200000" flipV="1">
            <a:off x="940837" y="659368"/>
            <a:ext cx="447676" cy="2329349"/>
          </a:xfrm>
          <a:prstGeom prst="round2SameRect">
            <a:avLst/>
          </a:prstGeom>
          <a:solidFill>
            <a:srgbClr val="FFD200"/>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defTabSz="457210"/>
            <a:endParaRPr lang="en-US" sz="1801">
              <a:solidFill>
                <a:prstClr val="white"/>
              </a:solidFill>
            </a:endParaRPr>
          </a:p>
        </p:txBody>
      </p:sp>
      <p:sp>
        <p:nvSpPr>
          <p:cNvPr id="19" name="TextBox 18"/>
          <p:cNvSpPr txBox="1"/>
          <p:nvPr/>
        </p:nvSpPr>
        <p:spPr>
          <a:xfrm>
            <a:off x="76200" y="1676401"/>
            <a:ext cx="2699604" cy="307905"/>
          </a:xfrm>
          <a:prstGeom prst="rect">
            <a:avLst/>
          </a:prstGeom>
          <a:noFill/>
        </p:spPr>
        <p:txBody>
          <a:bodyPr wrap="square" rtlCol="0">
            <a:spAutoFit/>
          </a:bodyPr>
          <a:lstStyle/>
          <a:p>
            <a:pPr defTabSz="457210"/>
            <a:r>
              <a:rPr lang="mn-MN" sz="1401" b="1" dirty="0">
                <a:solidFill>
                  <a:srgbClr val="001463"/>
                </a:solidFill>
              </a:rPr>
              <a:t>БОЛОВСРУУЛАХ ҮЙЛДВЭР</a:t>
            </a:r>
            <a:endParaRPr lang="en-US" sz="1401" b="1" dirty="0">
              <a:solidFill>
                <a:srgbClr val="001463"/>
              </a:solidFill>
            </a:endParaRPr>
          </a:p>
        </p:txBody>
      </p:sp>
      <p:sp>
        <p:nvSpPr>
          <p:cNvPr id="20" name="Right Triangle 19"/>
          <p:cNvSpPr/>
          <p:nvPr/>
        </p:nvSpPr>
        <p:spPr>
          <a:xfrm flipH="1">
            <a:off x="908748" y="8193086"/>
            <a:ext cx="6406452" cy="950913"/>
          </a:xfrm>
          <a:prstGeom prst="rtTriangle">
            <a:avLst/>
          </a:prstGeom>
          <a:solidFill>
            <a:srgbClr val="002E6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210"/>
            <a:endParaRPr lang="en-US" sz="1801">
              <a:solidFill>
                <a:prstClr val="white"/>
              </a:solidFill>
            </a:endParaRPr>
          </a:p>
        </p:txBody>
      </p:sp>
      <p:pic>
        <p:nvPicPr>
          <p:cNvPr id="10" name="Picture 2" descr="C:\Users\pc\Desktop\lgo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2301" y="1"/>
            <a:ext cx="1030605" cy="145013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164675" y="4724398"/>
            <a:ext cx="5181600" cy="261610"/>
          </a:xfrm>
          <a:prstGeom prst="rect">
            <a:avLst/>
          </a:prstGeom>
          <a:noFill/>
        </p:spPr>
        <p:txBody>
          <a:bodyPr wrap="square" rtlCol="0">
            <a:spAutoFit/>
          </a:bodyPr>
          <a:lstStyle>
            <a:defPPr>
              <a:defRPr lang="en-US"/>
            </a:defPPr>
            <a:lvl1pPr>
              <a:defRPr sz="1100" b="1" u="sng">
                <a:latin typeface="+mj-lt"/>
              </a:defRPr>
            </a:lvl1pPr>
          </a:lstStyle>
          <a:p>
            <a:r>
              <a:rPr lang="mn-MN" dirty="0"/>
              <a:t>ГУРИЛЫН ҮЙЛДВЭРЛЭЛ, биет хэмжээгээр  /2016-2020/</a:t>
            </a:r>
            <a:endParaRPr lang="en-US" dirty="0"/>
          </a:p>
        </p:txBody>
      </p:sp>
      <p:graphicFrame>
        <p:nvGraphicFramePr>
          <p:cNvPr id="16" name="Chart 15">
            <a:extLst>
              <a:ext uri="{FF2B5EF4-FFF2-40B4-BE49-F238E27FC236}">
                <a16:creationId xmlns:a16="http://schemas.microsoft.com/office/drawing/2014/main" id="{9F3941F2-9A3A-4284-A497-D2F3706855FD}"/>
              </a:ext>
            </a:extLst>
          </p:cNvPr>
          <p:cNvGraphicFramePr>
            <a:graphicFrameLocks/>
          </p:cNvGraphicFramePr>
          <p:nvPr>
            <p:extLst>
              <p:ext uri="{D42A27DB-BD31-4B8C-83A1-F6EECF244321}">
                <p14:modId xmlns:p14="http://schemas.microsoft.com/office/powerpoint/2010/main" val="2240267590"/>
              </p:ext>
            </p:extLst>
          </p:nvPr>
        </p:nvGraphicFramePr>
        <p:xfrm>
          <a:off x="1172295" y="5638800"/>
          <a:ext cx="5388526"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a:extLst>
              <a:ext uri="{FF2B5EF4-FFF2-40B4-BE49-F238E27FC236}">
                <a16:creationId xmlns:a16="http://schemas.microsoft.com/office/drawing/2014/main" id="{E231D9C7-116E-4EF4-90E0-97B75F5FE0DD}"/>
              </a:ext>
            </a:extLst>
          </p:cNvPr>
          <p:cNvGraphicFramePr>
            <a:graphicFrameLocks/>
          </p:cNvGraphicFramePr>
          <p:nvPr>
            <p:extLst>
              <p:ext uri="{D42A27DB-BD31-4B8C-83A1-F6EECF244321}">
                <p14:modId xmlns:p14="http://schemas.microsoft.com/office/powerpoint/2010/main" val="981316214"/>
              </p:ext>
            </p:extLst>
          </p:nvPr>
        </p:nvGraphicFramePr>
        <p:xfrm>
          <a:off x="1570905" y="5123490"/>
          <a:ext cx="4572000" cy="27432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38509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3137" y="1401837"/>
            <a:ext cx="809837" cy="830997"/>
          </a:xfrm>
          <a:prstGeom prst="rect">
            <a:avLst/>
          </a:prstGeom>
          <a:noFill/>
        </p:spPr>
        <p:txBody>
          <a:bodyPr wrap="none" rtlCol="0">
            <a:spAutoFit/>
          </a:bodyPr>
          <a:lstStyle/>
          <a:p>
            <a:r>
              <a:rPr lang="en-US" sz="4800" b="1" dirty="0">
                <a:solidFill>
                  <a:schemeClr val="bg1"/>
                </a:solidFill>
              </a:rPr>
              <a:t>19</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2777" y="6783402"/>
            <a:ext cx="133145" cy="2360601"/>
          </a:xfrm>
          <a:prstGeom prst="rect">
            <a:avLst/>
          </a:prstGeom>
        </p:spPr>
      </p:pic>
      <p:sp>
        <p:nvSpPr>
          <p:cNvPr id="20" name="Right Triangle 19"/>
          <p:cNvSpPr/>
          <p:nvPr/>
        </p:nvSpPr>
        <p:spPr>
          <a:xfrm>
            <a:off x="0" y="8236854"/>
            <a:ext cx="7315200" cy="897622"/>
          </a:xfrm>
          <a:prstGeom prst="rtTriangle">
            <a:avLst/>
          </a:prstGeom>
          <a:solidFill>
            <a:srgbClr val="002E6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extBox 3"/>
          <p:cNvSpPr txBox="1"/>
          <p:nvPr/>
        </p:nvSpPr>
        <p:spPr>
          <a:xfrm>
            <a:off x="392396" y="5886893"/>
            <a:ext cx="5786554" cy="261610"/>
          </a:xfrm>
          <a:prstGeom prst="rect">
            <a:avLst/>
          </a:prstGeom>
          <a:noFill/>
        </p:spPr>
        <p:txBody>
          <a:bodyPr wrap="square" rtlCol="0">
            <a:spAutoFit/>
          </a:bodyPr>
          <a:lstStyle/>
          <a:p>
            <a:r>
              <a:rPr lang="mn-MN" sz="1100" dirty="0"/>
              <a:t>.</a:t>
            </a:r>
            <a:endParaRPr lang="mn-MN" dirty="0"/>
          </a:p>
        </p:txBody>
      </p:sp>
      <p:sp>
        <p:nvSpPr>
          <p:cNvPr id="8" name="TextBox 7"/>
          <p:cNvSpPr txBox="1"/>
          <p:nvPr/>
        </p:nvSpPr>
        <p:spPr>
          <a:xfrm>
            <a:off x="872973" y="2514605"/>
            <a:ext cx="5680228" cy="5016758"/>
          </a:xfrm>
          <a:prstGeom prst="rect">
            <a:avLst/>
          </a:prstGeom>
          <a:noFill/>
        </p:spPr>
        <p:txBody>
          <a:bodyPr wrap="square" rtlCol="0">
            <a:spAutoFit/>
          </a:bodyPr>
          <a:lstStyle/>
          <a:p>
            <a:pPr marL="171454" indent="-171454" algn="just">
              <a:spcBef>
                <a:spcPts val="601"/>
              </a:spcBef>
              <a:buFont typeface="Arial" panose="020B0604020202020204" pitchFamily="34" charset="0"/>
              <a:buChar char="•"/>
            </a:pPr>
            <a:r>
              <a:rPr lang="mn-MN" sz="1100" dirty="0"/>
              <a:t>Компанийн дунд хугацааны бизнес төлөвлөгөөнд үндэслэн 2020 оны санхүүгийн төлөвлөгөөг боловсруулж ТУЗ-өөр батлуулав. </a:t>
            </a:r>
            <a:endParaRPr lang="en-US" sz="1100" dirty="0"/>
          </a:p>
          <a:p>
            <a:pPr marL="171454" indent="-171454" algn="just">
              <a:spcBef>
                <a:spcPts val="601"/>
              </a:spcBef>
              <a:buFont typeface="Arial" panose="020B0604020202020204" pitchFamily="34" charset="0"/>
              <a:buChar char="•"/>
            </a:pPr>
            <a:r>
              <a:rPr lang="mn-MN" sz="1100" dirty="0"/>
              <a:t>Компанийн 2020 оны санхүүгийн үйл ажиллагаанд Мүүрь Аудит ХХК-иар хөндлөнгийн аудит хийлгэлээ.  </a:t>
            </a:r>
          </a:p>
          <a:p>
            <a:pPr marL="171454" lvl="0" indent="-171454" algn="just">
              <a:spcBef>
                <a:spcPts val="601"/>
              </a:spcBef>
              <a:buFont typeface="Arial" panose="020B0604020202020204" pitchFamily="34" charset="0"/>
              <a:buChar char="•"/>
            </a:pPr>
            <a:r>
              <a:rPr lang="mn-MN" sz="1100" dirty="0"/>
              <a:t>Импортын буудайн 6000тн квот авсантай холбоотой гадаад гэрээ хэлцэлүүд хийгдэн урьдчилгаа төлбөрт шаардагдсан 1,7 тэрбум төгрөгийн 0,6 тэрбум төгрөгийг хувь хүний зээлээр, 1,1 тэрбум төгрөгийг өөрийн эх үүсвэрээр тус тус санхүүжүүлсэн.</a:t>
            </a:r>
            <a:endParaRPr lang="en-US" sz="1100" dirty="0"/>
          </a:p>
          <a:p>
            <a:pPr marL="171454" lvl="0" indent="-171454" algn="just">
              <a:spcBef>
                <a:spcPts val="601"/>
              </a:spcBef>
              <a:buFont typeface="Arial" panose="020B0604020202020204" pitchFamily="34" charset="0"/>
              <a:buChar char="•"/>
            </a:pPr>
            <a:r>
              <a:rPr lang="mn-MN" sz="1100" dirty="0"/>
              <a:t>Газар тариалангийн үйлдвэрлэлд бордоо хийхэд шаардлагатай хөрөнгө болох ковш 37,3 сая төгрөгөөр, хүнд диск 21,9 сая төгрөгөөр, компанийн орчин камержуулах ажлын хүрээнд </a:t>
            </a:r>
            <a:r>
              <a:rPr lang="en-US" sz="1100" dirty="0"/>
              <a:t>PTZ </a:t>
            </a:r>
            <a:r>
              <a:rPr lang="mn-MN" sz="1100" dirty="0"/>
              <a:t>камер 2ш, энгийн камер болон бусад тоног төхөөрөмжинд нийт 5,8 сая төгрөг, нийт 65 сая төгрөгийн хөрөнгийг шинээр худалдан авсан байна.</a:t>
            </a:r>
            <a:endParaRPr lang="en-US" sz="1100" dirty="0"/>
          </a:p>
          <a:p>
            <a:pPr marL="171454" lvl="0" indent="-171454" algn="just">
              <a:spcBef>
                <a:spcPts val="601"/>
              </a:spcBef>
              <a:buFont typeface="Arial" panose="020B0604020202020204" pitchFamily="34" charset="0"/>
              <a:buChar char="•"/>
            </a:pPr>
            <a:r>
              <a:rPr lang="mn-MN" sz="1100" dirty="0"/>
              <a:t>Итгэмжлэгдсэн лаборатори байгуулах ажлын хүрээнд шаардлагатай тоног төхөөрөмжийг бага багаар мөнгөн урсгалд зохиуцуулан захиалж эхний ээлжинд 7,7</a:t>
            </a:r>
            <a:r>
              <a:rPr lang="en-US" sz="1100" dirty="0"/>
              <a:t> </a:t>
            </a:r>
            <a:r>
              <a:rPr lang="mn-MN" sz="1100" dirty="0"/>
              <a:t>сая төгрөгийн урьдчилгаанд</a:t>
            </a:r>
            <a:r>
              <a:rPr lang="en-US" sz="1100" dirty="0"/>
              <a:t>;</a:t>
            </a:r>
          </a:p>
          <a:p>
            <a:pPr marL="171454" lvl="0" indent="-171454" algn="just">
              <a:spcBef>
                <a:spcPts val="601"/>
              </a:spcBef>
              <a:buFont typeface="Arial" panose="020B0604020202020204" pitchFamily="34" charset="0"/>
              <a:buChar char="•"/>
            </a:pPr>
            <a:r>
              <a:rPr lang="mn-MN" sz="1100" dirty="0"/>
              <a:t>Бүтээгдэхүүн сайжруулалт, зах зээлд үнэ цэнэ үүсгэх шинэ бүтээгдэхүүн нэвтрүүлэлтийн зорилгын хүрээнд тоног төхөөрөмжийг БНХАУ-д захиалан хийлгэж байгаа ба 23,8 сая төгрөг урьдчилгаанд</a:t>
            </a:r>
            <a:r>
              <a:rPr lang="en-US" sz="1100" dirty="0"/>
              <a:t>;</a:t>
            </a:r>
          </a:p>
          <a:p>
            <a:pPr marL="171454" lvl="0" indent="-171454" algn="just">
              <a:spcBef>
                <a:spcPts val="601"/>
              </a:spcBef>
              <a:buFont typeface="Arial" panose="020B0604020202020204" pitchFamily="34" charset="0"/>
              <a:buChar char="•"/>
            </a:pPr>
            <a:r>
              <a:rPr lang="mn-MN" sz="1100" dirty="0"/>
              <a:t>Мөн ковид цар тахалтай холбоотой ариутгал халдваргүйжүүлэлтийн материалууд өмнөх онуудаас илүүтэйгээр татан авч ажиллагсад болон компани орчмыг халдваргүйжүүлж хамгаалахад зарцуулахаас гадна ариутгалын кабин захиалганд 3,1 сая төгрөгийн урьдчилгаа тус тус төлөгдсөн байна.</a:t>
            </a:r>
            <a:endParaRPr lang="en-US" sz="1100" dirty="0"/>
          </a:p>
          <a:p>
            <a:pPr marL="171454" indent="-171454" algn="just">
              <a:spcBef>
                <a:spcPts val="601"/>
              </a:spcBef>
              <a:buFont typeface="Arial" panose="020B0604020202020204" pitchFamily="34" charset="0"/>
              <a:buChar char="•"/>
            </a:pPr>
            <a:endParaRPr lang="mn-MN" sz="1100" dirty="0"/>
          </a:p>
          <a:p>
            <a:pPr marL="171454" indent="-171454" algn="just">
              <a:spcBef>
                <a:spcPts val="601"/>
              </a:spcBef>
              <a:buFont typeface="Arial" panose="020B0604020202020204" pitchFamily="34" charset="0"/>
              <a:buChar char="•"/>
            </a:pPr>
            <a:endParaRPr lang="en-US" sz="1100" dirty="0"/>
          </a:p>
          <a:p>
            <a:pPr algn="just">
              <a:spcBef>
                <a:spcPts val="601"/>
              </a:spcBef>
            </a:pPr>
            <a:endParaRPr lang="en-US" sz="1100" dirty="0"/>
          </a:p>
        </p:txBody>
      </p:sp>
      <p:grpSp>
        <p:nvGrpSpPr>
          <p:cNvPr id="23" name="Group 22"/>
          <p:cNvGrpSpPr/>
          <p:nvPr/>
        </p:nvGrpSpPr>
        <p:grpSpPr>
          <a:xfrm>
            <a:off x="392396" y="1799105"/>
            <a:ext cx="4234464" cy="488837"/>
            <a:chOff x="-45352" y="1477777"/>
            <a:chExt cx="3105150" cy="587052"/>
          </a:xfrm>
        </p:grpSpPr>
        <p:sp>
          <p:nvSpPr>
            <p:cNvPr id="24" name="Round Same Side Corner Rectangle 23"/>
            <p:cNvSpPr/>
            <p:nvPr/>
          </p:nvSpPr>
          <p:spPr>
            <a:xfrm rot="16200000" flipV="1">
              <a:off x="1213697" y="218728"/>
              <a:ext cx="587052" cy="3105150"/>
            </a:xfrm>
            <a:prstGeom prst="round2SameRect">
              <a:avLst/>
            </a:prstGeom>
            <a:solidFill>
              <a:srgbClr val="FFD200"/>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25" name="TextBox 24"/>
            <p:cNvSpPr txBox="1"/>
            <p:nvPr/>
          </p:nvSpPr>
          <p:spPr>
            <a:xfrm>
              <a:off x="-29788" y="1531313"/>
              <a:ext cx="1908241" cy="369768"/>
            </a:xfrm>
            <a:prstGeom prst="rect">
              <a:avLst/>
            </a:prstGeom>
            <a:noFill/>
          </p:spPr>
          <p:txBody>
            <a:bodyPr wrap="none" rtlCol="0">
              <a:spAutoFit/>
            </a:bodyPr>
            <a:lstStyle/>
            <a:p>
              <a:r>
                <a:rPr lang="mn-MN" sz="1401" b="1" dirty="0">
                  <a:solidFill>
                    <a:srgbClr val="001463"/>
                  </a:solidFill>
                </a:rPr>
                <a:t>САНХҮҮГИЙН ҮЙЛ АЖИЛЛАГАА</a:t>
              </a:r>
              <a:endParaRPr lang="en-US" sz="1401" b="1" dirty="0">
                <a:solidFill>
                  <a:srgbClr val="001463"/>
                </a:solidFill>
              </a:endParaRPr>
            </a:p>
          </p:txBody>
        </p:sp>
      </p:grpSp>
      <p:pic>
        <p:nvPicPr>
          <p:cNvPr id="11" name="Picture 2" descr="C:\Users\pc\Desktop\lgo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2301" y="1"/>
            <a:ext cx="1030605" cy="145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900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2777" y="6792927"/>
            <a:ext cx="133145" cy="2360601"/>
          </a:xfrm>
          <a:prstGeom prst="rect">
            <a:avLst/>
          </a:prstGeom>
        </p:spPr>
      </p:pic>
      <p:sp>
        <p:nvSpPr>
          <p:cNvPr id="15" name="Right Triangle 14"/>
          <p:cNvSpPr/>
          <p:nvPr/>
        </p:nvSpPr>
        <p:spPr>
          <a:xfrm>
            <a:off x="0" y="8246379"/>
            <a:ext cx="6406690" cy="897622"/>
          </a:xfrm>
          <a:prstGeom prst="rtTriangle">
            <a:avLst/>
          </a:prstGeom>
          <a:solidFill>
            <a:srgbClr val="002E6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extBox 1"/>
          <p:cNvSpPr txBox="1"/>
          <p:nvPr/>
        </p:nvSpPr>
        <p:spPr>
          <a:xfrm>
            <a:off x="860637" y="1738463"/>
            <a:ext cx="1862356" cy="261610"/>
          </a:xfrm>
          <a:prstGeom prst="rect">
            <a:avLst/>
          </a:prstGeom>
          <a:noFill/>
        </p:spPr>
        <p:txBody>
          <a:bodyPr wrap="square" rtlCol="0">
            <a:spAutoFit/>
          </a:bodyPr>
          <a:lstStyle/>
          <a:p>
            <a:r>
              <a:rPr lang="mn-MN" sz="1100" b="1" u="sng" dirty="0">
                <a:latin typeface="+mj-lt"/>
              </a:rPr>
              <a:t>ОРЛОГО ҮР ДҮН</a:t>
            </a:r>
            <a:endParaRPr lang="en-US" sz="1100" b="1" u="sng" dirty="0">
              <a:latin typeface="+mj-lt"/>
            </a:endParaRPr>
          </a:p>
        </p:txBody>
      </p:sp>
      <p:sp>
        <p:nvSpPr>
          <p:cNvPr id="8" name="TextBox 7"/>
          <p:cNvSpPr txBox="1"/>
          <p:nvPr/>
        </p:nvSpPr>
        <p:spPr>
          <a:xfrm>
            <a:off x="6473519" y="795704"/>
            <a:ext cx="497252" cy="830997"/>
          </a:xfrm>
          <a:prstGeom prst="rect">
            <a:avLst/>
          </a:prstGeom>
          <a:noFill/>
        </p:spPr>
        <p:txBody>
          <a:bodyPr wrap="none" rtlCol="0">
            <a:spAutoFit/>
          </a:bodyPr>
          <a:lstStyle/>
          <a:p>
            <a:r>
              <a:rPr lang="mn-MN" sz="4800" b="1" dirty="0">
                <a:solidFill>
                  <a:schemeClr val="bg1"/>
                </a:solidFill>
              </a:rPr>
              <a:t>1</a:t>
            </a:r>
            <a:endParaRPr lang="en-US" sz="4800" b="1" dirty="0">
              <a:solidFill>
                <a:schemeClr val="bg1"/>
              </a:solidFill>
            </a:endParaRPr>
          </a:p>
        </p:txBody>
      </p:sp>
      <p:pic>
        <p:nvPicPr>
          <p:cNvPr id="9" name="Picture 2" descr="C:\Users\pc\Desktop\lgo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2301" y="1"/>
            <a:ext cx="1030605" cy="14501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60641" y="2097864"/>
            <a:ext cx="5463959" cy="769441"/>
          </a:xfrm>
          <a:prstGeom prst="rect">
            <a:avLst/>
          </a:prstGeom>
          <a:noFill/>
        </p:spPr>
        <p:txBody>
          <a:bodyPr wrap="square" rtlCol="0">
            <a:spAutoFit/>
          </a:bodyPr>
          <a:lstStyle/>
          <a:p>
            <a:pPr algn="just"/>
            <a:r>
              <a:rPr lang="mn-MN" sz="1100" dirty="0"/>
              <a:t>Нийт </a:t>
            </a:r>
            <a:r>
              <a:rPr lang="en-US" sz="1100" dirty="0"/>
              <a:t>7</a:t>
            </a:r>
            <a:r>
              <a:rPr lang="mn-MN" sz="1100" dirty="0"/>
              <a:t>.</a:t>
            </a:r>
            <a:r>
              <a:rPr lang="en-US" sz="1100" dirty="0"/>
              <a:t>1</a:t>
            </a:r>
            <a:r>
              <a:rPr lang="mn-MN" sz="1100" dirty="0"/>
              <a:t> тэрбум төг-ийн борлуулалт хийж, </a:t>
            </a:r>
            <a:r>
              <a:rPr lang="en-US" sz="1100" dirty="0"/>
              <a:t>5</a:t>
            </a:r>
            <a:r>
              <a:rPr lang="mn-MN" sz="1100" dirty="0"/>
              <a:t>.</a:t>
            </a:r>
            <a:r>
              <a:rPr lang="en-US" sz="1100" dirty="0"/>
              <a:t>5</a:t>
            </a:r>
            <a:r>
              <a:rPr lang="mn-MN" sz="1100" dirty="0"/>
              <a:t> тэрбум төгрөгийн өртөг гаргаж, 1.</a:t>
            </a:r>
            <a:r>
              <a:rPr lang="en-US" sz="1100" dirty="0"/>
              <a:t>1</a:t>
            </a:r>
            <a:r>
              <a:rPr lang="mn-MN" sz="1100" dirty="0"/>
              <a:t> тэрбум төг-ийн нийт ашигтай, </a:t>
            </a:r>
            <a:r>
              <a:rPr lang="en-US" sz="1100" dirty="0"/>
              <a:t>1</a:t>
            </a:r>
            <a:r>
              <a:rPr lang="mn-MN" sz="1100" dirty="0"/>
              <a:t>.</a:t>
            </a:r>
            <a:r>
              <a:rPr lang="en-US" sz="1100" dirty="0"/>
              <a:t>2</a:t>
            </a:r>
            <a:r>
              <a:rPr lang="mn-MN" sz="1100" dirty="0"/>
              <a:t> тэрбум төг-ийн борлуулалт маркетинг, ерөнхий удирдлагын зардал, 0.1 тэрбум төг-ийн хүүгийн зардалтай, </a:t>
            </a:r>
            <a:r>
              <a:rPr lang="en-US" sz="1100" dirty="0"/>
              <a:t>1</a:t>
            </a:r>
            <a:r>
              <a:rPr lang="mn-MN" sz="1100" dirty="0"/>
              <a:t>.</a:t>
            </a:r>
            <a:r>
              <a:rPr lang="en-US" sz="1100" dirty="0"/>
              <a:t>0</a:t>
            </a:r>
            <a:r>
              <a:rPr lang="mn-MN" sz="1100" dirty="0"/>
              <a:t> тэрбум төг-ийн цэвэр ашигтай ажиллалаа. </a:t>
            </a:r>
            <a:endParaRPr lang="en-US" sz="1100" dirty="0"/>
          </a:p>
        </p:txBody>
      </p:sp>
      <p:sp>
        <p:nvSpPr>
          <p:cNvPr id="11" name="Rectangle 10"/>
          <p:cNvSpPr/>
          <p:nvPr/>
        </p:nvSpPr>
        <p:spPr>
          <a:xfrm>
            <a:off x="894193" y="2881300"/>
            <a:ext cx="3657600" cy="276999"/>
          </a:xfrm>
          <a:prstGeom prst="rect">
            <a:avLst/>
          </a:prstGeom>
        </p:spPr>
        <p:txBody>
          <a:bodyPr>
            <a:spAutoFit/>
          </a:bodyPr>
          <a:lstStyle/>
          <a:p>
            <a:r>
              <a:rPr lang="mn-MN" sz="1200" b="1" i="1" u="sng" dirty="0"/>
              <a:t>Орлого, үр дүнгийн тайлан 2020 он</a:t>
            </a:r>
          </a:p>
        </p:txBody>
      </p:sp>
      <p:graphicFrame>
        <p:nvGraphicFramePr>
          <p:cNvPr id="3" name="Table 2">
            <a:extLst>
              <a:ext uri="{FF2B5EF4-FFF2-40B4-BE49-F238E27FC236}">
                <a16:creationId xmlns:a16="http://schemas.microsoft.com/office/drawing/2014/main" id="{0F4C871E-0669-4BBB-8C9C-503BF3DB3068}"/>
              </a:ext>
            </a:extLst>
          </p:cNvPr>
          <p:cNvGraphicFramePr>
            <a:graphicFrameLocks noGrp="1"/>
          </p:cNvGraphicFramePr>
          <p:nvPr>
            <p:extLst>
              <p:ext uri="{D42A27DB-BD31-4B8C-83A1-F6EECF244321}">
                <p14:modId xmlns:p14="http://schemas.microsoft.com/office/powerpoint/2010/main" val="565329320"/>
              </p:ext>
            </p:extLst>
          </p:nvPr>
        </p:nvGraphicFramePr>
        <p:xfrm>
          <a:off x="925620" y="3247956"/>
          <a:ext cx="5334000" cy="4157575"/>
        </p:xfrm>
        <a:graphic>
          <a:graphicData uri="http://schemas.openxmlformats.org/drawingml/2006/table">
            <a:tbl>
              <a:tblPr firstRow="1" firstCol="1" bandRow="1">
                <a:tableStyleId>{5C22544A-7EE6-4342-B048-85BDC9FD1C3A}</a:tableStyleId>
              </a:tblPr>
              <a:tblGrid>
                <a:gridCol w="3867874">
                  <a:extLst>
                    <a:ext uri="{9D8B030D-6E8A-4147-A177-3AD203B41FA5}">
                      <a16:colId xmlns:a16="http://schemas.microsoft.com/office/drawing/2014/main" val="3956792106"/>
                    </a:ext>
                  </a:extLst>
                </a:gridCol>
                <a:gridCol w="1466126">
                  <a:extLst>
                    <a:ext uri="{9D8B030D-6E8A-4147-A177-3AD203B41FA5}">
                      <a16:colId xmlns:a16="http://schemas.microsoft.com/office/drawing/2014/main" val="444409136"/>
                    </a:ext>
                  </a:extLst>
                </a:gridCol>
              </a:tblGrid>
              <a:tr h="252144">
                <a:tc>
                  <a:txBody>
                    <a:bodyPr/>
                    <a:lstStyle/>
                    <a:p>
                      <a:pPr algn="ctr">
                        <a:lnSpc>
                          <a:spcPct val="107000"/>
                        </a:lnSpc>
                      </a:pPr>
                      <a:r>
                        <a:rPr lang="en-US" sz="1200">
                          <a:effectLst/>
                        </a:rPr>
                        <a:t> </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07000"/>
                        </a:lnSpc>
                      </a:pPr>
                      <a:r>
                        <a:rPr lang="mn-MN" sz="1200" dirty="0">
                          <a:effectLst/>
                        </a:rPr>
                        <a:t>Мян.төг</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724066597"/>
                  </a:ext>
                </a:extLst>
              </a:tr>
              <a:tr h="252144">
                <a:tc>
                  <a:txBody>
                    <a:bodyPr/>
                    <a:lstStyle/>
                    <a:p>
                      <a:pPr indent="153035">
                        <a:lnSpc>
                          <a:spcPct val="107000"/>
                        </a:lnSpc>
                      </a:pPr>
                      <a:r>
                        <a:rPr lang="en-US" sz="1200">
                          <a:effectLst/>
                        </a:rPr>
                        <a:t>САНХҮҮГИЙН ОРЛОГО</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indent="153035">
                        <a:lnSpc>
                          <a:spcPct val="107000"/>
                        </a:lnSpc>
                      </a:pPr>
                      <a:r>
                        <a:rPr lang="en-US" sz="1200">
                          <a:effectLst/>
                        </a:rPr>
                        <a:t> </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915581703"/>
                  </a:ext>
                </a:extLst>
              </a:tr>
              <a:tr h="339805">
                <a:tc>
                  <a:txBody>
                    <a:bodyPr/>
                    <a:lstStyle/>
                    <a:p>
                      <a:pPr indent="152400">
                        <a:lnSpc>
                          <a:spcPct val="107000"/>
                        </a:lnSpc>
                      </a:pPr>
                      <a:r>
                        <a:rPr lang="en-US" sz="1200">
                          <a:effectLst/>
                        </a:rPr>
                        <a:t>Үр тариа, тэжээлийн борлуулалт</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indent="152400" algn="r">
                        <a:lnSpc>
                          <a:spcPct val="107000"/>
                        </a:lnSpc>
                      </a:pPr>
                      <a:r>
                        <a:rPr lang="en-US" sz="1200">
                          <a:effectLst/>
                        </a:rPr>
                        <a:t>        </a:t>
                      </a:r>
                      <a:r>
                        <a:rPr lang="mn-MN" sz="1200">
                          <a:effectLst/>
                        </a:rPr>
                        <a:t>2,255</a:t>
                      </a:r>
                      <a:r>
                        <a:rPr lang="en-US" sz="1200">
                          <a:effectLst/>
                        </a:rPr>
                        <a:t>.3 </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486786269"/>
                  </a:ext>
                </a:extLst>
              </a:tr>
              <a:tr h="252144">
                <a:tc>
                  <a:txBody>
                    <a:bodyPr/>
                    <a:lstStyle/>
                    <a:p>
                      <a:pPr indent="152400">
                        <a:lnSpc>
                          <a:spcPct val="107000"/>
                        </a:lnSpc>
                      </a:pPr>
                      <a:r>
                        <a:rPr lang="en-US" sz="1200">
                          <a:effectLst/>
                        </a:rPr>
                        <a:t>Гурилын борлуулалт</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indent="152400" algn="r">
                        <a:lnSpc>
                          <a:spcPct val="107000"/>
                        </a:lnSpc>
                      </a:pPr>
                      <a:r>
                        <a:rPr lang="en-US" sz="1200">
                          <a:effectLst/>
                        </a:rPr>
                        <a:t>      </a:t>
                      </a:r>
                      <a:r>
                        <a:rPr lang="mn-MN" sz="1200">
                          <a:effectLst/>
                        </a:rPr>
                        <a:t>4</a:t>
                      </a:r>
                      <a:r>
                        <a:rPr lang="en-US" sz="1200">
                          <a:effectLst/>
                        </a:rPr>
                        <a:t>,</a:t>
                      </a:r>
                      <a:r>
                        <a:rPr lang="mn-MN" sz="1200">
                          <a:effectLst/>
                        </a:rPr>
                        <a:t>885</a:t>
                      </a:r>
                      <a:r>
                        <a:rPr lang="en-US" sz="1200">
                          <a:effectLst/>
                        </a:rPr>
                        <a:t>.</a:t>
                      </a:r>
                      <a:r>
                        <a:rPr lang="mn-MN" sz="1200">
                          <a:effectLst/>
                        </a:rPr>
                        <a:t>0 </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218198365"/>
                  </a:ext>
                </a:extLst>
              </a:tr>
              <a:tr h="252144">
                <a:tc>
                  <a:txBody>
                    <a:bodyPr/>
                    <a:lstStyle/>
                    <a:p>
                      <a:pPr indent="153035">
                        <a:lnSpc>
                          <a:spcPct val="107000"/>
                        </a:lnSpc>
                      </a:pPr>
                      <a:r>
                        <a:rPr lang="en-US" sz="1200" dirty="0">
                          <a:effectLst/>
                        </a:rPr>
                        <a:t>НИЙТ САНХҮҮГИЙН ОРЛОГО</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indent="153035" algn="r">
                        <a:lnSpc>
                          <a:spcPct val="107000"/>
                        </a:lnSpc>
                      </a:pPr>
                      <a:r>
                        <a:rPr lang="en-US" sz="1200">
                          <a:effectLst/>
                        </a:rPr>
                        <a:t>      </a:t>
                      </a:r>
                      <a:r>
                        <a:rPr lang="mn-MN" sz="1200">
                          <a:effectLst/>
                        </a:rPr>
                        <a:t>7</a:t>
                      </a:r>
                      <a:r>
                        <a:rPr lang="en-US" sz="1200">
                          <a:effectLst/>
                        </a:rPr>
                        <a:t>,</a:t>
                      </a:r>
                      <a:r>
                        <a:rPr lang="mn-MN" sz="1200">
                          <a:effectLst/>
                        </a:rPr>
                        <a:t>142</a:t>
                      </a:r>
                      <a:r>
                        <a:rPr lang="en-US" sz="1200">
                          <a:effectLst/>
                        </a:rPr>
                        <a:t>.</a:t>
                      </a:r>
                      <a:r>
                        <a:rPr lang="mn-MN" sz="1200">
                          <a:effectLst/>
                        </a:rPr>
                        <a:t>1 </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596568731"/>
                  </a:ext>
                </a:extLst>
              </a:tr>
              <a:tr h="258079">
                <a:tc>
                  <a:txBody>
                    <a:bodyPr/>
                    <a:lstStyle/>
                    <a:p>
                      <a:pPr indent="152400">
                        <a:lnSpc>
                          <a:spcPct val="107000"/>
                        </a:lnSpc>
                      </a:pPr>
                      <a:r>
                        <a:rPr lang="en-US" sz="1200">
                          <a:effectLst/>
                        </a:rPr>
                        <a:t> Борлуулсан бүтээгдэхүүний өртөг </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indent="152400" algn="r">
                        <a:lnSpc>
                          <a:spcPct val="107000"/>
                        </a:lnSpc>
                      </a:pPr>
                      <a:r>
                        <a:rPr lang="en-US" sz="1200">
                          <a:effectLst/>
                        </a:rPr>
                        <a:t>         </a:t>
                      </a:r>
                      <a:r>
                        <a:rPr lang="mn-MN" sz="1200">
                          <a:effectLst/>
                        </a:rPr>
                        <a:t>5</a:t>
                      </a:r>
                      <a:r>
                        <a:rPr lang="en-US" sz="1200">
                          <a:effectLst/>
                        </a:rPr>
                        <a:t>,</a:t>
                      </a:r>
                      <a:r>
                        <a:rPr lang="mn-MN" sz="1200">
                          <a:effectLst/>
                        </a:rPr>
                        <a:t>522</a:t>
                      </a:r>
                      <a:r>
                        <a:rPr lang="en-US" sz="1200">
                          <a:effectLst/>
                        </a:rPr>
                        <a:t>.</a:t>
                      </a:r>
                      <a:r>
                        <a:rPr lang="mn-MN" sz="1200">
                          <a:effectLst/>
                        </a:rPr>
                        <a:t>7 </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64593352"/>
                  </a:ext>
                </a:extLst>
              </a:tr>
              <a:tr h="252144">
                <a:tc>
                  <a:txBody>
                    <a:bodyPr/>
                    <a:lstStyle/>
                    <a:p>
                      <a:pPr>
                        <a:lnSpc>
                          <a:spcPct val="107000"/>
                        </a:lnSpc>
                      </a:pPr>
                      <a:r>
                        <a:rPr lang="en-US" sz="1200">
                          <a:effectLst/>
                        </a:rPr>
                        <a:t>НИЙТ АШИГ</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r">
                        <a:lnSpc>
                          <a:spcPct val="107000"/>
                        </a:lnSpc>
                      </a:pPr>
                      <a:r>
                        <a:rPr lang="en-US" sz="1200">
                          <a:effectLst/>
                        </a:rPr>
                        <a:t>      1,</a:t>
                      </a:r>
                      <a:r>
                        <a:rPr lang="mn-MN" sz="1200">
                          <a:effectLst/>
                        </a:rPr>
                        <a:t>617</a:t>
                      </a:r>
                      <a:r>
                        <a:rPr lang="en-US" sz="1200">
                          <a:effectLst/>
                        </a:rPr>
                        <a:t>.</a:t>
                      </a:r>
                      <a:r>
                        <a:rPr lang="mn-MN" sz="1200">
                          <a:effectLst/>
                        </a:rPr>
                        <a:t>6 </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110721181"/>
                  </a:ext>
                </a:extLst>
              </a:tr>
              <a:tr h="252144">
                <a:tc>
                  <a:txBody>
                    <a:bodyPr/>
                    <a:lstStyle/>
                    <a:p>
                      <a:pPr indent="152400">
                        <a:lnSpc>
                          <a:spcPct val="107000"/>
                        </a:lnSpc>
                      </a:pPr>
                      <a:r>
                        <a:rPr lang="en-US" sz="1200">
                          <a:effectLst/>
                        </a:rPr>
                        <a:t>Боловсон хүчний холбогдолтой зардал</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indent="152400" algn="r">
                        <a:lnSpc>
                          <a:spcPct val="107000"/>
                        </a:lnSpc>
                      </a:pPr>
                      <a:r>
                        <a:rPr lang="en-US" sz="1200">
                          <a:effectLst/>
                        </a:rPr>
                        <a:t>         </a:t>
                      </a:r>
                      <a:r>
                        <a:rPr lang="mn-MN" sz="1200">
                          <a:effectLst/>
                        </a:rPr>
                        <a:t>309</a:t>
                      </a:r>
                      <a:r>
                        <a:rPr lang="en-US" sz="1200">
                          <a:effectLst/>
                        </a:rPr>
                        <a:t>.</a:t>
                      </a:r>
                      <a:r>
                        <a:rPr lang="mn-MN" sz="1200">
                          <a:effectLst/>
                        </a:rPr>
                        <a:t>1 </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255816270"/>
                  </a:ext>
                </a:extLst>
              </a:tr>
              <a:tr h="252144">
                <a:tc>
                  <a:txBody>
                    <a:bodyPr/>
                    <a:lstStyle/>
                    <a:p>
                      <a:pPr indent="152400">
                        <a:lnSpc>
                          <a:spcPct val="107000"/>
                        </a:lnSpc>
                      </a:pPr>
                      <a:r>
                        <a:rPr lang="en-US" sz="1200">
                          <a:effectLst/>
                        </a:rPr>
                        <a:t>Ерөнхий удирдлагын бусад зардал</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indent="152400" algn="r">
                        <a:lnSpc>
                          <a:spcPct val="107000"/>
                        </a:lnSpc>
                      </a:pPr>
                      <a:r>
                        <a:rPr lang="en-US" sz="1200">
                          <a:effectLst/>
                        </a:rPr>
                        <a:t>         </a:t>
                      </a:r>
                      <a:r>
                        <a:rPr lang="mn-MN" sz="1200">
                          <a:effectLst/>
                        </a:rPr>
                        <a:t>925</a:t>
                      </a:r>
                      <a:r>
                        <a:rPr lang="en-US" sz="1200">
                          <a:effectLst/>
                        </a:rPr>
                        <a:t>.</a:t>
                      </a:r>
                      <a:r>
                        <a:rPr lang="mn-MN" sz="1200">
                          <a:effectLst/>
                        </a:rPr>
                        <a:t>7 </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5618942"/>
                  </a:ext>
                </a:extLst>
              </a:tr>
              <a:tr h="252144">
                <a:tc>
                  <a:txBody>
                    <a:bodyPr/>
                    <a:lstStyle/>
                    <a:p>
                      <a:pPr indent="152400">
                        <a:lnSpc>
                          <a:spcPct val="107000"/>
                        </a:lnSpc>
                      </a:pPr>
                      <a:r>
                        <a:rPr lang="en-US" sz="1200">
                          <a:effectLst/>
                        </a:rPr>
                        <a:t>   ҮЙЛ АЖИЛЛАГААНЫ НИЙТ ЗАРДАЛ</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indent="152400" algn="r">
                        <a:lnSpc>
                          <a:spcPct val="107000"/>
                        </a:lnSpc>
                      </a:pPr>
                      <a:r>
                        <a:rPr lang="en-US" sz="1200">
                          <a:effectLst/>
                        </a:rPr>
                        <a:t>         </a:t>
                      </a:r>
                      <a:r>
                        <a:rPr lang="mn-MN" sz="1200">
                          <a:effectLst/>
                        </a:rPr>
                        <a:t>1,234</a:t>
                      </a:r>
                      <a:r>
                        <a:rPr lang="en-US" sz="1200">
                          <a:effectLst/>
                        </a:rPr>
                        <a:t>.</a:t>
                      </a:r>
                      <a:r>
                        <a:rPr lang="mn-MN" sz="1200">
                          <a:effectLst/>
                        </a:rPr>
                        <a:t>,8 </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889592630"/>
                  </a:ext>
                </a:extLst>
              </a:tr>
              <a:tr h="258079">
                <a:tc>
                  <a:txBody>
                    <a:bodyPr/>
                    <a:lstStyle/>
                    <a:p>
                      <a:pPr>
                        <a:lnSpc>
                          <a:spcPct val="107000"/>
                        </a:lnSpc>
                      </a:pPr>
                      <a:r>
                        <a:rPr lang="en-US" sz="1200">
                          <a:effectLst/>
                        </a:rPr>
                        <a:t>ЕРӨНХИЙ ҮЙЛ АЖ-НЫ ЦЭВЭР АШИГ</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indent="153035" algn="r">
                        <a:lnSpc>
                          <a:spcPct val="107000"/>
                        </a:lnSpc>
                      </a:pPr>
                      <a:r>
                        <a:rPr lang="en-US" sz="1200" dirty="0">
                          <a:effectLst/>
                        </a:rPr>
                        <a:t>         </a:t>
                      </a:r>
                      <a:r>
                        <a:rPr lang="mn-MN" sz="1200" dirty="0">
                          <a:effectLst/>
                        </a:rPr>
                        <a:t>3</a:t>
                      </a:r>
                      <a:r>
                        <a:rPr lang="en-US" sz="1200" dirty="0">
                          <a:effectLst/>
                        </a:rPr>
                        <a:t>8</a:t>
                      </a:r>
                      <a:r>
                        <a:rPr lang="mn-MN" sz="1200" dirty="0">
                          <a:effectLst/>
                        </a:rPr>
                        <a:t>2</a:t>
                      </a:r>
                      <a:r>
                        <a:rPr lang="en-US" sz="1200" dirty="0">
                          <a:effectLst/>
                        </a:rPr>
                        <a:t>.</a:t>
                      </a:r>
                      <a:r>
                        <a:rPr lang="mn-MN" sz="1200" dirty="0">
                          <a:effectLst/>
                        </a:rPr>
                        <a:t>8 </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658808545"/>
                  </a:ext>
                </a:extLst>
              </a:tr>
              <a:tr h="258079">
                <a:tc>
                  <a:txBody>
                    <a:bodyPr/>
                    <a:lstStyle/>
                    <a:p>
                      <a:pPr indent="152400">
                        <a:lnSpc>
                          <a:spcPct val="107000"/>
                        </a:lnSpc>
                      </a:pPr>
                      <a:r>
                        <a:rPr lang="en-US" sz="1200">
                          <a:effectLst/>
                        </a:rPr>
                        <a:t>Санхүүгийн зардал</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indent="152400" algn="r">
                        <a:lnSpc>
                          <a:spcPct val="107000"/>
                        </a:lnSpc>
                      </a:pPr>
                      <a:r>
                        <a:rPr lang="en-US" sz="1200">
                          <a:effectLst/>
                        </a:rPr>
                        <a:t>           8</a:t>
                      </a:r>
                      <a:r>
                        <a:rPr lang="mn-MN" sz="1200">
                          <a:effectLst/>
                        </a:rPr>
                        <a:t>6</a:t>
                      </a:r>
                      <a:r>
                        <a:rPr lang="en-US" sz="1200">
                          <a:effectLst/>
                        </a:rPr>
                        <a:t>.</a:t>
                      </a:r>
                      <a:r>
                        <a:rPr lang="mn-MN" sz="1200">
                          <a:effectLst/>
                        </a:rPr>
                        <a:t>3 </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845168898"/>
                  </a:ext>
                </a:extLst>
              </a:tr>
              <a:tr h="252144">
                <a:tc>
                  <a:txBody>
                    <a:bodyPr/>
                    <a:lstStyle/>
                    <a:p>
                      <a:pPr indent="152400">
                        <a:lnSpc>
                          <a:spcPct val="107000"/>
                        </a:lnSpc>
                      </a:pPr>
                      <a:r>
                        <a:rPr lang="en-US" sz="1200">
                          <a:effectLst/>
                        </a:rPr>
                        <a:t>Ердийн бус орлого зардал</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indent="152400" algn="r">
                        <a:lnSpc>
                          <a:spcPct val="107000"/>
                        </a:lnSpc>
                      </a:pPr>
                      <a:r>
                        <a:rPr lang="en-US" sz="1200">
                          <a:effectLst/>
                        </a:rPr>
                        <a:t>           714.7 </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42668320"/>
                  </a:ext>
                </a:extLst>
              </a:tr>
              <a:tr h="258079">
                <a:tc>
                  <a:txBody>
                    <a:bodyPr/>
                    <a:lstStyle/>
                    <a:p>
                      <a:pPr indent="153035">
                        <a:lnSpc>
                          <a:spcPct val="107000"/>
                        </a:lnSpc>
                      </a:pPr>
                      <a:r>
                        <a:rPr lang="en-US" sz="1200">
                          <a:effectLst/>
                        </a:rPr>
                        <a:t>ТАТВАРЫН ӨМНӨХ ОРЛОГО</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indent="153035" algn="r">
                        <a:lnSpc>
                          <a:spcPct val="107000"/>
                        </a:lnSpc>
                      </a:pPr>
                      <a:r>
                        <a:rPr lang="en-US" sz="1200">
                          <a:effectLst/>
                        </a:rPr>
                        <a:t>         1068.6 </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49659967"/>
                  </a:ext>
                </a:extLst>
              </a:tr>
              <a:tr h="258079">
                <a:tc>
                  <a:txBody>
                    <a:bodyPr/>
                    <a:lstStyle/>
                    <a:p>
                      <a:pPr indent="152400">
                        <a:lnSpc>
                          <a:spcPct val="107000"/>
                        </a:lnSpc>
                      </a:pPr>
                      <a:r>
                        <a:rPr lang="en-US" sz="1200">
                          <a:effectLst/>
                        </a:rPr>
                        <a:t>Татварын зардал</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indent="152400" algn="r">
                        <a:lnSpc>
                          <a:spcPct val="107000"/>
                        </a:lnSpc>
                      </a:pPr>
                      <a:r>
                        <a:rPr lang="en-US" sz="1200">
                          <a:effectLst/>
                        </a:rPr>
                        <a:t>          57.5 </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147361204"/>
                  </a:ext>
                </a:extLst>
              </a:tr>
              <a:tr h="258079">
                <a:tc>
                  <a:txBody>
                    <a:bodyPr/>
                    <a:lstStyle/>
                    <a:p>
                      <a:pPr indent="153035">
                        <a:lnSpc>
                          <a:spcPct val="107000"/>
                        </a:lnSpc>
                      </a:pPr>
                      <a:r>
                        <a:rPr lang="en-US" sz="1200">
                          <a:effectLst/>
                        </a:rPr>
                        <a:t>ТУХАЙН ҮЕИЙН ЦЭВЭР АШИГ/АЛДАГДАЛ</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indent="153035" algn="r">
                        <a:lnSpc>
                          <a:spcPct val="107000"/>
                        </a:lnSpc>
                      </a:pPr>
                      <a:r>
                        <a:rPr lang="en-US" sz="1200" dirty="0">
                          <a:effectLst/>
                        </a:rPr>
                        <a:t>         1011.1 </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253253444"/>
                  </a:ext>
                </a:extLst>
              </a:tr>
            </a:tbl>
          </a:graphicData>
        </a:graphic>
      </p:graphicFrame>
    </p:spTree>
    <p:extLst>
      <p:ext uri="{BB962C8B-B14F-4D97-AF65-F5344CB8AC3E}">
        <p14:creationId xmlns:p14="http://schemas.microsoft.com/office/powerpoint/2010/main" val="2673682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09600" y="2348330"/>
            <a:ext cx="5791200" cy="2339102"/>
          </a:xfrm>
          <a:prstGeom prst="rect">
            <a:avLst/>
          </a:prstGeom>
          <a:noFill/>
        </p:spPr>
        <p:txBody>
          <a:bodyPr wrap="square" rtlCol="0">
            <a:spAutoFit/>
          </a:bodyPr>
          <a:lstStyle/>
          <a:p>
            <a:pPr algn="just"/>
            <a:r>
              <a:rPr lang="mn-MN" sz="1100" dirty="0"/>
              <a:t> </a:t>
            </a:r>
            <a:endParaRPr lang="en-US" sz="1100" dirty="0"/>
          </a:p>
          <a:p>
            <a:pPr algn="just"/>
            <a:r>
              <a:rPr lang="mn-MN" sz="1100" dirty="0"/>
              <a:t>Компанийн үйл ажиллагаанд дотоод аудит болон ТУЗ-өөс өгсөн зөвлөмжийн</a:t>
            </a:r>
            <a:r>
              <a:rPr lang="mn-MN" sz="1100" b="1" dirty="0"/>
              <a:t> </a:t>
            </a:r>
            <a:r>
              <a:rPr lang="mn-MN" sz="1100" dirty="0"/>
              <a:t>мөрөөр 2020 оны эхний хагас жилд хийсэн ажлуудыг дурьдвал: </a:t>
            </a:r>
            <a:endParaRPr lang="en-US" sz="1100" dirty="0"/>
          </a:p>
          <a:p>
            <a:pPr marL="171454" indent="-171454" algn="just">
              <a:spcBef>
                <a:spcPts val="601"/>
              </a:spcBef>
              <a:buFont typeface="Arial" panose="020B0604020202020204" pitchFamily="34" charset="0"/>
              <a:buChar char="•"/>
            </a:pPr>
            <a:r>
              <a:rPr lang="mn-MN" sz="1100" dirty="0"/>
              <a:t>Байгууллагын хүний нөөцийн бодлого системийг бизнесийн нэгжүүдийн онцлогийг харгалзан шинэчлэн боловсруулж, хэрэгжүүлэх бэлтгэл ажлыг хангалаа.  </a:t>
            </a:r>
            <a:endParaRPr lang="en-US" sz="1100" dirty="0"/>
          </a:p>
          <a:p>
            <a:pPr marL="171454" indent="-171454" algn="just">
              <a:spcBef>
                <a:spcPts val="601"/>
              </a:spcBef>
              <a:buFont typeface="Arial" panose="020B0604020202020204" pitchFamily="34" charset="0"/>
              <a:buChar char="•"/>
            </a:pPr>
            <a:r>
              <a:rPr lang="mn-MN" sz="1100" dirty="0"/>
              <a:t>Байгууллагын үндсэн хөрөнгүүдийн ашиглалтыг судалж, ашиглалтгүй сул хөрөнгүүдийг тодорхойлж, ТУЗ-ийн шийдвэрээр актлах, худалдан борлуулах, түрээслүүлэх зэргээр эргэлтэд оруулахад бэлэн болголоо.   </a:t>
            </a:r>
          </a:p>
          <a:p>
            <a:pPr marL="171454" indent="-171454" algn="just">
              <a:spcBef>
                <a:spcPts val="601"/>
              </a:spcBef>
              <a:buFont typeface="Arial" panose="020B0604020202020204" pitchFamily="34" charset="0"/>
              <a:buChar char="•"/>
            </a:pPr>
            <a:r>
              <a:rPr lang="mn-MN" sz="1100" dirty="0"/>
              <a:t>Өндөр хүчдэлийн трансформаторыг шинэчлэн хүчин чадлыг нэмэгдүүллээ. </a:t>
            </a:r>
          </a:p>
          <a:p>
            <a:pPr marL="171454" indent="-171454" algn="just">
              <a:spcBef>
                <a:spcPts val="601"/>
              </a:spcBef>
              <a:buFont typeface="Arial" panose="020B0604020202020204" pitchFamily="34" charset="0"/>
              <a:buChar char="•"/>
            </a:pPr>
            <a:r>
              <a:rPr lang="mn-MN" sz="1100" dirty="0"/>
              <a:t>Компост бордоо хийн дотооддоо хэрэглэх ажлыг эхлүүлэв.</a:t>
            </a:r>
          </a:p>
          <a:p>
            <a:pPr algn="just">
              <a:spcBef>
                <a:spcPts val="601"/>
              </a:spcBef>
            </a:pPr>
            <a:endParaRPr lang="en-US" sz="1100"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03" y="6795309"/>
            <a:ext cx="133145" cy="2360601"/>
          </a:xfrm>
          <a:prstGeom prst="rect">
            <a:avLst/>
          </a:prstGeom>
        </p:spPr>
      </p:pic>
      <p:sp>
        <p:nvSpPr>
          <p:cNvPr id="18" name="Right Triangle 17"/>
          <p:cNvSpPr/>
          <p:nvPr/>
        </p:nvSpPr>
        <p:spPr>
          <a:xfrm flipH="1">
            <a:off x="908751" y="8204997"/>
            <a:ext cx="6406452" cy="950913"/>
          </a:xfrm>
          <a:prstGeom prst="rtTriangle">
            <a:avLst/>
          </a:prstGeom>
          <a:solidFill>
            <a:srgbClr val="002E6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TextBox 18"/>
          <p:cNvSpPr txBox="1"/>
          <p:nvPr/>
        </p:nvSpPr>
        <p:spPr>
          <a:xfrm>
            <a:off x="49455" y="969448"/>
            <a:ext cx="497252" cy="830997"/>
          </a:xfrm>
          <a:prstGeom prst="rect">
            <a:avLst/>
          </a:prstGeom>
          <a:noFill/>
        </p:spPr>
        <p:txBody>
          <a:bodyPr wrap="none" rtlCol="0">
            <a:spAutoFit/>
          </a:bodyPr>
          <a:lstStyle/>
          <a:p>
            <a:r>
              <a:rPr lang="mn-MN" sz="4800" b="1" dirty="0">
                <a:solidFill>
                  <a:schemeClr val="bg1"/>
                </a:solidFill>
              </a:rPr>
              <a:t>9</a:t>
            </a:r>
            <a:endParaRPr lang="en-US" sz="4800" b="1" dirty="0">
              <a:solidFill>
                <a:schemeClr val="bg1"/>
              </a:solidFill>
            </a:endParaRPr>
          </a:p>
        </p:txBody>
      </p:sp>
      <p:pic>
        <p:nvPicPr>
          <p:cNvPr id="9" name="Picture 2" descr="C:\Users\pc\Desktop\lgo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2301" y="1"/>
            <a:ext cx="1030605" cy="145013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 y="1828798"/>
            <a:ext cx="3169751" cy="491178"/>
            <a:chOff x="-45354" y="1648621"/>
            <a:chExt cx="3105150" cy="435062"/>
          </a:xfrm>
        </p:grpSpPr>
        <p:sp>
          <p:nvSpPr>
            <p:cNvPr id="8" name="Round Same Side Corner Rectangle 7"/>
            <p:cNvSpPr/>
            <p:nvPr/>
          </p:nvSpPr>
          <p:spPr>
            <a:xfrm rot="16200000" flipV="1">
              <a:off x="1289690" y="313577"/>
              <a:ext cx="435062" cy="3105150"/>
            </a:xfrm>
            <a:prstGeom prst="round2SameRect">
              <a:avLst/>
            </a:prstGeom>
            <a:solidFill>
              <a:srgbClr val="FFD200"/>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0" name="TextBox 9"/>
            <p:cNvSpPr txBox="1"/>
            <p:nvPr/>
          </p:nvSpPr>
          <p:spPr>
            <a:xfrm>
              <a:off x="106710" y="1690573"/>
              <a:ext cx="1859463" cy="272728"/>
            </a:xfrm>
            <a:prstGeom prst="rect">
              <a:avLst/>
            </a:prstGeom>
            <a:noFill/>
          </p:spPr>
          <p:txBody>
            <a:bodyPr wrap="none" rtlCol="0">
              <a:spAutoFit/>
            </a:bodyPr>
            <a:lstStyle/>
            <a:p>
              <a:r>
                <a:rPr lang="mn-MN" sz="1401" b="1" dirty="0">
                  <a:solidFill>
                    <a:srgbClr val="001463"/>
                  </a:solidFill>
                </a:rPr>
                <a:t>ЕРӨНХИЙ УДИРДЛАГА</a:t>
              </a:r>
            </a:p>
          </p:txBody>
        </p:sp>
      </p:grpSp>
      <p:sp>
        <p:nvSpPr>
          <p:cNvPr id="11" name="Rectangle 10"/>
          <p:cNvSpPr/>
          <p:nvPr/>
        </p:nvSpPr>
        <p:spPr>
          <a:xfrm>
            <a:off x="609600" y="4343400"/>
            <a:ext cx="5867401" cy="3352801"/>
          </a:xfrm>
          <a:prstGeom prst="rect">
            <a:avLst/>
          </a:prstGeom>
        </p:spPr>
        <p:txBody>
          <a:bodyPr/>
          <a:lstStyle/>
          <a:p>
            <a:endParaRPr lang="mn-MN" sz="1100" b="1" dirty="0"/>
          </a:p>
          <a:p>
            <a:r>
              <a:rPr lang="mn-MN" sz="1100" b="1" dirty="0"/>
              <a:t>Чанарын удирдлага, ХАБЭА</a:t>
            </a:r>
          </a:p>
          <a:p>
            <a:endParaRPr lang="en-US" sz="1100" dirty="0"/>
          </a:p>
          <a:p>
            <a:pPr marL="171454" lvl="1" indent="-171454" algn="just">
              <a:spcAft>
                <a:spcPts val="601"/>
              </a:spcAft>
              <a:buFont typeface="Arial" pitchFamily="34" charset="0"/>
              <a:buChar char="•"/>
            </a:pPr>
            <a:r>
              <a:rPr lang="mn-MN" sz="1100" dirty="0"/>
              <a:t>Газар тариалангийн үйлдвэрлэлд ХАА-н зохистой дадлыг нэвтрүүлэх ажлын судалгааг хийж, боловсруулах үйлдвэрлэлд НАССР нэвтрүүлэх чиглэлээр анхан шатны нэгжүүдийн бүртгэл хөтлөлтийг сайжруулан ажиллаж байна.  </a:t>
            </a:r>
          </a:p>
          <a:p>
            <a:pPr marL="171454" lvl="1" indent="-171454" algn="just">
              <a:spcAft>
                <a:spcPts val="601"/>
              </a:spcAft>
              <a:buFont typeface="Arial" pitchFamily="34" charset="0"/>
              <a:buChar char="•"/>
            </a:pPr>
            <a:r>
              <a:rPr lang="mn-MN" sz="1100" dirty="0"/>
              <a:t>Чанарын менежментийн тогтолцооны чиглэлээр магадлах аудитад хамрагдаж өгсөн зөвлөмжийг хэрэгжүүлэхээр ажиллаж байна.</a:t>
            </a:r>
          </a:p>
          <a:p>
            <a:pPr marL="171454" lvl="1" indent="-171454" algn="just">
              <a:spcAft>
                <a:spcPts val="601"/>
              </a:spcAft>
              <a:buFont typeface="Arial" pitchFamily="34" charset="0"/>
              <a:buChar char="•"/>
            </a:pPr>
            <a:r>
              <a:rPr lang="mn-MN" sz="1100" dirty="0"/>
              <a:t>ХАБЭА болон болзошгүй аюул ослоос сэргийлэх чиглэлээр гамшиг ослын төлөвлөгөө боловсруулж ажиллалаа.</a:t>
            </a:r>
          </a:p>
          <a:p>
            <a:pPr marL="171454" lvl="1" indent="-171454" algn="just">
              <a:spcAft>
                <a:spcPts val="601"/>
              </a:spcAft>
              <a:buFont typeface="Arial" pitchFamily="34" charset="0"/>
              <a:buChar char="•"/>
            </a:pPr>
            <a:r>
              <a:rPr lang="mn-MN" sz="1100" dirty="0"/>
              <a:t>Бэлэн бүтээгдэхүүний чанарын хяналтыг тогтмол хийж чанарын дотоод шинжилгээг гадаад шинжилгээтай харьцуулах замаар дүн шинжилгээ хийж байна.</a:t>
            </a:r>
          </a:p>
          <a:p>
            <a:pPr marL="171454" lvl="1" indent="-171454" algn="just">
              <a:spcAft>
                <a:spcPts val="601"/>
              </a:spcAft>
              <a:buFont typeface="Arial" pitchFamily="34" charset="0"/>
              <a:buChar char="•"/>
            </a:pPr>
            <a:r>
              <a:rPr lang="mn-MN" sz="1100" dirty="0"/>
              <a:t>Компанийн өдөр тутмын үйл ажиллагаа болон нэгжүүдийн үйл ажиллагаанд  эрүүл ахуйн чиглэлээр хяналт тавьж зөрчлийг арилгуулан ажиллаж байна.</a:t>
            </a:r>
          </a:p>
          <a:p>
            <a:pPr marL="171454" lvl="1" indent="-171454" algn="just">
              <a:spcAft>
                <a:spcPts val="601"/>
              </a:spcAft>
              <a:buFont typeface="Arial" pitchFamily="34" charset="0"/>
              <a:buChar char="•"/>
            </a:pPr>
            <a:r>
              <a:rPr lang="mn-MN" sz="1100" dirty="0"/>
              <a:t>Ковид-19 цар тахлаас урьдчилан сэргийлэх чиглэлээр бэлэн байдлын нөөцийг бүрдүүлж орон нутгийн төрийн захиргааны байгууллагатай хамтран бэлэн бүтээгдэхүүний нөөцөөс малчидад тэжээлийг хуваарьтайгаар нийлүүллээ .</a:t>
            </a:r>
          </a:p>
        </p:txBody>
      </p:sp>
    </p:spTree>
    <p:extLst>
      <p:ext uri="{BB962C8B-B14F-4D97-AF65-F5344CB8AC3E}">
        <p14:creationId xmlns:p14="http://schemas.microsoft.com/office/powerpoint/2010/main" val="992665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7463</TotalTime>
  <Words>1570</Words>
  <Application>Microsoft Office PowerPoint</Application>
  <PresentationFormat>Custom</PresentationFormat>
  <Paragraphs>176</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User</cp:lastModifiedBy>
  <cp:revision>164</cp:revision>
  <cp:lastPrinted>2020-07-30T09:01:02Z</cp:lastPrinted>
  <dcterms:created xsi:type="dcterms:W3CDTF">2019-03-07T01:30:04Z</dcterms:created>
  <dcterms:modified xsi:type="dcterms:W3CDTF">2021-02-28T05:31:35Z</dcterms:modified>
</cp:coreProperties>
</file>