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rawings/drawing1.xml" ContentType="application/vnd.openxmlformats-officedocument.drawingml.chartshapes+xml"/>
  <Override PartName="/ppt/charts/chart6.xml" ContentType="application/vnd.openxmlformats-officedocument.drawingml.chart+xml"/>
  <Override PartName="/ppt/drawings/drawing2.xml" ContentType="application/vnd.openxmlformats-officedocument.drawingml.chartshapes+xml"/>
  <Override PartName="/ppt/charts/chart7.xml" ContentType="application/vnd.openxmlformats-officedocument.drawingml.chart+xml"/>
  <Override PartName="/ppt/charts/chart8.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1.xml" ContentType="application/vnd.openxmlformats-officedocument.presentationml.notesSlide+xml"/>
  <Override PartName="/ppt/charts/chart15.xml" ContentType="application/vnd.openxmlformats-officedocument.drawingml.chart+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24"/>
  </p:notesMasterIdLst>
  <p:sldIdLst>
    <p:sldId id="256" r:id="rId2"/>
    <p:sldId id="258" r:id="rId3"/>
    <p:sldId id="257" r:id="rId4"/>
    <p:sldId id="259" r:id="rId5"/>
    <p:sldId id="285" r:id="rId6"/>
    <p:sldId id="260" r:id="rId7"/>
    <p:sldId id="276" r:id="rId8"/>
    <p:sldId id="279" r:id="rId9"/>
    <p:sldId id="261" r:id="rId10"/>
    <p:sldId id="278" r:id="rId11"/>
    <p:sldId id="280" r:id="rId12"/>
    <p:sldId id="287" r:id="rId13"/>
    <p:sldId id="277" r:id="rId14"/>
    <p:sldId id="266" r:id="rId15"/>
    <p:sldId id="283" r:id="rId16"/>
    <p:sldId id="284" r:id="rId17"/>
    <p:sldId id="263" r:id="rId18"/>
    <p:sldId id="262" r:id="rId19"/>
    <p:sldId id="264" r:id="rId20"/>
    <p:sldId id="281" r:id="rId21"/>
    <p:sldId id="282" r:id="rId22"/>
    <p:sldId id="28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4012" autoAdjust="0"/>
    <p:restoredTop sz="94660"/>
  </p:normalViewPr>
  <p:slideViewPr>
    <p:cSldViewPr>
      <p:cViewPr>
        <p:scale>
          <a:sx n="80" d="100"/>
          <a:sy n="80" d="100"/>
        </p:scale>
        <p:origin x="-840" y="162"/>
      </p:cViewPr>
      <p:guideLst>
        <p:guide orient="horz" pos="2160"/>
        <p:guide pos="2880"/>
      </p:guideLst>
    </p:cSldViewPr>
  </p:slideViewPr>
  <p:notesTextViewPr>
    <p:cViewPr>
      <p:scale>
        <a:sx n="1" d="1"/>
        <a:sy n="1" d="1"/>
      </p:scale>
      <p:origin x="0" y="0"/>
    </p:cViewPr>
  </p:notesTextViewPr>
  <p:sorterViewPr>
    <p:cViewPr>
      <p:scale>
        <a:sx n="100" d="100"/>
        <a:sy n="100" d="100"/>
      </p:scale>
      <p:origin x="0" y="5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Puntsagaa\Desktop\2017%20&#1090;&#1072;&#1081;&#1083;&#1072;&#1085;.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Puntsagaa\Desktop\2017%20&#1090;&#1072;&#1081;&#1083;&#1072;&#1085;.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RMC\New%20folder\&#1056;&#1077;&#1084;&#1080;&#1082;&#1086;&#1085;%20&#1061;&#1050;%20-%20&#1256;&#1088;&#1089;&#1257;&#1083;&#1076;&#1257;&#1075;&#1095;&#1080;&#1081;&#1085;%20&#1089;&#1091;&#1076;&#1072;&#1083;&#1075;&#1072;&#1072;%202018.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D:\RMC\New%20folder\&#1056;&#1077;&#1084;&#1080;&#1082;&#1086;&#1085;%20&#1061;&#1050;%20-%20&#1256;&#1088;&#1089;&#1257;&#1083;&#1076;&#1257;&#1075;&#1095;&#1080;&#1081;&#1085;%20&#1089;&#1091;&#1076;&#1072;&#1083;&#1075;&#1072;&#1072;%202018.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RMC\TUZ\2017%20&#1090;&#1072;&#1081;&#1083;&#1072;&#1085;\2017%20&#1090;&#1072;&#1081;&#1083;&#1072;&#1085;.xlsx" TargetMode="Externa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Puntsagaa\Downloads\amChar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untsagaa\Desktop\2017%20&#1090;&#1072;&#1081;&#1083;&#1072;&#108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RMC\TUZ\2017%20&#1090;&#1072;&#1081;&#1083;&#1072;&#1085;\2017%20&#1090;&#1072;&#1081;&#1083;&#1072;&#1085;.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RMC\TUZ\2017%20&#1090;&#1072;&#1081;&#1083;&#1072;&#1085;\2017%20&#1090;&#1072;&#1081;&#1083;&#1072;&#1085;.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RMC\Sales\Sales%202017\Sales-1-12%20sar.xls"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Puntsagaa\Desktop\2017%20&#1090;&#1072;&#1081;&#1083;&#1072;&#1085;.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RMC\TUZ\2017%20&#1090;&#1072;&#1081;&#1083;&#1072;&#1085;\2017%20&#1090;&#1072;&#1081;&#1083;&#1072;&#1085;.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RMC\TUZ\2017%20&#1090;&#1072;&#1081;&#1083;&#1072;&#1085;\2017%20&#1090;&#1072;&#1081;&#1083;&#1072;&#1085;.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Puntsagaa\Desktop\2017%20&#1090;&#1072;&#1081;&#1083;&#1072;&#108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bar"/>
        <c:grouping val="clustered"/>
        <c:varyColors val="0"/>
        <c:ser>
          <c:idx val="0"/>
          <c:order val="0"/>
          <c:tx>
            <c:strRef>
              <c:f>Sheet1!$A$1</c:f>
              <c:strCache>
                <c:ptCount val="1"/>
                <c:pt idx="0">
                  <c:v>Цэвэр борлуулалтын орлого</c:v>
                </c:pt>
              </c:strCache>
            </c:strRef>
          </c:tx>
          <c:invertIfNegative val="0"/>
          <c:dPt>
            <c:idx val="0"/>
            <c:invertIfNegative val="0"/>
            <c:bubble3D val="0"/>
            <c:spPr>
              <a:solidFill>
                <a:schemeClr val="accent5">
                  <a:lumMod val="60000"/>
                  <a:lumOff val="40000"/>
                </a:schemeClr>
              </a:solidFill>
            </c:spPr>
          </c:dPt>
          <c:dPt>
            <c:idx val="1"/>
            <c:invertIfNegative val="0"/>
            <c:bubble3D val="0"/>
            <c:spPr>
              <a:solidFill>
                <a:schemeClr val="accent3">
                  <a:lumMod val="60000"/>
                  <a:lumOff val="40000"/>
                </a:schemeClr>
              </a:solidFill>
            </c:spPr>
          </c:dPt>
          <c:dPt>
            <c:idx val="2"/>
            <c:invertIfNegative val="0"/>
            <c:bubble3D val="0"/>
            <c:spPr>
              <a:solidFill>
                <a:schemeClr val="accent2">
                  <a:lumMod val="60000"/>
                  <a:lumOff val="40000"/>
                </a:schemeClr>
              </a:solidFill>
            </c:spPr>
          </c:dPt>
          <c:dLbls>
            <c:dLbl>
              <c:idx val="0"/>
              <c:layout>
                <c:manualLayout>
                  <c:x val="-0.29213250517598338"/>
                  <c:y val="4.6299526473139825E-3"/>
                </c:manualLayout>
              </c:layout>
              <c:showLegendKey val="0"/>
              <c:showVal val="1"/>
              <c:showCatName val="0"/>
              <c:showSerName val="0"/>
              <c:showPercent val="0"/>
              <c:showBubbleSize val="0"/>
            </c:dLbl>
            <c:dLbl>
              <c:idx val="1"/>
              <c:layout>
                <c:manualLayout>
                  <c:x val="-0.24967216054514924"/>
                  <c:y val="-1.6718907768236445E-2"/>
                </c:manualLayout>
              </c:layout>
              <c:showLegendKey val="0"/>
              <c:showVal val="1"/>
              <c:showCatName val="0"/>
              <c:showSerName val="0"/>
              <c:showPercent val="0"/>
              <c:showBubbleSize val="0"/>
            </c:dLbl>
            <c:dLbl>
              <c:idx val="2"/>
              <c:layout>
                <c:manualLayout>
                  <c:x val="-0.35113871635610766"/>
                  <c:y val="-4.6299526473139825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Sheet1!$A$2:$A$4</c:f>
              <c:strCache>
                <c:ptCount val="3"/>
                <c:pt idx="0">
                  <c:v>2017Q4</c:v>
                </c:pt>
                <c:pt idx="1">
                  <c:v>2016Q4</c:v>
                </c:pt>
                <c:pt idx="2">
                  <c:v>2015Q4</c:v>
                </c:pt>
              </c:strCache>
            </c:strRef>
          </c:cat>
          <c:val>
            <c:numRef>
              <c:f>Sheet1!$E$2:$E$4</c:f>
              <c:numCache>
                <c:formatCode>General</c:formatCode>
                <c:ptCount val="3"/>
                <c:pt idx="0">
                  <c:v>49</c:v>
                </c:pt>
                <c:pt idx="1">
                  <c:v>43</c:v>
                </c:pt>
                <c:pt idx="2">
                  <c:v>53</c:v>
                </c:pt>
              </c:numCache>
            </c:numRef>
          </c:val>
        </c:ser>
        <c:dLbls>
          <c:showLegendKey val="0"/>
          <c:showVal val="1"/>
          <c:showCatName val="0"/>
          <c:showSerName val="0"/>
          <c:showPercent val="0"/>
          <c:showBubbleSize val="0"/>
        </c:dLbls>
        <c:gapWidth val="75"/>
        <c:axId val="131166976"/>
        <c:axId val="131177856"/>
      </c:barChart>
      <c:catAx>
        <c:axId val="131166976"/>
        <c:scaling>
          <c:orientation val="minMax"/>
        </c:scaling>
        <c:delete val="0"/>
        <c:axPos val="l"/>
        <c:majorTickMark val="none"/>
        <c:minorTickMark val="none"/>
        <c:tickLblPos val="nextTo"/>
        <c:crossAx val="131177856"/>
        <c:crosses val="autoZero"/>
        <c:auto val="1"/>
        <c:lblAlgn val="ctr"/>
        <c:lblOffset val="100"/>
        <c:noMultiLvlLbl val="0"/>
      </c:catAx>
      <c:valAx>
        <c:axId val="131177856"/>
        <c:scaling>
          <c:orientation val="minMax"/>
        </c:scaling>
        <c:delete val="1"/>
        <c:axPos val="b"/>
        <c:numFmt formatCode="General" sourceLinked="1"/>
        <c:majorTickMark val="none"/>
        <c:minorTickMark val="none"/>
        <c:tickLblPos val="nextTo"/>
        <c:crossAx val="131166976"/>
        <c:crosses val="autoZero"/>
        <c:crossBetween val="between"/>
      </c:valAx>
    </c:plotArea>
    <c:plotVisOnly val="1"/>
    <c:dispBlanksAs val="gap"/>
    <c:showDLblsOverMax val="0"/>
  </c:chart>
  <c:txPr>
    <a:bodyPr/>
    <a:lstStyle/>
    <a:p>
      <a:pPr>
        <a:defRPr sz="1200">
          <a:latin typeface="Arial" pitchFamily="34" charset="0"/>
          <a:cs typeface="Arial"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Sheet3!$C$7</c:f>
              <c:strCache>
                <c:ptCount val="1"/>
                <c:pt idx="0">
                  <c:v>Төрийн</c:v>
                </c:pt>
              </c:strCache>
            </c:strRef>
          </c:tx>
          <c:spPr>
            <a:solidFill>
              <a:srgbClr val="92D050"/>
            </a:solidFill>
          </c:spPr>
          <c:invertIfNegative val="0"/>
          <c:dLbls>
            <c:dLbl>
              <c:idx val="0"/>
              <c:layout>
                <c:manualLayout>
                  <c:x val="5.0391226371672988E-2"/>
                  <c:y val="0"/>
                </c:manualLayout>
              </c:layout>
              <c:spPr/>
              <c:txPr>
                <a:bodyPr/>
                <a:lstStyle/>
                <a:p>
                  <a:pPr>
                    <a:defRPr sz="1050"/>
                  </a:pPr>
                  <a:endParaRPr lang="en-US"/>
                </a:p>
              </c:txPr>
              <c:showLegendKey val="0"/>
              <c:showVal val="1"/>
              <c:showCatName val="0"/>
              <c:showSerName val="0"/>
              <c:showPercent val="0"/>
              <c:showBubbleSize val="0"/>
            </c:dLbl>
            <c:dLbl>
              <c:idx val="1"/>
              <c:layout>
                <c:manualLayout>
                  <c:x val="3.3594150914448659E-2"/>
                  <c:y val="-9.4483549446886857E-3"/>
                </c:manualLayout>
              </c:layout>
              <c:spPr/>
              <c:txPr>
                <a:bodyPr/>
                <a:lstStyle/>
                <a:p>
                  <a:pPr>
                    <a:defRPr sz="1050"/>
                  </a:pPr>
                  <a:endParaRPr lang="en-US"/>
                </a:p>
              </c:txPr>
              <c:showLegendKey val="0"/>
              <c:showVal val="1"/>
              <c:showCatName val="0"/>
              <c:showSerName val="0"/>
              <c:showPercent val="0"/>
              <c:showBubbleSize val="0"/>
            </c:dLbl>
            <c:dLbl>
              <c:idx val="2"/>
              <c:layout>
                <c:manualLayout>
                  <c:x val="2.519561318583648E-2"/>
                  <c:y val="-3.1494516482295618E-3"/>
                </c:manualLayout>
              </c:layout>
              <c:spPr/>
              <c:txPr>
                <a:bodyPr/>
                <a:lstStyle/>
                <a:p>
                  <a:pPr>
                    <a:defRPr sz="1050"/>
                  </a:pPr>
                  <a:endParaRPr lang="en-US"/>
                </a:p>
              </c:txPr>
              <c:showLegendKey val="0"/>
              <c:showVal val="1"/>
              <c:showCatName val="0"/>
              <c:showSerName val="0"/>
              <c:showPercent val="0"/>
              <c:showBubbleSize val="0"/>
            </c:dLbl>
            <c:showLegendKey val="0"/>
            <c:showVal val="1"/>
            <c:showCatName val="0"/>
            <c:showSerName val="0"/>
            <c:showPercent val="0"/>
            <c:showBubbleSize val="0"/>
            <c:showLeaderLines val="0"/>
          </c:dLbls>
          <c:cat>
            <c:numRef>
              <c:f>Sheet3!$D$14:$F$14</c:f>
              <c:numCache>
                <c:formatCode>General</c:formatCode>
                <c:ptCount val="3"/>
                <c:pt idx="0">
                  <c:v>2015</c:v>
                </c:pt>
                <c:pt idx="1">
                  <c:v>2016</c:v>
                </c:pt>
                <c:pt idx="2">
                  <c:v>2017</c:v>
                </c:pt>
              </c:numCache>
            </c:numRef>
          </c:cat>
          <c:val>
            <c:numRef>
              <c:f>Sheet3!$D$11:$F$11</c:f>
              <c:numCache>
                <c:formatCode>0.0%</c:formatCode>
                <c:ptCount val="3"/>
                <c:pt idx="0">
                  <c:v>1.7493022106887419E-2</c:v>
                </c:pt>
                <c:pt idx="1">
                  <c:v>1.0615110381802871E-2</c:v>
                </c:pt>
                <c:pt idx="2">
                  <c:v>1.8728316004249183E-2</c:v>
                </c:pt>
              </c:numCache>
            </c:numRef>
          </c:val>
        </c:ser>
        <c:ser>
          <c:idx val="1"/>
          <c:order val="1"/>
          <c:tx>
            <c:strRef>
              <c:f>Sheet3!$C$8</c:f>
              <c:strCache>
                <c:ptCount val="1"/>
                <c:pt idx="0">
                  <c:v>Хувийн</c:v>
                </c:pt>
              </c:strCache>
            </c:strRef>
          </c:tx>
          <c:spPr>
            <a:solidFill>
              <a:schemeClr val="tx2">
                <a:lumMod val="75000"/>
              </a:schemeClr>
            </a:solidFill>
          </c:spPr>
          <c:invertIfNegative val="0"/>
          <c:dPt>
            <c:idx val="0"/>
            <c:invertIfNegative val="0"/>
            <c:bubble3D val="0"/>
            <c:spPr>
              <a:solidFill>
                <a:schemeClr val="accent5">
                  <a:lumMod val="60000"/>
                  <a:lumOff val="40000"/>
                </a:schemeClr>
              </a:solidFill>
            </c:spPr>
          </c:dPt>
          <c:dPt>
            <c:idx val="1"/>
            <c:invertIfNegative val="0"/>
            <c:bubble3D val="0"/>
            <c:spPr>
              <a:solidFill>
                <a:schemeClr val="accent5">
                  <a:lumMod val="60000"/>
                  <a:lumOff val="40000"/>
                </a:schemeClr>
              </a:solidFill>
            </c:spPr>
          </c:dPt>
          <c:dPt>
            <c:idx val="2"/>
            <c:invertIfNegative val="0"/>
            <c:bubble3D val="0"/>
            <c:spPr>
              <a:solidFill>
                <a:schemeClr val="accent5">
                  <a:lumMod val="60000"/>
                  <a:lumOff val="40000"/>
                </a:schemeClr>
              </a:solidFill>
            </c:spPr>
          </c:dPt>
          <c:dLbls>
            <c:txPr>
              <a:bodyPr/>
              <a:lstStyle/>
              <a:p>
                <a:pPr>
                  <a:defRPr sz="1100"/>
                </a:pPr>
                <a:endParaRPr lang="en-US"/>
              </a:p>
            </c:txPr>
            <c:showLegendKey val="0"/>
            <c:showVal val="1"/>
            <c:showCatName val="0"/>
            <c:showSerName val="0"/>
            <c:showPercent val="0"/>
            <c:showBubbleSize val="0"/>
            <c:showLeaderLines val="0"/>
          </c:dLbls>
          <c:cat>
            <c:numRef>
              <c:f>Sheet3!$D$14:$F$14</c:f>
              <c:numCache>
                <c:formatCode>General</c:formatCode>
                <c:ptCount val="3"/>
                <c:pt idx="0">
                  <c:v>2015</c:v>
                </c:pt>
                <c:pt idx="1">
                  <c:v>2016</c:v>
                </c:pt>
                <c:pt idx="2">
                  <c:v>2017</c:v>
                </c:pt>
              </c:numCache>
            </c:numRef>
          </c:cat>
          <c:val>
            <c:numRef>
              <c:f>Sheet3!$D$12:$F$12</c:f>
              <c:numCache>
                <c:formatCode>0.0%</c:formatCode>
                <c:ptCount val="3"/>
                <c:pt idx="0">
                  <c:v>0.97647558598972795</c:v>
                </c:pt>
                <c:pt idx="1">
                  <c:v>0.9847160228371028</c:v>
                </c:pt>
                <c:pt idx="2">
                  <c:v>0.95502813995125946</c:v>
                </c:pt>
              </c:numCache>
            </c:numRef>
          </c:val>
        </c:ser>
        <c:ser>
          <c:idx val="2"/>
          <c:order val="2"/>
          <c:tx>
            <c:strRef>
              <c:f>Sheet3!$C$9</c:f>
              <c:strCache>
                <c:ptCount val="1"/>
                <c:pt idx="0">
                  <c:v>Гадаадтай хамтарсан</c:v>
                </c:pt>
              </c:strCache>
            </c:strRef>
          </c:tx>
          <c:invertIfNegative val="0"/>
          <c:dLbls>
            <c:txPr>
              <a:bodyPr/>
              <a:lstStyle/>
              <a:p>
                <a:pPr>
                  <a:defRPr sz="1100"/>
                </a:pPr>
                <a:endParaRPr lang="en-US"/>
              </a:p>
            </c:txPr>
            <c:showLegendKey val="0"/>
            <c:showVal val="1"/>
            <c:showCatName val="0"/>
            <c:showSerName val="0"/>
            <c:showPercent val="0"/>
            <c:showBubbleSize val="0"/>
            <c:showLeaderLines val="0"/>
          </c:dLbls>
          <c:cat>
            <c:numRef>
              <c:f>Sheet3!$D$14:$F$14</c:f>
              <c:numCache>
                <c:formatCode>General</c:formatCode>
                <c:ptCount val="3"/>
                <c:pt idx="0">
                  <c:v>2015</c:v>
                </c:pt>
                <c:pt idx="1">
                  <c:v>2016</c:v>
                </c:pt>
                <c:pt idx="2">
                  <c:v>2017</c:v>
                </c:pt>
              </c:numCache>
            </c:numRef>
          </c:cat>
          <c:val>
            <c:numRef>
              <c:f>Sheet3!$D$13:$F$13</c:f>
              <c:numCache>
                <c:formatCode>0.0%</c:formatCode>
                <c:ptCount val="3"/>
                <c:pt idx="0">
                  <c:v>6.0313919033845274E-3</c:v>
                </c:pt>
                <c:pt idx="1">
                  <c:v>4.6688667810943496E-3</c:v>
                </c:pt>
                <c:pt idx="2">
                  <c:v>2.6243544044491418E-2</c:v>
                </c:pt>
              </c:numCache>
            </c:numRef>
          </c:val>
        </c:ser>
        <c:dLbls>
          <c:showLegendKey val="0"/>
          <c:showVal val="1"/>
          <c:showCatName val="0"/>
          <c:showSerName val="0"/>
          <c:showPercent val="0"/>
          <c:showBubbleSize val="0"/>
        </c:dLbls>
        <c:gapWidth val="75"/>
        <c:overlap val="100"/>
        <c:axId val="39250944"/>
        <c:axId val="39793408"/>
      </c:barChart>
      <c:catAx>
        <c:axId val="39250944"/>
        <c:scaling>
          <c:orientation val="minMax"/>
        </c:scaling>
        <c:delete val="0"/>
        <c:axPos val="l"/>
        <c:numFmt formatCode="General" sourceLinked="1"/>
        <c:majorTickMark val="none"/>
        <c:minorTickMark val="none"/>
        <c:tickLblPos val="nextTo"/>
        <c:crossAx val="39793408"/>
        <c:crosses val="autoZero"/>
        <c:auto val="1"/>
        <c:lblAlgn val="ctr"/>
        <c:lblOffset val="100"/>
        <c:noMultiLvlLbl val="0"/>
      </c:catAx>
      <c:valAx>
        <c:axId val="39793408"/>
        <c:scaling>
          <c:orientation val="minMax"/>
        </c:scaling>
        <c:delete val="0"/>
        <c:axPos val="b"/>
        <c:numFmt formatCode="0%" sourceLinked="1"/>
        <c:majorTickMark val="none"/>
        <c:minorTickMark val="none"/>
        <c:tickLblPos val="nextTo"/>
        <c:crossAx val="39250944"/>
        <c:crosses val="autoZero"/>
        <c:crossBetween val="between"/>
      </c:valAx>
    </c:plotArea>
    <c:legend>
      <c:legendPos val="b"/>
      <c:layout/>
      <c:overlay val="0"/>
    </c:legend>
    <c:plotVisOnly val="1"/>
    <c:dispBlanksAs val="gap"/>
    <c:showDLblsOverMax val="0"/>
  </c:chart>
  <c:txPr>
    <a:bodyPr/>
    <a:lstStyle/>
    <a:p>
      <a:pPr>
        <a:defRPr>
          <a:latin typeface="Arial" pitchFamily="34" charset="0"/>
          <a:cs typeface="Arial"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Sheet3!$B$26</c:f>
              <c:strCache>
                <c:ptCount val="1"/>
                <c:pt idx="0">
                  <c:v>Орон сууцны барилга</c:v>
                </c:pt>
              </c:strCache>
            </c:strRef>
          </c:tx>
          <c:spPr>
            <a:solidFill>
              <a:schemeClr val="tx2">
                <a:lumMod val="60000"/>
                <a:lumOff val="40000"/>
              </a:schemeClr>
            </a:solidFill>
          </c:spPr>
          <c:invertIfNegative val="0"/>
          <c:cat>
            <c:numRef>
              <c:f>Sheet3!$A$27:$A$29</c:f>
              <c:numCache>
                <c:formatCode>General</c:formatCode>
                <c:ptCount val="3"/>
                <c:pt idx="0">
                  <c:v>2015</c:v>
                </c:pt>
                <c:pt idx="1">
                  <c:v>2016</c:v>
                </c:pt>
                <c:pt idx="2">
                  <c:v>2017</c:v>
                </c:pt>
              </c:numCache>
            </c:numRef>
          </c:cat>
          <c:val>
            <c:numRef>
              <c:f>Sheet3!$G$27:$G$29</c:f>
              <c:numCache>
                <c:formatCode>0.0%</c:formatCode>
                <c:ptCount val="3"/>
                <c:pt idx="0">
                  <c:v>0.4325830608557345</c:v>
                </c:pt>
                <c:pt idx="1">
                  <c:v>0.3529280857126918</c:v>
                </c:pt>
                <c:pt idx="2">
                  <c:v>0.39446575588551497</c:v>
                </c:pt>
              </c:numCache>
            </c:numRef>
          </c:val>
        </c:ser>
        <c:ser>
          <c:idx val="1"/>
          <c:order val="1"/>
          <c:tx>
            <c:strRef>
              <c:f>Sheet3!$C$26</c:f>
              <c:strCache>
                <c:ptCount val="1"/>
                <c:pt idx="0">
                  <c:v>Орон сууцны бус барилга</c:v>
                </c:pt>
              </c:strCache>
            </c:strRef>
          </c:tx>
          <c:spPr>
            <a:solidFill>
              <a:srgbClr val="92D050"/>
            </a:solidFill>
          </c:spPr>
          <c:invertIfNegative val="0"/>
          <c:cat>
            <c:numRef>
              <c:f>Sheet3!$A$27:$A$29</c:f>
              <c:numCache>
                <c:formatCode>General</c:formatCode>
                <c:ptCount val="3"/>
                <c:pt idx="0">
                  <c:v>2015</c:v>
                </c:pt>
                <c:pt idx="1">
                  <c:v>2016</c:v>
                </c:pt>
                <c:pt idx="2">
                  <c:v>2017</c:v>
                </c:pt>
              </c:numCache>
            </c:numRef>
          </c:cat>
          <c:val>
            <c:numRef>
              <c:f>Sheet3!$H$27:$H$29</c:f>
              <c:numCache>
                <c:formatCode>0.0%</c:formatCode>
                <c:ptCount val="3"/>
                <c:pt idx="0">
                  <c:v>0.29553414653983168</c:v>
                </c:pt>
                <c:pt idx="1">
                  <c:v>0.40969470714572076</c:v>
                </c:pt>
                <c:pt idx="2">
                  <c:v>0.35518487695536205</c:v>
                </c:pt>
              </c:numCache>
            </c:numRef>
          </c:val>
        </c:ser>
        <c:ser>
          <c:idx val="2"/>
          <c:order val="2"/>
          <c:tx>
            <c:strRef>
              <c:f>Sheet3!$D$26</c:f>
              <c:strCache>
                <c:ptCount val="1"/>
                <c:pt idx="0">
                  <c:v>Инженерийн барилга байгууламж</c:v>
                </c:pt>
              </c:strCache>
            </c:strRef>
          </c:tx>
          <c:invertIfNegative val="0"/>
          <c:cat>
            <c:numRef>
              <c:f>Sheet3!$A$27:$A$29</c:f>
              <c:numCache>
                <c:formatCode>General</c:formatCode>
                <c:ptCount val="3"/>
                <c:pt idx="0">
                  <c:v>2015</c:v>
                </c:pt>
                <c:pt idx="1">
                  <c:v>2016</c:v>
                </c:pt>
                <c:pt idx="2">
                  <c:v>2017</c:v>
                </c:pt>
              </c:numCache>
            </c:numRef>
          </c:cat>
          <c:val>
            <c:numRef>
              <c:f>Sheet3!$I$27:$I$29</c:f>
              <c:numCache>
                <c:formatCode>0.0%</c:formatCode>
                <c:ptCount val="3"/>
                <c:pt idx="0">
                  <c:v>0.25080182203962609</c:v>
                </c:pt>
                <c:pt idx="1">
                  <c:v>0.22234400578553151</c:v>
                </c:pt>
                <c:pt idx="2">
                  <c:v>0.22359523737577941</c:v>
                </c:pt>
              </c:numCache>
            </c:numRef>
          </c:val>
        </c:ser>
        <c:ser>
          <c:idx val="3"/>
          <c:order val="3"/>
          <c:tx>
            <c:strRef>
              <c:f>Sheet3!$E$26</c:f>
              <c:strCache>
                <c:ptCount val="1"/>
                <c:pt idx="0">
                  <c:v>Их засварын ажил</c:v>
                </c:pt>
              </c:strCache>
            </c:strRef>
          </c:tx>
          <c:spPr>
            <a:solidFill>
              <a:srgbClr val="FFFF00"/>
            </a:solidFill>
          </c:spPr>
          <c:invertIfNegative val="0"/>
          <c:cat>
            <c:numRef>
              <c:f>Sheet3!$A$27:$A$29</c:f>
              <c:numCache>
                <c:formatCode>General</c:formatCode>
                <c:ptCount val="3"/>
                <c:pt idx="0">
                  <c:v>2015</c:v>
                </c:pt>
                <c:pt idx="1">
                  <c:v>2016</c:v>
                </c:pt>
                <c:pt idx="2">
                  <c:v>2017</c:v>
                </c:pt>
              </c:numCache>
            </c:numRef>
          </c:cat>
          <c:val>
            <c:numRef>
              <c:f>Sheet3!$J$27:$J$29</c:f>
              <c:numCache>
                <c:formatCode>0.0%</c:formatCode>
                <c:ptCount val="3"/>
                <c:pt idx="0">
                  <c:v>2.1080970564807761E-2</c:v>
                </c:pt>
                <c:pt idx="1">
                  <c:v>1.5033201356056071E-2</c:v>
                </c:pt>
                <c:pt idx="2">
                  <c:v>2.6754129783343492E-2</c:v>
                </c:pt>
              </c:numCache>
            </c:numRef>
          </c:val>
        </c:ser>
        <c:dLbls>
          <c:showLegendKey val="0"/>
          <c:showVal val="1"/>
          <c:showCatName val="0"/>
          <c:showSerName val="0"/>
          <c:showPercent val="0"/>
          <c:showBubbleSize val="0"/>
        </c:dLbls>
        <c:gapWidth val="75"/>
        <c:overlap val="100"/>
        <c:axId val="39520896"/>
        <c:axId val="39539072"/>
      </c:barChart>
      <c:catAx>
        <c:axId val="39520896"/>
        <c:scaling>
          <c:orientation val="minMax"/>
        </c:scaling>
        <c:delete val="0"/>
        <c:axPos val="l"/>
        <c:numFmt formatCode="General" sourceLinked="1"/>
        <c:majorTickMark val="none"/>
        <c:minorTickMark val="none"/>
        <c:tickLblPos val="nextTo"/>
        <c:crossAx val="39539072"/>
        <c:crosses val="autoZero"/>
        <c:auto val="1"/>
        <c:lblAlgn val="ctr"/>
        <c:lblOffset val="100"/>
        <c:noMultiLvlLbl val="0"/>
      </c:catAx>
      <c:valAx>
        <c:axId val="39539072"/>
        <c:scaling>
          <c:orientation val="minMax"/>
        </c:scaling>
        <c:delete val="0"/>
        <c:axPos val="b"/>
        <c:numFmt formatCode="0%" sourceLinked="1"/>
        <c:majorTickMark val="none"/>
        <c:minorTickMark val="none"/>
        <c:tickLblPos val="nextTo"/>
        <c:crossAx val="39520896"/>
        <c:crosses val="autoZero"/>
        <c:crossBetween val="between"/>
      </c:valAx>
    </c:plotArea>
    <c:legend>
      <c:legendPos val="b"/>
      <c:layout>
        <c:manualLayout>
          <c:xMode val="edge"/>
          <c:yMode val="edge"/>
          <c:x val="5.0755706329969598E-2"/>
          <c:y val="0.90439304229423478"/>
          <c:w val="0.94924427778080767"/>
          <c:h val="9.5606957705765161E-2"/>
        </c:manualLayout>
      </c:layout>
      <c:overlay val="0"/>
    </c:legend>
    <c:plotVisOnly val="1"/>
    <c:dispBlanksAs val="gap"/>
    <c:showDLblsOverMax val="0"/>
  </c:chart>
  <c:txPr>
    <a:bodyPr/>
    <a:lstStyle/>
    <a:p>
      <a:pPr>
        <a:defRPr sz="1050">
          <a:latin typeface="Arial" pitchFamily="34" charset="0"/>
          <a:cs typeface="Arial"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a:latin typeface="Arial" pitchFamily="34" charset="0"/>
                <a:cs typeface="Arial" pitchFamily="34" charset="0"/>
              </a:rPr>
              <a:t>2017 </a:t>
            </a:r>
            <a:r>
              <a:rPr lang="mn-MN" sz="1200">
                <a:latin typeface="Arial" pitchFamily="34" charset="0"/>
                <a:cs typeface="Arial" pitchFamily="34" charset="0"/>
              </a:rPr>
              <a:t>оны</a:t>
            </a:r>
            <a:r>
              <a:rPr lang="mn-MN" sz="1200" baseline="0">
                <a:latin typeface="Arial" pitchFamily="34" charset="0"/>
                <a:cs typeface="Arial" pitchFamily="34" charset="0"/>
              </a:rPr>
              <a:t> бетон зуурмаг борлуулалтын хэмжээ</a:t>
            </a:r>
            <a:r>
              <a:rPr lang="en-US" sz="1200" baseline="0">
                <a:latin typeface="Arial" pitchFamily="34" charset="0"/>
                <a:cs typeface="Arial" pitchFamily="34" charset="0"/>
              </a:rPr>
              <a:t> /</a:t>
            </a:r>
            <a:r>
              <a:rPr lang="mn-MN" sz="1200" baseline="0">
                <a:latin typeface="Arial" pitchFamily="34" charset="0"/>
                <a:cs typeface="Arial" pitchFamily="34" charset="0"/>
              </a:rPr>
              <a:t>м3/</a:t>
            </a:r>
            <a:endParaRPr lang="en-US" sz="1200">
              <a:latin typeface="Arial" pitchFamily="34" charset="0"/>
              <a:cs typeface="Arial" pitchFamily="34" charset="0"/>
            </a:endParaRPr>
          </a:p>
        </c:rich>
      </c:tx>
      <c:layout>
        <c:manualLayout>
          <c:xMode val="edge"/>
          <c:yMode val="edge"/>
          <c:x val="0.18275787187839304"/>
          <c:y val="8.9365504915102766E-3"/>
        </c:manualLayout>
      </c:layout>
      <c:overlay val="0"/>
    </c:title>
    <c:autoTitleDeleted val="0"/>
    <c:plotArea>
      <c:layout>
        <c:manualLayout>
          <c:layoutTarget val="inner"/>
          <c:xMode val="edge"/>
          <c:yMode val="edge"/>
          <c:x val="0.36856641018731973"/>
          <c:y val="7.5675865960541919E-2"/>
          <c:w val="0.630686965923974"/>
          <c:h val="0.88803035715210155"/>
        </c:manualLayout>
      </c:layout>
      <c:barChart>
        <c:barDir val="bar"/>
        <c:grouping val="clustered"/>
        <c:varyColors val="0"/>
        <c:ser>
          <c:idx val="0"/>
          <c:order val="0"/>
          <c:spPr>
            <a:solidFill>
              <a:schemeClr val="tx2">
                <a:lumMod val="60000"/>
                <a:lumOff val="40000"/>
              </a:schemeClr>
            </a:solidFill>
          </c:spPr>
          <c:invertIfNegative val="0"/>
          <c:dLbls>
            <c:txPr>
              <a:bodyPr/>
              <a:lstStyle/>
              <a:p>
                <a:pPr>
                  <a:defRPr>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 (3)'!$B$34:$B$66</c:f>
              <c:strCache>
                <c:ptCount val="33"/>
                <c:pt idx="0">
                  <c:v>Самвон дриймвок ХХК</c:v>
                </c:pt>
                <c:pt idx="1">
                  <c:v>Просолид стандарт ХХК</c:v>
                </c:pt>
                <c:pt idx="2">
                  <c:v>ЦЭЭБ Конкрите ХХК</c:v>
                </c:pt>
                <c:pt idx="3">
                  <c:v>Мерекс ХК</c:v>
                </c:pt>
                <c:pt idx="4">
                  <c:v>М Кэй Ай ХХК</c:v>
                </c:pt>
                <c:pt idx="5">
                  <c:v>Оргил зуурмаг ХХК</c:v>
                </c:pt>
                <c:pt idx="6">
                  <c:v>Арга барил ХХК</c:v>
                </c:pt>
                <c:pt idx="7">
                  <c:v>Винс конкрейт ХХК</c:v>
                </c:pt>
                <c:pt idx="8">
                  <c:v>Зөв зуурмаг ХХК</c:v>
                </c:pt>
                <c:pt idx="9">
                  <c:v>Эйч энд эйч ремикон ХХК</c:v>
                </c:pt>
                <c:pt idx="10">
                  <c:v>Айзава Монгол ХХК</c:v>
                </c:pt>
                <c:pt idx="11">
                  <c:v>Карьер ХХК</c:v>
                </c:pt>
                <c:pt idx="12">
                  <c:v>Хүч боржигон холдинг ХХК</c:v>
                </c:pt>
                <c:pt idx="13">
                  <c:v>Товгор сайр ХХК</c:v>
                </c:pt>
                <c:pt idx="14">
                  <c:v>Аме трейд ХХК</c:v>
                </c:pt>
                <c:pt idx="15">
                  <c:v>Бат зуурмаг ХХК</c:v>
                </c:pt>
                <c:pt idx="16">
                  <c:v>Эс Ти Эй ХХК</c:v>
                </c:pt>
                <c:pt idx="17">
                  <c:v>Их модун ХХК</c:v>
                </c:pt>
                <c:pt idx="18">
                  <c:v>Бусад</c:v>
                </c:pt>
                <c:pt idx="19">
                  <c:v>Ди Эйч Би ХХК</c:v>
                </c:pt>
                <c:pt idx="20">
                  <c:v>Өү энд жи ХХК</c:v>
                </c:pt>
                <c:pt idx="21">
                  <c:v>Эм Ай Ар Си конкрет ХХК</c:v>
                </c:pt>
                <c:pt idx="22">
                  <c:v>Бусад</c:v>
                </c:pt>
                <c:pt idx="23">
                  <c:v>Эвттрак ремикон ХХК </c:v>
                </c:pt>
                <c:pt idx="24">
                  <c:v>Ньюс ремикон ХХК</c:v>
                </c:pt>
                <c:pt idx="25">
                  <c:v>Төгс зуурмаг ХХК</c:v>
                </c:pt>
                <c:pt idx="26">
                  <c:v>Бат бэх ремикон ХХК</c:v>
                </c:pt>
                <c:pt idx="27">
                  <c:v>Авзага мээрэн ХХК</c:v>
                </c:pt>
                <c:pt idx="28">
                  <c:v>ЭДТ ХХК</c:v>
                </c:pt>
                <c:pt idx="29">
                  <c:v>Хүннү конкрет ХХК</c:v>
                </c:pt>
                <c:pt idx="30">
                  <c:v>Ремикон ХК</c:v>
                </c:pt>
                <c:pt idx="31">
                  <c:v>Хөтөлтэлмэн констракшн ХХК</c:v>
                </c:pt>
                <c:pt idx="32">
                  <c:v>Премиум конкрет ХХК</c:v>
                </c:pt>
              </c:strCache>
            </c:strRef>
          </c:cat>
          <c:val>
            <c:numRef>
              <c:f>'Sheet1 (3)'!$E$34:$E$66</c:f>
              <c:numCache>
                <c:formatCode>_-* #,##0_₮_-;\-* #,##0_₮_-;_-* "-"??_₮_-;_-@_-</c:formatCode>
                <c:ptCount val="33"/>
                <c:pt idx="0">
                  <c:v>4950.5</c:v>
                </c:pt>
                <c:pt idx="1">
                  <c:v>5000</c:v>
                </c:pt>
                <c:pt idx="2">
                  <c:v>6000</c:v>
                </c:pt>
                <c:pt idx="3">
                  <c:v>7352</c:v>
                </c:pt>
                <c:pt idx="4">
                  <c:v>8200</c:v>
                </c:pt>
                <c:pt idx="5">
                  <c:v>8366</c:v>
                </c:pt>
                <c:pt idx="6">
                  <c:v>8506</c:v>
                </c:pt>
                <c:pt idx="7">
                  <c:v>9100</c:v>
                </c:pt>
                <c:pt idx="8">
                  <c:v>10000</c:v>
                </c:pt>
                <c:pt idx="9">
                  <c:v>10000</c:v>
                </c:pt>
                <c:pt idx="10">
                  <c:v>11000</c:v>
                </c:pt>
                <c:pt idx="11">
                  <c:v>11000</c:v>
                </c:pt>
                <c:pt idx="12">
                  <c:v>11000</c:v>
                </c:pt>
                <c:pt idx="13">
                  <c:v>12000</c:v>
                </c:pt>
                <c:pt idx="14">
                  <c:v>12500</c:v>
                </c:pt>
                <c:pt idx="15">
                  <c:v>12960</c:v>
                </c:pt>
                <c:pt idx="16">
                  <c:v>13785</c:v>
                </c:pt>
                <c:pt idx="17">
                  <c:v>14000</c:v>
                </c:pt>
                <c:pt idx="18">
                  <c:v>15000</c:v>
                </c:pt>
                <c:pt idx="19">
                  <c:v>19794</c:v>
                </c:pt>
                <c:pt idx="20">
                  <c:v>22791</c:v>
                </c:pt>
                <c:pt idx="21">
                  <c:v>25710</c:v>
                </c:pt>
                <c:pt idx="22">
                  <c:v>26208</c:v>
                </c:pt>
                <c:pt idx="23">
                  <c:v>27000</c:v>
                </c:pt>
                <c:pt idx="24">
                  <c:v>28000</c:v>
                </c:pt>
                <c:pt idx="25">
                  <c:v>29451</c:v>
                </c:pt>
                <c:pt idx="26">
                  <c:v>40000</c:v>
                </c:pt>
                <c:pt idx="27">
                  <c:v>49000</c:v>
                </c:pt>
                <c:pt idx="28">
                  <c:v>50000</c:v>
                </c:pt>
                <c:pt idx="29">
                  <c:v>53000</c:v>
                </c:pt>
                <c:pt idx="30">
                  <c:v>54840</c:v>
                </c:pt>
                <c:pt idx="31">
                  <c:v>78848</c:v>
                </c:pt>
                <c:pt idx="32">
                  <c:v>150000</c:v>
                </c:pt>
              </c:numCache>
            </c:numRef>
          </c:val>
        </c:ser>
        <c:dLbls>
          <c:showLegendKey val="0"/>
          <c:showVal val="1"/>
          <c:showCatName val="0"/>
          <c:showSerName val="0"/>
          <c:showPercent val="0"/>
          <c:showBubbleSize val="0"/>
        </c:dLbls>
        <c:gapWidth val="150"/>
        <c:overlap val="-25"/>
        <c:axId val="39576704"/>
        <c:axId val="39579648"/>
      </c:barChart>
      <c:catAx>
        <c:axId val="39576704"/>
        <c:scaling>
          <c:orientation val="minMax"/>
        </c:scaling>
        <c:delete val="0"/>
        <c:axPos val="l"/>
        <c:majorTickMark val="none"/>
        <c:minorTickMark val="none"/>
        <c:tickLblPos val="nextTo"/>
        <c:spPr>
          <a:ln w="3175"/>
        </c:spPr>
        <c:txPr>
          <a:bodyPr/>
          <a:lstStyle/>
          <a:p>
            <a:pPr>
              <a:defRPr>
                <a:latin typeface="Arial" pitchFamily="34" charset="0"/>
                <a:cs typeface="Arial" pitchFamily="34" charset="0"/>
              </a:defRPr>
            </a:pPr>
            <a:endParaRPr lang="en-US"/>
          </a:p>
        </c:txPr>
        <c:crossAx val="39579648"/>
        <c:crosses val="autoZero"/>
        <c:auto val="1"/>
        <c:lblAlgn val="ctr"/>
        <c:lblOffset val="100"/>
        <c:noMultiLvlLbl val="0"/>
      </c:catAx>
      <c:valAx>
        <c:axId val="39579648"/>
        <c:scaling>
          <c:orientation val="minMax"/>
        </c:scaling>
        <c:delete val="1"/>
        <c:axPos val="b"/>
        <c:numFmt formatCode="_-* #,##0_₮_-;\-* #,##0_₮_-;_-* &quot;-&quot;??_₮_-;_-@_-" sourceLinked="1"/>
        <c:majorTickMark val="out"/>
        <c:minorTickMark val="none"/>
        <c:tickLblPos val="nextTo"/>
        <c:crossAx val="39576704"/>
        <c:crosses val="autoZero"/>
        <c:crossBetween val="between"/>
      </c:valAx>
      <c:spPr>
        <a:ln w="0"/>
      </c:spPr>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
          <c:y val="1.7142028047344538E-2"/>
          <c:w val="0.63538155129930007"/>
          <c:h val="0.98285797195265545"/>
        </c:manualLayout>
      </c:layout>
      <c:pie3DChart>
        <c:varyColors val="1"/>
        <c:ser>
          <c:idx val="0"/>
          <c:order val="0"/>
          <c:dLbls>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1"/>
          </c:dLbls>
          <c:cat>
            <c:strRef>
              <c:f>'Sheet1 (3)'!$B$56:$B$66</c:f>
              <c:strCache>
                <c:ptCount val="11"/>
                <c:pt idx="0">
                  <c:v>Бусад</c:v>
                </c:pt>
                <c:pt idx="1">
                  <c:v>Эвттрак ремикон ХХК </c:v>
                </c:pt>
                <c:pt idx="2">
                  <c:v>Ньюс ремикон ХХК</c:v>
                </c:pt>
                <c:pt idx="3">
                  <c:v>Төгс зуурмаг ХХК</c:v>
                </c:pt>
                <c:pt idx="4">
                  <c:v>Бат бэх ремикон ХХК</c:v>
                </c:pt>
                <c:pt idx="5">
                  <c:v>Авзага мээрэн ХХК</c:v>
                </c:pt>
                <c:pt idx="6">
                  <c:v>ЭДТ ХХК</c:v>
                </c:pt>
                <c:pt idx="7">
                  <c:v>Хүннү конкрет ХХК</c:v>
                </c:pt>
                <c:pt idx="8">
                  <c:v>Ремикон ХК</c:v>
                </c:pt>
                <c:pt idx="9">
                  <c:v>Хөтөлтэлмэн констракшн ХХК</c:v>
                </c:pt>
                <c:pt idx="10">
                  <c:v>Премиум конкрет ХХК</c:v>
                </c:pt>
              </c:strCache>
            </c:strRef>
          </c:cat>
          <c:val>
            <c:numRef>
              <c:f>'Sheet1 (3)'!$H$56:$H$66</c:f>
              <c:numCache>
                <c:formatCode>0.0%</c:formatCode>
                <c:ptCount val="11"/>
                <c:pt idx="0">
                  <c:v>0.378</c:v>
                </c:pt>
                <c:pt idx="1">
                  <c:v>2.9981195128166833E-2</c:v>
                </c:pt>
                <c:pt idx="2">
                  <c:v>3.1091609762543382E-2</c:v>
                </c:pt>
                <c:pt idx="3">
                  <c:v>3.2702821397023754E-2</c:v>
                </c:pt>
                <c:pt idx="4">
                  <c:v>4.4416585375061976E-2</c:v>
                </c:pt>
                <c:pt idx="5">
                  <c:v>5.4410317084450918E-2</c:v>
                </c:pt>
                <c:pt idx="6">
                  <c:v>5.5520731718827467E-2</c:v>
                </c:pt>
                <c:pt idx="7">
                  <c:v>5.8851975621957119E-2</c:v>
                </c:pt>
                <c:pt idx="8">
                  <c:v>6.0895138549209971E-2</c:v>
                </c:pt>
                <c:pt idx="9">
                  <c:v>8.7553973091322165E-2</c:v>
                </c:pt>
                <c:pt idx="10">
                  <c:v>0.16656219515648241</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4779737939629689"/>
          <c:y val="8.1509362765269336E-2"/>
          <c:w val="0.352202620603703"/>
          <c:h val="0.85415786845231112"/>
        </c:manualLayout>
      </c:layout>
      <c:overlay val="0"/>
      <c:txPr>
        <a:bodyPr/>
        <a:lstStyle/>
        <a:p>
          <a:pPr rtl="0">
            <a:defRPr sz="900">
              <a:latin typeface="Arial" pitchFamily="34" charset="0"/>
              <a:cs typeface="Arial" pitchFamily="34" charset="0"/>
            </a:defRPr>
          </a:pPr>
          <a:endParaRPr lang="en-US"/>
        </a:p>
      </c:txPr>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a:lstStyle/>
          <a:p>
            <a:pPr>
              <a:defRPr/>
            </a:pPr>
            <a:r>
              <a:rPr lang="mn-MN" dirty="0" smtClean="0"/>
              <a:t>Хөрөнгийн</a:t>
            </a:r>
            <a:r>
              <a:rPr lang="mn-MN" baseline="0" dirty="0" smtClean="0"/>
              <a:t> бүтцийн шинжилгээ</a:t>
            </a:r>
            <a:endParaRPr lang="en-US" dirty="0"/>
          </a:p>
        </c:rich>
      </c:tx>
      <c:layout/>
      <c:overlay val="0"/>
    </c:title>
    <c:autoTitleDeleted val="0"/>
    <c:plotArea>
      <c:layout/>
      <c:barChart>
        <c:barDir val="col"/>
        <c:grouping val="percentStacked"/>
        <c:varyColors val="0"/>
        <c:ser>
          <c:idx val="0"/>
          <c:order val="0"/>
          <c:tx>
            <c:strRef>
              <c:f>Sheet1!$A$24</c:f>
              <c:strCache>
                <c:ptCount val="1"/>
                <c:pt idx="0">
                  <c:v>Эргэлтйн хөрөнгө</c:v>
                </c:pt>
              </c:strCache>
            </c:strRef>
          </c:tx>
          <c:invertIfNegative val="0"/>
          <c:cat>
            <c:numRef>
              <c:f>Sheet1!$B$23:$F$23</c:f>
              <c:numCache>
                <c:formatCode>General</c:formatCode>
                <c:ptCount val="5"/>
                <c:pt idx="0">
                  <c:v>2013</c:v>
                </c:pt>
                <c:pt idx="1">
                  <c:v>2014</c:v>
                </c:pt>
                <c:pt idx="2">
                  <c:v>2015</c:v>
                </c:pt>
                <c:pt idx="3">
                  <c:v>2016</c:v>
                </c:pt>
                <c:pt idx="4">
                  <c:v>2017</c:v>
                </c:pt>
              </c:numCache>
            </c:numRef>
          </c:cat>
          <c:val>
            <c:numRef>
              <c:f>Sheet1!$G$24:$K$24</c:f>
              <c:numCache>
                <c:formatCode>0%</c:formatCode>
                <c:ptCount val="5"/>
                <c:pt idx="0">
                  <c:v>0.44954318078465416</c:v>
                </c:pt>
                <c:pt idx="1">
                  <c:v>0.43744736595864137</c:v>
                </c:pt>
                <c:pt idx="2">
                  <c:v>0.48308380322768812</c:v>
                </c:pt>
                <c:pt idx="3">
                  <c:v>0.56159488433327065</c:v>
                </c:pt>
                <c:pt idx="4">
                  <c:v>0.62006661956192588</c:v>
                </c:pt>
              </c:numCache>
            </c:numRef>
          </c:val>
        </c:ser>
        <c:ser>
          <c:idx val="1"/>
          <c:order val="1"/>
          <c:tx>
            <c:strRef>
              <c:f>Sheet1!$A$25</c:f>
              <c:strCache>
                <c:ptCount val="1"/>
                <c:pt idx="0">
                  <c:v>Эргэлтийн бус хөрөнгө</c:v>
                </c:pt>
              </c:strCache>
            </c:strRef>
          </c:tx>
          <c:invertIfNegative val="0"/>
          <c:dLbls>
            <c:dLbl>
              <c:idx val="3"/>
              <c:layout>
                <c:manualLayout>
                  <c:x val="1.4697441025071289E-2"/>
                  <c:y val="-4.6296296296296294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Sheet1!$B$23:$F$23</c:f>
              <c:numCache>
                <c:formatCode>General</c:formatCode>
                <c:ptCount val="5"/>
                <c:pt idx="0">
                  <c:v>2013</c:v>
                </c:pt>
                <c:pt idx="1">
                  <c:v>2014</c:v>
                </c:pt>
                <c:pt idx="2">
                  <c:v>2015</c:v>
                </c:pt>
                <c:pt idx="3">
                  <c:v>2016</c:v>
                </c:pt>
                <c:pt idx="4">
                  <c:v>2017</c:v>
                </c:pt>
              </c:numCache>
            </c:numRef>
          </c:cat>
          <c:val>
            <c:numRef>
              <c:f>Sheet1!$G$25:$K$25</c:f>
              <c:numCache>
                <c:formatCode>0%</c:formatCode>
                <c:ptCount val="5"/>
                <c:pt idx="0">
                  <c:v>0.55045681921534584</c:v>
                </c:pt>
                <c:pt idx="1">
                  <c:v>0.56255263404135869</c:v>
                </c:pt>
                <c:pt idx="2">
                  <c:v>0.51691619677231193</c:v>
                </c:pt>
                <c:pt idx="3">
                  <c:v>0.43840511566672935</c:v>
                </c:pt>
                <c:pt idx="4">
                  <c:v>0.37993338043807406</c:v>
                </c:pt>
              </c:numCache>
            </c:numRef>
          </c:val>
        </c:ser>
        <c:ser>
          <c:idx val="2"/>
          <c:order val="2"/>
          <c:tx>
            <c:strRef>
              <c:f>Sheet1!$A$27</c:f>
              <c:strCache>
                <c:ptCount val="1"/>
                <c:pt idx="0">
                  <c:v>Өр төлбөр</c:v>
                </c:pt>
              </c:strCache>
            </c:strRef>
          </c:tx>
          <c:invertIfNegative val="0"/>
          <c:cat>
            <c:numRef>
              <c:f>Sheet1!$B$23:$F$23</c:f>
              <c:numCache>
                <c:formatCode>General</c:formatCode>
                <c:ptCount val="5"/>
                <c:pt idx="0">
                  <c:v>2013</c:v>
                </c:pt>
                <c:pt idx="1">
                  <c:v>2014</c:v>
                </c:pt>
                <c:pt idx="2">
                  <c:v>2015</c:v>
                </c:pt>
                <c:pt idx="3">
                  <c:v>2016</c:v>
                </c:pt>
                <c:pt idx="4">
                  <c:v>2017</c:v>
                </c:pt>
              </c:numCache>
            </c:numRef>
          </c:cat>
          <c:val>
            <c:numRef>
              <c:f>Sheet1!$G$26:$K$26</c:f>
              <c:numCache>
                <c:formatCode>0%</c:formatCode>
                <c:ptCount val="5"/>
                <c:pt idx="0">
                  <c:v>0.55674066724544213</c:v>
                </c:pt>
                <c:pt idx="1">
                  <c:v>0.5829512491812483</c:v>
                </c:pt>
                <c:pt idx="2">
                  <c:v>0.59896947307019255</c:v>
                </c:pt>
                <c:pt idx="3">
                  <c:v>0.65295279292834307</c:v>
                </c:pt>
                <c:pt idx="4">
                  <c:v>0.69203593418794795</c:v>
                </c:pt>
              </c:numCache>
            </c:numRef>
          </c:val>
        </c:ser>
        <c:ser>
          <c:idx val="3"/>
          <c:order val="3"/>
          <c:tx>
            <c:strRef>
              <c:f>Sheet1!$A$28</c:f>
              <c:strCache>
                <c:ptCount val="1"/>
                <c:pt idx="0">
                  <c:v>Эздийн өмч</c:v>
                </c:pt>
              </c:strCache>
            </c:strRef>
          </c:tx>
          <c:invertIfNegative val="0"/>
          <c:cat>
            <c:numRef>
              <c:f>Sheet1!$B$23:$F$23</c:f>
              <c:numCache>
                <c:formatCode>General</c:formatCode>
                <c:ptCount val="5"/>
                <c:pt idx="0">
                  <c:v>2013</c:v>
                </c:pt>
                <c:pt idx="1">
                  <c:v>2014</c:v>
                </c:pt>
                <c:pt idx="2">
                  <c:v>2015</c:v>
                </c:pt>
                <c:pt idx="3">
                  <c:v>2016</c:v>
                </c:pt>
                <c:pt idx="4">
                  <c:v>2017</c:v>
                </c:pt>
              </c:numCache>
            </c:numRef>
          </c:cat>
          <c:val>
            <c:numRef>
              <c:f>Sheet1!$G$27:$K$27</c:f>
              <c:numCache>
                <c:formatCode>0%</c:formatCode>
                <c:ptCount val="5"/>
                <c:pt idx="0">
                  <c:v>0.44325933275455787</c:v>
                </c:pt>
                <c:pt idx="1">
                  <c:v>0.41704875081875176</c:v>
                </c:pt>
                <c:pt idx="2">
                  <c:v>0.40103052692980751</c:v>
                </c:pt>
                <c:pt idx="3">
                  <c:v>0.3470942260673312</c:v>
                </c:pt>
                <c:pt idx="4">
                  <c:v>0.3079640658120521</c:v>
                </c:pt>
              </c:numCache>
            </c:numRef>
          </c:val>
        </c:ser>
        <c:dLbls>
          <c:showLegendKey val="0"/>
          <c:showVal val="1"/>
          <c:showCatName val="0"/>
          <c:showSerName val="0"/>
          <c:showPercent val="0"/>
          <c:showBubbleSize val="0"/>
        </c:dLbls>
        <c:gapWidth val="75"/>
        <c:overlap val="100"/>
        <c:axId val="39876480"/>
        <c:axId val="39878016"/>
      </c:barChart>
      <c:catAx>
        <c:axId val="39876480"/>
        <c:scaling>
          <c:orientation val="minMax"/>
        </c:scaling>
        <c:delete val="0"/>
        <c:axPos val="b"/>
        <c:numFmt formatCode="General" sourceLinked="1"/>
        <c:majorTickMark val="none"/>
        <c:minorTickMark val="none"/>
        <c:tickLblPos val="nextTo"/>
        <c:crossAx val="39878016"/>
        <c:crosses val="autoZero"/>
        <c:auto val="1"/>
        <c:lblAlgn val="ctr"/>
        <c:lblOffset val="100"/>
        <c:noMultiLvlLbl val="0"/>
      </c:catAx>
      <c:valAx>
        <c:axId val="39878016"/>
        <c:scaling>
          <c:orientation val="minMax"/>
        </c:scaling>
        <c:delete val="0"/>
        <c:axPos val="l"/>
        <c:numFmt formatCode="0%" sourceLinked="1"/>
        <c:majorTickMark val="none"/>
        <c:minorTickMark val="none"/>
        <c:tickLblPos val="nextTo"/>
        <c:crossAx val="39876480"/>
        <c:crosses val="autoZero"/>
        <c:crossBetween val="between"/>
      </c:valAx>
    </c:plotArea>
    <c:legend>
      <c:legendPos val="b"/>
      <c:layout/>
      <c:overlay val="0"/>
    </c:legend>
    <c:plotVisOnly val="1"/>
    <c:dispBlanksAs val="gap"/>
    <c:showDLblsOverMax val="0"/>
  </c:chart>
  <c:txPr>
    <a:bodyPr/>
    <a:lstStyle/>
    <a:p>
      <a:pPr>
        <a:defRPr sz="1000">
          <a:latin typeface="Arial" pitchFamily="34" charset="0"/>
          <a:cs typeface="Arial"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lineChart>
        <c:grouping val="stacked"/>
        <c:varyColors val="0"/>
        <c:ser>
          <c:idx val="0"/>
          <c:order val="0"/>
          <c:tx>
            <c:strRef>
              <c:f>[amCharts.xlsx]amCharts!$B$418</c:f>
              <c:strCache>
                <c:ptCount val="1"/>
                <c:pt idx="0">
                  <c:v>Худалдсан ханш</c:v>
                </c:pt>
              </c:strCache>
            </c:strRef>
          </c:tx>
          <c:marker>
            <c:symbol val="none"/>
          </c:marker>
          <c:cat>
            <c:numRef>
              <c:f>[amCharts.xlsx]amCharts!$A$2:$A$417</c:f>
              <c:numCache>
                <c:formatCode>m/d/yyyy</c:formatCode>
                <c:ptCount val="416"/>
                <c:pt idx="0">
                  <c:v>42737.666666666664</c:v>
                </c:pt>
                <c:pt idx="1">
                  <c:v>42737.666666666664</c:v>
                </c:pt>
                <c:pt idx="2">
                  <c:v>42738.666666666664</c:v>
                </c:pt>
                <c:pt idx="3">
                  <c:v>42738.666666666664</c:v>
                </c:pt>
                <c:pt idx="4">
                  <c:v>42745.666666666664</c:v>
                </c:pt>
                <c:pt idx="5">
                  <c:v>42745.666666666664</c:v>
                </c:pt>
                <c:pt idx="6">
                  <c:v>42746.666666666664</c:v>
                </c:pt>
                <c:pt idx="7">
                  <c:v>42746.666666666664</c:v>
                </c:pt>
                <c:pt idx="8">
                  <c:v>42747.666666666664</c:v>
                </c:pt>
                <c:pt idx="9">
                  <c:v>42747.666666666664</c:v>
                </c:pt>
                <c:pt idx="10">
                  <c:v>42750.666666666664</c:v>
                </c:pt>
                <c:pt idx="11">
                  <c:v>42750.666666666664</c:v>
                </c:pt>
                <c:pt idx="12">
                  <c:v>42753.666666666664</c:v>
                </c:pt>
                <c:pt idx="13">
                  <c:v>42753.666666666664</c:v>
                </c:pt>
                <c:pt idx="14">
                  <c:v>42754.666666666664</c:v>
                </c:pt>
                <c:pt idx="15">
                  <c:v>42754.666666666664</c:v>
                </c:pt>
                <c:pt idx="16">
                  <c:v>42758.666666666664</c:v>
                </c:pt>
                <c:pt idx="17">
                  <c:v>42758.666666666664</c:v>
                </c:pt>
                <c:pt idx="18">
                  <c:v>42759.666666666664</c:v>
                </c:pt>
                <c:pt idx="19">
                  <c:v>42759.666666666664</c:v>
                </c:pt>
                <c:pt idx="20">
                  <c:v>42761.666666666664</c:v>
                </c:pt>
                <c:pt idx="21">
                  <c:v>42761.666666666664</c:v>
                </c:pt>
                <c:pt idx="22">
                  <c:v>42764.666666666664</c:v>
                </c:pt>
                <c:pt idx="23">
                  <c:v>42764.666666666664</c:v>
                </c:pt>
                <c:pt idx="24">
                  <c:v>42765.666666666664</c:v>
                </c:pt>
                <c:pt idx="25">
                  <c:v>42765.666666666664</c:v>
                </c:pt>
                <c:pt idx="26">
                  <c:v>42766.666666666664</c:v>
                </c:pt>
                <c:pt idx="27">
                  <c:v>42766.666666666664</c:v>
                </c:pt>
                <c:pt idx="28">
                  <c:v>42767.666666666664</c:v>
                </c:pt>
                <c:pt idx="29">
                  <c:v>42767.666666666664</c:v>
                </c:pt>
                <c:pt idx="30">
                  <c:v>42768.666666666664</c:v>
                </c:pt>
                <c:pt idx="31">
                  <c:v>42768.666666666664</c:v>
                </c:pt>
                <c:pt idx="32">
                  <c:v>42771.666666666664</c:v>
                </c:pt>
                <c:pt idx="33">
                  <c:v>42771.666666666664</c:v>
                </c:pt>
                <c:pt idx="34">
                  <c:v>42772.666666666664</c:v>
                </c:pt>
                <c:pt idx="35">
                  <c:v>42772.666666666664</c:v>
                </c:pt>
                <c:pt idx="36">
                  <c:v>42773.666666666664</c:v>
                </c:pt>
                <c:pt idx="37">
                  <c:v>42773.666666666664</c:v>
                </c:pt>
                <c:pt idx="38">
                  <c:v>42774.666666666664</c:v>
                </c:pt>
                <c:pt idx="39">
                  <c:v>42774.666666666664</c:v>
                </c:pt>
                <c:pt idx="40">
                  <c:v>42775.666666666664</c:v>
                </c:pt>
                <c:pt idx="41">
                  <c:v>42775.666666666664</c:v>
                </c:pt>
                <c:pt idx="42">
                  <c:v>42779.666666666664</c:v>
                </c:pt>
                <c:pt idx="43">
                  <c:v>42779.666666666664</c:v>
                </c:pt>
                <c:pt idx="44">
                  <c:v>42781.666666666664</c:v>
                </c:pt>
                <c:pt idx="45">
                  <c:v>42781.666666666664</c:v>
                </c:pt>
                <c:pt idx="46">
                  <c:v>42782.666666666664</c:v>
                </c:pt>
                <c:pt idx="47">
                  <c:v>42782.666666666664</c:v>
                </c:pt>
                <c:pt idx="48">
                  <c:v>42785.666666666664</c:v>
                </c:pt>
                <c:pt idx="49">
                  <c:v>42785.666666666664</c:v>
                </c:pt>
                <c:pt idx="50">
                  <c:v>42786.666666666664</c:v>
                </c:pt>
                <c:pt idx="51">
                  <c:v>42786.666666666664</c:v>
                </c:pt>
                <c:pt idx="52">
                  <c:v>42788.666666666664</c:v>
                </c:pt>
                <c:pt idx="53">
                  <c:v>42788.666666666664</c:v>
                </c:pt>
                <c:pt idx="54">
                  <c:v>42789.666666666664</c:v>
                </c:pt>
                <c:pt idx="55">
                  <c:v>42789.666666666664</c:v>
                </c:pt>
                <c:pt idx="56">
                  <c:v>42795.666666666664</c:v>
                </c:pt>
                <c:pt idx="57">
                  <c:v>42795.666666666664</c:v>
                </c:pt>
                <c:pt idx="58">
                  <c:v>42796.666666666664</c:v>
                </c:pt>
                <c:pt idx="59">
                  <c:v>42796.666666666664</c:v>
                </c:pt>
                <c:pt idx="60">
                  <c:v>42799.666666666664</c:v>
                </c:pt>
                <c:pt idx="61">
                  <c:v>42799.666666666664</c:v>
                </c:pt>
                <c:pt idx="62">
                  <c:v>42800.666666666664</c:v>
                </c:pt>
                <c:pt idx="63">
                  <c:v>42800.666666666664</c:v>
                </c:pt>
                <c:pt idx="64">
                  <c:v>42802.666666666664</c:v>
                </c:pt>
                <c:pt idx="65">
                  <c:v>42802.666666666664</c:v>
                </c:pt>
                <c:pt idx="66">
                  <c:v>42803.666666666664</c:v>
                </c:pt>
                <c:pt idx="67">
                  <c:v>42803.666666666664</c:v>
                </c:pt>
                <c:pt idx="68">
                  <c:v>42807.666666666664</c:v>
                </c:pt>
                <c:pt idx="69">
                  <c:v>42807.666666666664</c:v>
                </c:pt>
                <c:pt idx="70">
                  <c:v>42809.666666666664</c:v>
                </c:pt>
                <c:pt idx="71">
                  <c:v>42809.666666666664</c:v>
                </c:pt>
                <c:pt idx="72">
                  <c:v>42813.666666666664</c:v>
                </c:pt>
                <c:pt idx="73">
                  <c:v>42813.666666666664</c:v>
                </c:pt>
                <c:pt idx="74">
                  <c:v>42814.666666666664</c:v>
                </c:pt>
                <c:pt idx="75">
                  <c:v>42814.666666666664</c:v>
                </c:pt>
                <c:pt idx="76">
                  <c:v>42817.666666666664</c:v>
                </c:pt>
                <c:pt idx="77">
                  <c:v>42817.666666666664</c:v>
                </c:pt>
                <c:pt idx="78">
                  <c:v>42820.666666666664</c:v>
                </c:pt>
                <c:pt idx="79">
                  <c:v>42820.666666666664</c:v>
                </c:pt>
                <c:pt idx="80">
                  <c:v>42821.666666666664</c:v>
                </c:pt>
                <c:pt idx="81">
                  <c:v>42821.666666666664</c:v>
                </c:pt>
                <c:pt idx="82">
                  <c:v>42822.666666666664</c:v>
                </c:pt>
                <c:pt idx="83">
                  <c:v>42822.666666666664</c:v>
                </c:pt>
                <c:pt idx="84">
                  <c:v>42823.666666666664</c:v>
                </c:pt>
                <c:pt idx="85">
                  <c:v>42823.666666666664</c:v>
                </c:pt>
                <c:pt idx="86">
                  <c:v>42828.666666666664</c:v>
                </c:pt>
                <c:pt idx="87">
                  <c:v>42828.666666666664</c:v>
                </c:pt>
                <c:pt idx="88">
                  <c:v>42829.666666666664</c:v>
                </c:pt>
                <c:pt idx="89">
                  <c:v>42829.666666666664</c:v>
                </c:pt>
                <c:pt idx="90">
                  <c:v>42830.666666666664</c:v>
                </c:pt>
                <c:pt idx="91">
                  <c:v>42830.666666666664</c:v>
                </c:pt>
                <c:pt idx="92">
                  <c:v>42831.666666666664</c:v>
                </c:pt>
                <c:pt idx="93">
                  <c:v>42831.666666666664</c:v>
                </c:pt>
                <c:pt idx="94">
                  <c:v>42834.666666666664</c:v>
                </c:pt>
                <c:pt idx="95">
                  <c:v>42834.666666666664</c:v>
                </c:pt>
                <c:pt idx="96">
                  <c:v>42835.666666666664</c:v>
                </c:pt>
                <c:pt idx="97">
                  <c:v>42835.666666666664</c:v>
                </c:pt>
                <c:pt idx="98">
                  <c:v>42836.666666666664</c:v>
                </c:pt>
                <c:pt idx="99">
                  <c:v>42836.666666666664</c:v>
                </c:pt>
                <c:pt idx="100">
                  <c:v>42837.666666666664</c:v>
                </c:pt>
                <c:pt idx="101">
                  <c:v>42837.666666666664</c:v>
                </c:pt>
                <c:pt idx="102">
                  <c:v>42838.666666666664</c:v>
                </c:pt>
                <c:pt idx="103">
                  <c:v>42838.666666666664</c:v>
                </c:pt>
                <c:pt idx="104">
                  <c:v>42841.666666666664</c:v>
                </c:pt>
                <c:pt idx="105">
                  <c:v>42841.666666666664</c:v>
                </c:pt>
                <c:pt idx="106">
                  <c:v>42842.666666666664</c:v>
                </c:pt>
                <c:pt idx="107">
                  <c:v>42842.666666666664</c:v>
                </c:pt>
                <c:pt idx="108">
                  <c:v>42843.666666666664</c:v>
                </c:pt>
                <c:pt idx="109">
                  <c:v>42843.666666666664</c:v>
                </c:pt>
                <c:pt idx="110">
                  <c:v>42844.666666666664</c:v>
                </c:pt>
                <c:pt idx="111">
                  <c:v>42844.666666666664</c:v>
                </c:pt>
                <c:pt idx="112">
                  <c:v>42848.666666666664</c:v>
                </c:pt>
                <c:pt idx="113">
                  <c:v>42848.666666666664</c:v>
                </c:pt>
                <c:pt idx="114">
                  <c:v>42849.666666666664</c:v>
                </c:pt>
                <c:pt idx="115">
                  <c:v>42849.666666666664</c:v>
                </c:pt>
                <c:pt idx="116">
                  <c:v>42850.666666666664</c:v>
                </c:pt>
                <c:pt idx="117">
                  <c:v>42850.666666666664</c:v>
                </c:pt>
                <c:pt idx="118">
                  <c:v>42851.666666666664</c:v>
                </c:pt>
                <c:pt idx="119">
                  <c:v>42851.666666666664</c:v>
                </c:pt>
                <c:pt idx="120">
                  <c:v>42852.666666666664</c:v>
                </c:pt>
                <c:pt idx="121">
                  <c:v>42852.666666666664</c:v>
                </c:pt>
                <c:pt idx="122">
                  <c:v>42855.666666666664</c:v>
                </c:pt>
                <c:pt idx="123">
                  <c:v>42855.666666666664</c:v>
                </c:pt>
                <c:pt idx="124">
                  <c:v>42856.666666666664</c:v>
                </c:pt>
                <c:pt idx="125">
                  <c:v>42856.666666666664</c:v>
                </c:pt>
                <c:pt idx="126">
                  <c:v>42857.666666666664</c:v>
                </c:pt>
                <c:pt idx="127">
                  <c:v>42857.666666666664</c:v>
                </c:pt>
                <c:pt idx="128">
                  <c:v>42858.666666666664</c:v>
                </c:pt>
                <c:pt idx="129">
                  <c:v>42858.666666666664</c:v>
                </c:pt>
                <c:pt idx="130">
                  <c:v>42859.666666666664</c:v>
                </c:pt>
                <c:pt idx="131">
                  <c:v>42859.666666666664</c:v>
                </c:pt>
                <c:pt idx="132">
                  <c:v>42863.666666666664</c:v>
                </c:pt>
                <c:pt idx="133">
                  <c:v>42863.666666666664</c:v>
                </c:pt>
                <c:pt idx="134">
                  <c:v>42864.666666666664</c:v>
                </c:pt>
                <c:pt idx="135">
                  <c:v>42864.666666666664</c:v>
                </c:pt>
                <c:pt idx="136">
                  <c:v>42865.666666666664</c:v>
                </c:pt>
                <c:pt idx="137">
                  <c:v>42865.666666666664</c:v>
                </c:pt>
                <c:pt idx="138">
                  <c:v>42869.666666666664</c:v>
                </c:pt>
                <c:pt idx="139">
                  <c:v>42869.666666666664</c:v>
                </c:pt>
                <c:pt idx="140">
                  <c:v>42870.666666666664</c:v>
                </c:pt>
                <c:pt idx="141">
                  <c:v>42870.666666666664</c:v>
                </c:pt>
                <c:pt idx="142">
                  <c:v>42871.666666666664</c:v>
                </c:pt>
                <c:pt idx="143">
                  <c:v>42871.666666666664</c:v>
                </c:pt>
                <c:pt idx="144">
                  <c:v>42872.666666666664</c:v>
                </c:pt>
                <c:pt idx="145">
                  <c:v>42872.666666666664</c:v>
                </c:pt>
                <c:pt idx="146">
                  <c:v>42873.666666666664</c:v>
                </c:pt>
                <c:pt idx="147">
                  <c:v>42873.666666666664</c:v>
                </c:pt>
                <c:pt idx="148">
                  <c:v>42877.666666666664</c:v>
                </c:pt>
                <c:pt idx="149">
                  <c:v>42877.666666666664</c:v>
                </c:pt>
                <c:pt idx="150">
                  <c:v>42878.666666666664</c:v>
                </c:pt>
                <c:pt idx="151">
                  <c:v>42878.666666666664</c:v>
                </c:pt>
                <c:pt idx="152">
                  <c:v>42879.666666666664</c:v>
                </c:pt>
                <c:pt idx="153">
                  <c:v>42879.666666666664</c:v>
                </c:pt>
                <c:pt idx="154">
                  <c:v>42880.666666666664</c:v>
                </c:pt>
                <c:pt idx="155">
                  <c:v>42880.666666666664</c:v>
                </c:pt>
                <c:pt idx="156">
                  <c:v>42884.666666666664</c:v>
                </c:pt>
                <c:pt idx="157">
                  <c:v>42884.666666666664</c:v>
                </c:pt>
                <c:pt idx="158">
                  <c:v>42885.666666666664</c:v>
                </c:pt>
                <c:pt idx="159">
                  <c:v>42885.666666666664</c:v>
                </c:pt>
                <c:pt idx="160">
                  <c:v>42887.666666666664</c:v>
                </c:pt>
                <c:pt idx="161">
                  <c:v>42887.666666666664</c:v>
                </c:pt>
                <c:pt idx="162">
                  <c:v>42890.666666666664</c:v>
                </c:pt>
                <c:pt idx="163">
                  <c:v>42890.666666666664</c:v>
                </c:pt>
                <c:pt idx="164">
                  <c:v>42891.666666666664</c:v>
                </c:pt>
                <c:pt idx="165">
                  <c:v>42891.666666666664</c:v>
                </c:pt>
                <c:pt idx="166">
                  <c:v>42897.666666666664</c:v>
                </c:pt>
                <c:pt idx="167">
                  <c:v>42897.666666666664</c:v>
                </c:pt>
                <c:pt idx="168">
                  <c:v>42898.666666666664</c:v>
                </c:pt>
                <c:pt idx="169">
                  <c:v>42898.666666666664</c:v>
                </c:pt>
                <c:pt idx="170">
                  <c:v>42900.666666666664</c:v>
                </c:pt>
                <c:pt idx="171">
                  <c:v>42900.666666666664</c:v>
                </c:pt>
                <c:pt idx="172">
                  <c:v>42901.666666666664</c:v>
                </c:pt>
                <c:pt idx="173">
                  <c:v>42901.666666666664</c:v>
                </c:pt>
                <c:pt idx="174">
                  <c:v>42904.666666666664</c:v>
                </c:pt>
                <c:pt idx="175">
                  <c:v>42904.666666666664</c:v>
                </c:pt>
                <c:pt idx="176">
                  <c:v>42907.666666666664</c:v>
                </c:pt>
                <c:pt idx="177">
                  <c:v>42907.666666666664</c:v>
                </c:pt>
                <c:pt idx="178">
                  <c:v>42908.666666666664</c:v>
                </c:pt>
                <c:pt idx="179">
                  <c:v>42908.666666666664</c:v>
                </c:pt>
                <c:pt idx="180">
                  <c:v>42912.666666666664</c:v>
                </c:pt>
                <c:pt idx="181">
                  <c:v>42912.666666666664</c:v>
                </c:pt>
                <c:pt idx="182">
                  <c:v>42913.666666666664</c:v>
                </c:pt>
                <c:pt idx="183">
                  <c:v>42913.666666666664</c:v>
                </c:pt>
                <c:pt idx="184">
                  <c:v>42915.666666666664</c:v>
                </c:pt>
                <c:pt idx="185">
                  <c:v>42915.666666666664</c:v>
                </c:pt>
                <c:pt idx="186">
                  <c:v>42918.666666666664</c:v>
                </c:pt>
                <c:pt idx="187">
                  <c:v>42918.666666666664</c:v>
                </c:pt>
                <c:pt idx="188">
                  <c:v>42920.666666666664</c:v>
                </c:pt>
                <c:pt idx="189">
                  <c:v>42920.666666666664</c:v>
                </c:pt>
                <c:pt idx="190">
                  <c:v>42921.666666666664</c:v>
                </c:pt>
                <c:pt idx="191">
                  <c:v>42921.666666666664</c:v>
                </c:pt>
                <c:pt idx="192">
                  <c:v>42931.666666666664</c:v>
                </c:pt>
                <c:pt idx="193">
                  <c:v>42931.666666666664</c:v>
                </c:pt>
                <c:pt idx="194">
                  <c:v>42932.666666666664</c:v>
                </c:pt>
                <c:pt idx="195">
                  <c:v>42932.666666666664</c:v>
                </c:pt>
                <c:pt idx="196">
                  <c:v>42933.666666666664</c:v>
                </c:pt>
                <c:pt idx="197">
                  <c:v>42933.666666666664</c:v>
                </c:pt>
                <c:pt idx="198">
                  <c:v>42934.666666666664</c:v>
                </c:pt>
                <c:pt idx="199">
                  <c:v>42934.666666666664</c:v>
                </c:pt>
                <c:pt idx="200">
                  <c:v>42935.666666666664</c:v>
                </c:pt>
                <c:pt idx="201">
                  <c:v>42935.666666666664</c:v>
                </c:pt>
                <c:pt idx="202">
                  <c:v>42939.666666666664</c:v>
                </c:pt>
                <c:pt idx="203">
                  <c:v>42939.666666666664</c:v>
                </c:pt>
                <c:pt idx="204">
                  <c:v>42941.666666666664</c:v>
                </c:pt>
                <c:pt idx="205">
                  <c:v>42941.666666666664</c:v>
                </c:pt>
                <c:pt idx="206">
                  <c:v>42942.666666666664</c:v>
                </c:pt>
                <c:pt idx="207">
                  <c:v>42942.666666666664</c:v>
                </c:pt>
                <c:pt idx="208">
                  <c:v>42943.666666666664</c:v>
                </c:pt>
                <c:pt idx="209">
                  <c:v>42943.666666666664</c:v>
                </c:pt>
                <c:pt idx="210">
                  <c:v>42946.666666666664</c:v>
                </c:pt>
                <c:pt idx="211">
                  <c:v>42946.666666666664</c:v>
                </c:pt>
                <c:pt idx="212">
                  <c:v>42947.666666666664</c:v>
                </c:pt>
                <c:pt idx="213">
                  <c:v>42947.666666666664</c:v>
                </c:pt>
                <c:pt idx="214">
                  <c:v>42948.666666666664</c:v>
                </c:pt>
                <c:pt idx="215">
                  <c:v>42948.666666666664</c:v>
                </c:pt>
                <c:pt idx="216">
                  <c:v>42949.666666666664</c:v>
                </c:pt>
                <c:pt idx="217">
                  <c:v>42949.666666666664</c:v>
                </c:pt>
                <c:pt idx="218">
                  <c:v>42950.666666666664</c:v>
                </c:pt>
                <c:pt idx="219">
                  <c:v>42950.666666666664</c:v>
                </c:pt>
                <c:pt idx="220">
                  <c:v>42953.666666666664</c:v>
                </c:pt>
                <c:pt idx="221">
                  <c:v>42953.666666666664</c:v>
                </c:pt>
                <c:pt idx="222">
                  <c:v>42954.666666666664</c:v>
                </c:pt>
                <c:pt idx="223">
                  <c:v>42954.666666666664</c:v>
                </c:pt>
                <c:pt idx="224">
                  <c:v>42955.666666666664</c:v>
                </c:pt>
                <c:pt idx="225">
                  <c:v>42955.666666666664</c:v>
                </c:pt>
                <c:pt idx="226">
                  <c:v>42956.666666666664</c:v>
                </c:pt>
                <c:pt idx="227">
                  <c:v>42956.666666666664</c:v>
                </c:pt>
                <c:pt idx="228">
                  <c:v>42957.666666666664</c:v>
                </c:pt>
                <c:pt idx="229">
                  <c:v>42957.666666666664</c:v>
                </c:pt>
                <c:pt idx="230">
                  <c:v>42960.666666666664</c:v>
                </c:pt>
                <c:pt idx="231">
                  <c:v>42960.666666666664</c:v>
                </c:pt>
                <c:pt idx="232">
                  <c:v>42961.666666666664</c:v>
                </c:pt>
                <c:pt idx="233">
                  <c:v>42961.666666666664</c:v>
                </c:pt>
                <c:pt idx="234">
                  <c:v>42962.666666666664</c:v>
                </c:pt>
                <c:pt idx="235">
                  <c:v>42962.666666666664</c:v>
                </c:pt>
                <c:pt idx="236">
                  <c:v>42963.666666666664</c:v>
                </c:pt>
                <c:pt idx="237">
                  <c:v>42963.666666666664</c:v>
                </c:pt>
                <c:pt idx="238">
                  <c:v>42967.666666666664</c:v>
                </c:pt>
                <c:pt idx="239">
                  <c:v>42967.666666666664</c:v>
                </c:pt>
                <c:pt idx="240">
                  <c:v>42968.666666666664</c:v>
                </c:pt>
                <c:pt idx="241">
                  <c:v>42968.666666666664</c:v>
                </c:pt>
                <c:pt idx="242">
                  <c:v>42969.666666666664</c:v>
                </c:pt>
                <c:pt idx="243">
                  <c:v>42969.666666666664</c:v>
                </c:pt>
                <c:pt idx="244">
                  <c:v>42970.666666666664</c:v>
                </c:pt>
                <c:pt idx="245">
                  <c:v>42970.666666666664</c:v>
                </c:pt>
                <c:pt idx="246">
                  <c:v>42971.666666666664</c:v>
                </c:pt>
                <c:pt idx="247">
                  <c:v>42971.666666666664</c:v>
                </c:pt>
                <c:pt idx="248">
                  <c:v>42974.666666666664</c:v>
                </c:pt>
                <c:pt idx="249">
                  <c:v>42974.666666666664</c:v>
                </c:pt>
                <c:pt idx="250">
                  <c:v>42975.666666666664</c:v>
                </c:pt>
                <c:pt idx="251">
                  <c:v>42975.666666666664</c:v>
                </c:pt>
                <c:pt idx="252">
                  <c:v>42976.666666666664</c:v>
                </c:pt>
                <c:pt idx="253">
                  <c:v>42976.666666666664</c:v>
                </c:pt>
                <c:pt idx="254">
                  <c:v>42978.666666666664</c:v>
                </c:pt>
                <c:pt idx="255">
                  <c:v>42978.666666666664</c:v>
                </c:pt>
                <c:pt idx="256">
                  <c:v>42981.666666666664</c:v>
                </c:pt>
                <c:pt idx="257">
                  <c:v>42981.666666666664</c:v>
                </c:pt>
                <c:pt idx="258">
                  <c:v>42982.666666666664</c:v>
                </c:pt>
                <c:pt idx="259">
                  <c:v>42982.666666666664</c:v>
                </c:pt>
                <c:pt idx="260">
                  <c:v>42983.666666666664</c:v>
                </c:pt>
                <c:pt idx="261">
                  <c:v>42983.666666666664</c:v>
                </c:pt>
                <c:pt idx="262">
                  <c:v>42984.666666666664</c:v>
                </c:pt>
                <c:pt idx="263">
                  <c:v>42984.666666666664</c:v>
                </c:pt>
                <c:pt idx="264">
                  <c:v>42985.666666666664</c:v>
                </c:pt>
                <c:pt idx="265">
                  <c:v>42985.666666666664</c:v>
                </c:pt>
                <c:pt idx="266">
                  <c:v>42988.666666666664</c:v>
                </c:pt>
                <c:pt idx="267">
                  <c:v>42988.666666666664</c:v>
                </c:pt>
                <c:pt idx="268">
                  <c:v>42990.666666666664</c:v>
                </c:pt>
                <c:pt idx="269">
                  <c:v>42990.666666666664</c:v>
                </c:pt>
                <c:pt idx="270">
                  <c:v>42991.666666666664</c:v>
                </c:pt>
                <c:pt idx="271">
                  <c:v>42991.666666666664</c:v>
                </c:pt>
                <c:pt idx="272">
                  <c:v>42992.666666666664</c:v>
                </c:pt>
                <c:pt idx="273">
                  <c:v>42992.666666666664</c:v>
                </c:pt>
                <c:pt idx="274">
                  <c:v>42995.666666666664</c:v>
                </c:pt>
                <c:pt idx="275">
                  <c:v>42995.666666666664</c:v>
                </c:pt>
                <c:pt idx="276">
                  <c:v>42996.666666666664</c:v>
                </c:pt>
                <c:pt idx="277">
                  <c:v>42996.666666666664</c:v>
                </c:pt>
                <c:pt idx="278">
                  <c:v>42997.666666666664</c:v>
                </c:pt>
                <c:pt idx="279">
                  <c:v>42997.666666666664</c:v>
                </c:pt>
                <c:pt idx="280">
                  <c:v>42998.666666666664</c:v>
                </c:pt>
                <c:pt idx="281">
                  <c:v>42998.666666666664</c:v>
                </c:pt>
                <c:pt idx="282">
                  <c:v>42999.666666666664</c:v>
                </c:pt>
                <c:pt idx="283">
                  <c:v>42999.666666666664</c:v>
                </c:pt>
                <c:pt idx="284">
                  <c:v>43002.666666666664</c:v>
                </c:pt>
                <c:pt idx="285">
                  <c:v>43002.666666666664</c:v>
                </c:pt>
                <c:pt idx="286">
                  <c:v>43003.666666666664</c:v>
                </c:pt>
                <c:pt idx="287">
                  <c:v>43003.666666666664</c:v>
                </c:pt>
                <c:pt idx="288">
                  <c:v>43004.666666666664</c:v>
                </c:pt>
                <c:pt idx="289">
                  <c:v>43004.666666666664</c:v>
                </c:pt>
                <c:pt idx="290">
                  <c:v>43005.666666666664</c:v>
                </c:pt>
                <c:pt idx="291">
                  <c:v>43005.666666666664</c:v>
                </c:pt>
                <c:pt idx="292">
                  <c:v>43006.666666666664</c:v>
                </c:pt>
                <c:pt idx="293">
                  <c:v>43006.666666666664</c:v>
                </c:pt>
                <c:pt idx="294">
                  <c:v>43009.666666666664</c:v>
                </c:pt>
                <c:pt idx="295">
                  <c:v>43009.666666666664</c:v>
                </c:pt>
                <c:pt idx="296">
                  <c:v>43010.666666666664</c:v>
                </c:pt>
                <c:pt idx="297">
                  <c:v>43010.666666666664</c:v>
                </c:pt>
                <c:pt idx="298">
                  <c:v>43011.666666666664</c:v>
                </c:pt>
                <c:pt idx="299">
                  <c:v>43011.666666666664</c:v>
                </c:pt>
                <c:pt idx="300">
                  <c:v>43012.666666666664</c:v>
                </c:pt>
                <c:pt idx="301">
                  <c:v>43012.666666666664</c:v>
                </c:pt>
                <c:pt idx="302">
                  <c:v>43013.666666666664</c:v>
                </c:pt>
                <c:pt idx="303">
                  <c:v>43013.666666666664</c:v>
                </c:pt>
                <c:pt idx="304">
                  <c:v>43016.666666666664</c:v>
                </c:pt>
                <c:pt idx="305">
                  <c:v>43016.666666666664</c:v>
                </c:pt>
                <c:pt idx="306">
                  <c:v>43017.666666666664</c:v>
                </c:pt>
                <c:pt idx="307">
                  <c:v>43017.666666666664</c:v>
                </c:pt>
                <c:pt idx="308">
                  <c:v>43018.666666666664</c:v>
                </c:pt>
                <c:pt idx="309">
                  <c:v>43018.666666666664</c:v>
                </c:pt>
                <c:pt idx="310">
                  <c:v>43019.666666666664</c:v>
                </c:pt>
                <c:pt idx="311">
                  <c:v>43019.666666666664</c:v>
                </c:pt>
                <c:pt idx="312">
                  <c:v>43020.666666666664</c:v>
                </c:pt>
                <c:pt idx="313">
                  <c:v>43020.666666666664</c:v>
                </c:pt>
                <c:pt idx="314">
                  <c:v>43023.666666666664</c:v>
                </c:pt>
                <c:pt idx="315">
                  <c:v>43023.666666666664</c:v>
                </c:pt>
                <c:pt idx="316">
                  <c:v>43024.666666666664</c:v>
                </c:pt>
                <c:pt idx="317">
                  <c:v>43024.666666666664</c:v>
                </c:pt>
                <c:pt idx="318">
                  <c:v>43025.666666666664</c:v>
                </c:pt>
                <c:pt idx="319">
                  <c:v>43025.666666666664</c:v>
                </c:pt>
                <c:pt idx="320">
                  <c:v>43026.666666666664</c:v>
                </c:pt>
                <c:pt idx="321">
                  <c:v>43026.666666666664</c:v>
                </c:pt>
                <c:pt idx="322">
                  <c:v>43027.666666666664</c:v>
                </c:pt>
                <c:pt idx="323">
                  <c:v>43027.666666666664</c:v>
                </c:pt>
                <c:pt idx="324">
                  <c:v>43030.666666666664</c:v>
                </c:pt>
                <c:pt idx="325">
                  <c:v>43030.666666666664</c:v>
                </c:pt>
                <c:pt idx="326">
                  <c:v>43031.666666666664</c:v>
                </c:pt>
                <c:pt idx="327">
                  <c:v>43031.666666666664</c:v>
                </c:pt>
                <c:pt idx="328">
                  <c:v>43032.666666666664</c:v>
                </c:pt>
                <c:pt idx="329">
                  <c:v>43032.666666666664</c:v>
                </c:pt>
                <c:pt idx="330">
                  <c:v>43033.666666666664</c:v>
                </c:pt>
                <c:pt idx="331">
                  <c:v>43033.666666666664</c:v>
                </c:pt>
                <c:pt idx="332">
                  <c:v>43034.666666666664</c:v>
                </c:pt>
                <c:pt idx="333">
                  <c:v>43034.666666666664</c:v>
                </c:pt>
                <c:pt idx="334">
                  <c:v>43037.666666666664</c:v>
                </c:pt>
                <c:pt idx="335">
                  <c:v>43037.666666666664</c:v>
                </c:pt>
                <c:pt idx="336">
                  <c:v>43039.666666666664</c:v>
                </c:pt>
                <c:pt idx="337">
                  <c:v>43039.666666666664</c:v>
                </c:pt>
                <c:pt idx="338">
                  <c:v>43040.666666666664</c:v>
                </c:pt>
                <c:pt idx="339">
                  <c:v>43040.666666666664</c:v>
                </c:pt>
                <c:pt idx="340">
                  <c:v>43041.666666666664</c:v>
                </c:pt>
                <c:pt idx="341">
                  <c:v>43041.666666666664</c:v>
                </c:pt>
                <c:pt idx="342">
                  <c:v>43045.666666666664</c:v>
                </c:pt>
                <c:pt idx="343">
                  <c:v>43045.666666666664</c:v>
                </c:pt>
                <c:pt idx="344">
                  <c:v>43046.666666666664</c:v>
                </c:pt>
                <c:pt idx="345">
                  <c:v>43046.666666666664</c:v>
                </c:pt>
                <c:pt idx="346">
                  <c:v>43047.666666666664</c:v>
                </c:pt>
                <c:pt idx="347">
                  <c:v>43047.666666666664</c:v>
                </c:pt>
                <c:pt idx="348">
                  <c:v>43048.666666666664</c:v>
                </c:pt>
                <c:pt idx="349">
                  <c:v>43048.666666666664</c:v>
                </c:pt>
                <c:pt idx="350">
                  <c:v>43051.666666666664</c:v>
                </c:pt>
                <c:pt idx="351">
                  <c:v>43051.666666666664</c:v>
                </c:pt>
                <c:pt idx="352">
                  <c:v>43052.666666666664</c:v>
                </c:pt>
                <c:pt idx="353">
                  <c:v>43052.666666666664</c:v>
                </c:pt>
                <c:pt idx="354">
                  <c:v>43053.666666666664</c:v>
                </c:pt>
                <c:pt idx="355">
                  <c:v>43053.666666666664</c:v>
                </c:pt>
                <c:pt idx="356">
                  <c:v>43054.666666666664</c:v>
                </c:pt>
                <c:pt idx="357">
                  <c:v>43054.666666666664</c:v>
                </c:pt>
                <c:pt idx="358">
                  <c:v>43055.666666666664</c:v>
                </c:pt>
                <c:pt idx="359">
                  <c:v>43055.666666666664</c:v>
                </c:pt>
                <c:pt idx="360">
                  <c:v>43058.666666666664</c:v>
                </c:pt>
                <c:pt idx="361">
                  <c:v>43058.666666666664</c:v>
                </c:pt>
                <c:pt idx="362">
                  <c:v>43059.666666666664</c:v>
                </c:pt>
                <c:pt idx="363">
                  <c:v>43059.666666666664</c:v>
                </c:pt>
                <c:pt idx="364">
                  <c:v>43060.666666666664</c:v>
                </c:pt>
                <c:pt idx="365">
                  <c:v>43060.666666666664</c:v>
                </c:pt>
                <c:pt idx="366">
                  <c:v>43061.666666666664</c:v>
                </c:pt>
                <c:pt idx="367">
                  <c:v>43061.666666666664</c:v>
                </c:pt>
                <c:pt idx="368">
                  <c:v>43062.666666666664</c:v>
                </c:pt>
                <c:pt idx="369">
                  <c:v>43062.666666666664</c:v>
                </c:pt>
                <c:pt idx="370">
                  <c:v>43065.666666666664</c:v>
                </c:pt>
                <c:pt idx="371">
                  <c:v>43065.666666666664</c:v>
                </c:pt>
                <c:pt idx="372">
                  <c:v>43066.666666666664</c:v>
                </c:pt>
                <c:pt idx="373">
                  <c:v>43066.666666666664</c:v>
                </c:pt>
                <c:pt idx="374">
                  <c:v>43067.666666666664</c:v>
                </c:pt>
                <c:pt idx="375">
                  <c:v>43067.666666666664</c:v>
                </c:pt>
                <c:pt idx="376">
                  <c:v>43068.666666666664</c:v>
                </c:pt>
                <c:pt idx="377">
                  <c:v>43068.666666666664</c:v>
                </c:pt>
                <c:pt idx="378">
                  <c:v>43069.666666666664</c:v>
                </c:pt>
                <c:pt idx="379">
                  <c:v>43069.666666666664</c:v>
                </c:pt>
                <c:pt idx="380">
                  <c:v>43072.666666666664</c:v>
                </c:pt>
                <c:pt idx="381">
                  <c:v>43072.666666666664</c:v>
                </c:pt>
                <c:pt idx="382">
                  <c:v>43073.666666666664</c:v>
                </c:pt>
                <c:pt idx="383">
                  <c:v>43073.666666666664</c:v>
                </c:pt>
                <c:pt idx="384">
                  <c:v>43074.666666666664</c:v>
                </c:pt>
                <c:pt idx="385">
                  <c:v>43074.666666666664</c:v>
                </c:pt>
                <c:pt idx="386">
                  <c:v>43076.666666666664</c:v>
                </c:pt>
                <c:pt idx="387">
                  <c:v>43076.666666666664</c:v>
                </c:pt>
                <c:pt idx="388">
                  <c:v>43079.666666666664</c:v>
                </c:pt>
                <c:pt idx="389">
                  <c:v>43079.666666666664</c:v>
                </c:pt>
                <c:pt idx="390">
                  <c:v>43080.666666666664</c:v>
                </c:pt>
                <c:pt idx="391">
                  <c:v>43080.666666666664</c:v>
                </c:pt>
                <c:pt idx="392">
                  <c:v>43081.666666666664</c:v>
                </c:pt>
                <c:pt idx="393">
                  <c:v>43081.666666666664</c:v>
                </c:pt>
                <c:pt idx="394">
                  <c:v>43082.666666666664</c:v>
                </c:pt>
                <c:pt idx="395">
                  <c:v>43082.666666666664</c:v>
                </c:pt>
                <c:pt idx="396">
                  <c:v>43083.666666666664</c:v>
                </c:pt>
                <c:pt idx="397">
                  <c:v>43083.666666666664</c:v>
                </c:pt>
                <c:pt idx="398">
                  <c:v>43086.666666666664</c:v>
                </c:pt>
                <c:pt idx="399">
                  <c:v>43086.666666666664</c:v>
                </c:pt>
                <c:pt idx="400">
                  <c:v>43087.666666666664</c:v>
                </c:pt>
                <c:pt idx="401">
                  <c:v>43087.666666666664</c:v>
                </c:pt>
                <c:pt idx="402">
                  <c:v>43088.666666666664</c:v>
                </c:pt>
                <c:pt idx="403">
                  <c:v>43088.666666666664</c:v>
                </c:pt>
                <c:pt idx="404">
                  <c:v>43089.666666666664</c:v>
                </c:pt>
                <c:pt idx="405">
                  <c:v>43089.666666666664</c:v>
                </c:pt>
                <c:pt idx="406">
                  <c:v>43090.666666666664</c:v>
                </c:pt>
                <c:pt idx="407">
                  <c:v>43090.666666666664</c:v>
                </c:pt>
                <c:pt idx="408">
                  <c:v>43093.666666666664</c:v>
                </c:pt>
                <c:pt idx="409">
                  <c:v>43093.666666666664</c:v>
                </c:pt>
                <c:pt idx="410">
                  <c:v>43094.666666666664</c:v>
                </c:pt>
                <c:pt idx="411">
                  <c:v>43094.666666666664</c:v>
                </c:pt>
                <c:pt idx="412">
                  <c:v>43095.666666666664</c:v>
                </c:pt>
                <c:pt idx="413">
                  <c:v>43095.666666666664</c:v>
                </c:pt>
                <c:pt idx="414">
                  <c:v>43096.666666666664</c:v>
                </c:pt>
                <c:pt idx="415">
                  <c:v>43096.666666666664</c:v>
                </c:pt>
              </c:numCache>
            </c:numRef>
          </c:cat>
          <c:val>
            <c:numRef>
              <c:f>[amCharts.xlsx]amCharts!$B$2:$B$417</c:f>
              <c:numCache>
                <c:formatCode>General</c:formatCode>
                <c:ptCount val="416"/>
                <c:pt idx="0">
                  <c:v>53.47</c:v>
                </c:pt>
                <c:pt idx="1">
                  <c:v>53.47</c:v>
                </c:pt>
                <c:pt idx="2">
                  <c:v>52.7</c:v>
                </c:pt>
                <c:pt idx="3">
                  <c:v>52.7</c:v>
                </c:pt>
                <c:pt idx="4">
                  <c:v>55.53</c:v>
                </c:pt>
                <c:pt idx="5">
                  <c:v>55.53</c:v>
                </c:pt>
                <c:pt idx="6">
                  <c:v>55</c:v>
                </c:pt>
                <c:pt idx="7">
                  <c:v>55</c:v>
                </c:pt>
                <c:pt idx="8">
                  <c:v>55</c:v>
                </c:pt>
                <c:pt idx="9">
                  <c:v>55</c:v>
                </c:pt>
                <c:pt idx="10">
                  <c:v>55</c:v>
                </c:pt>
                <c:pt idx="11">
                  <c:v>55</c:v>
                </c:pt>
                <c:pt idx="12">
                  <c:v>55</c:v>
                </c:pt>
                <c:pt idx="13">
                  <c:v>55</c:v>
                </c:pt>
                <c:pt idx="14">
                  <c:v>55</c:v>
                </c:pt>
                <c:pt idx="15">
                  <c:v>55</c:v>
                </c:pt>
                <c:pt idx="16">
                  <c:v>55</c:v>
                </c:pt>
                <c:pt idx="17">
                  <c:v>55</c:v>
                </c:pt>
                <c:pt idx="18">
                  <c:v>56.9</c:v>
                </c:pt>
                <c:pt idx="19">
                  <c:v>56.9</c:v>
                </c:pt>
                <c:pt idx="20">
                  <c:v>53.85</c:v>
                </c:pt>
                <c:pt idx="21">
                  <c:v>53.85</c:v>
                </c:pt>
                <c:pt idx="22">
                  <c:v>54.85</c:v>
                </c:pt>
                <c:pt idx="23">
                  <c:v>54.85</c:v>
                </c:pt>
                <c:pt idx="24">
                  <c:v>55</c:v>
                </c:pt>
                <c:pt idx="25">
                  <c:v>55</c:v>
                </c:pt>
                <c:pt idx="26">
                  <c:v>53</c:v>
                </c:pt>
                <c:pt idx="27">
                  <c:v>53</c:v>
                </c:pt>
                <c:pt idx="28">
                  <c:v>51.59</c:v>
                </c:pt>
                <c:pt idx="29">
                  <c:v>51.59</c:v>
                </c:pt>
                <c:pt idx="30">
                  <c:v>51</c:v>
                </c:pt>
                <c:pt idx="31">
                  <c:v>51</c:v>
                </c:pt>
                <c:pt idx="32">
                  <c:v>52</c:v>
                </c:pt>
                <c:pt idx="33">
                  <c:v>52</c:v>
                </c:pt>
                <c:pt idx="34">
                  <c:v>52</c:v>
                </c:pt>
                <c:pt idx="35">
                  <c:v>52</c:v>
                </c:pt>
                <c:pt idx="36">
                  <c:v>50.06</c:v>
                </c:pt>
                <c:pt idx="37">
                  <c:v>50.06</c:v>
                </c:pt>
                <c:pt idx="38">
                  <c:v>51</c:v>
                </c:pt>
                <c:pt idx="39">
                  <c:v>51</c:v>
                </c:pt>
                <c:pt idx="40">
                  <c:v>48.02</c:v>
                </c:pt>
                <c:pt idx="41">
                  <c:v>48.02</c:v>
                </c:pt>
                <c:pt idx="42">
                  <c:v>47.92</c:v>
                </c:pt>
                <c:pt idx="43">
                  <c:v>47.92</c:v>
                </c:pt>
                <c:pt idx="44">
                  <c:v>48.5</c:v>
                </c:pt>
                <c:pt idx="45">
                  <c:v>48.5</c:v>
                </c:pt>
                <c:pt idx="46">
                  <c:v>48</c:v>
                </c:pt>
                <c:pt idx="47">
                  <c:v>48</c:v>
                </c:pt>
                <c:pt idx="48">
                  <c:v>46.22</c:v>
                </c:pt>
                <c:pt idx="49">
                  <c:v>46.22</c:v>
                </c:pt>
                <c:pt idx="50">
                  <c:v>46.01</c:v>
                </c:pt>
                <c:pt idx="51">
                  <c:v>46.01</c:v>
                </c:pt>
                <c:pt idx="52">
                  <c:v>50</c:v>
                </c:pt>
                <c:pt idx="53">
                  <c:v>50</c:v>
                </c:pt>
                <c:pt idx="54">
                  <c:v>47.31</c:v>
                </c:pt>
                <c:pt idx="55">
                  <c:v>47.31</c:v>
                </c:pt>
                <c:pt idx="56">
                  <c:v>48</c:v>
                </c:pt>
                <c:pt idx="57">
                  <c:v>48</c:v>
                </c:pt>
                <c:pt idx="58">
                  <c:v>49.99</c:v>
                </c:pt>
                <c:pt idx="59">
                  <c:v>49.99</c:v>
                </c:pt>
                <c:pt idx="60">
                  <c:v>47.18</c:v>
                </c:pt>
                <c:pt idx="61">
                  <c:v>47.18</c:v>
                </c:pt>
                <c:pt idx="62">
                  <c:v>46.71</c:v>
                </c:pt>
                <c:pt idx="63">
                  <c:v>46.71</c:v>
                </c:pt>
                <c:pt idx="64">
                  <c:v>48.73</c:v>
                </c:pt>
                <c:pt idx="65">
                  <c:v>48.73</c:v>
                </c:pt>
                <c:pt idx="66">
                  <c:v>49.25</c:v>
                </c:pt>
                <c:pt idx="67">
                  <c:v>49.25</c:v>
                </c:pt>
                <c:pt idx="68">
                  <c:v>47.5</c:v>
                </c:pt>
                <c:pt idx="69">
                  <c:v>47.5</c:v>
                </c:pt>
                <c:pt idx="70">
                  <c:v>46.85</c:v>
                </c:pt>
                <c:pt idx="71">
                  <c:v>46.85</c:v>
                </c:pt>
                <c:pt idx="72">
                  <c:v>46.06</c:v>
                </c:pt>
                <c:pt idx="73">
                  <c:v>46.06</c:v>
                </c:pt>
                <c:pt idx="74">
                  <c:v>45</c:v>
                </c:pt>
                <c:pt idx="75">
                  <c:v>45</c:v>
                </c:pt>
                <c:pt idx="76">
                  <c:v>46.9</c:v>
                </c:pt>
                <c:pt idx="77">
                  <c:v>46.9</c:v>
                </c:pt>
                <c:pt idx="78">
                  <c:v>46.99</c:v>
                </c:pt>
                <c:pt idx="79">
                  <c:v>46.99</c:v>
                </c:pt>
                <c:pt idx="80">
                  <c:v>46.33</c:v>
                </c:pt>
                <c:pt idx="81">
                  <c:v>46.33</c:v>
                </c:pt>
                <c:pt idx="82">
                  <c:v>46.01</c:v>
                </c:pt>
                <c:pt idx="83">
                  <c:v>46.01</c:v>
                </c:pt>
                <c:pt idx="84">
                  <c:v>47.25</c:v>
                </c:pt>
                <c:pt idx="85">
                  <c:v>47.25</c:v>
                </c:pt>
                <c:pt idx="86">
                  <c:v>46.02</c:v>
                </c:pt>
                <c:pt idx="87">
                  <c:v>46.02</c:v>
                </c:pt>
                <c:pt idx="88">
                  <c:v>48.97</c:v>
                </c:pt>
                <c:pt idx="89">
                  <c:v>48.97</c:v>
                </c:pt>
                <c:pt idx="90">
                  <c:v>46</c:v>
                </c:pt>
                <c:pt idx="91">
                  <c:v>46</c:v>
                </c:pt>
                <c:pt idx="92">
                  <c:v>45.99</c:v>
                </c:pt>
                <c:pt idx="93">
                  <c:v>45.99</c:v>
                </c:pt>
                <c:pt idx="94">
                  <c:v>46</c:v>
                </c:pt>
                <c:pt idx="95">
                  <c:v>46</c:v>
                </c:pt>
                <c:pt idx="96">
                  <c:v>45.07</c:v>
                </c:pt>
                <c:pt idx="97">
                  <c:v>45.07</c:v>
                </c:pt>
                <c:pt idx="98">
                  <c:v>46</c:v>
                </c:pt>
                <c:pt idx="99">
                  <c:v>46</c:v>
                </c:pt>
                <c:pt idx="100">
                  <c:v>44.23</c:v>
                </c:pt>
                <c:pt idx="101">
                  <c:v>44.23</c:v>
                </c:pt>
                <c:pt idx="102">
                  <c:v>45.42</c:v>
                </c:pt>
                <c:pt idx="103">
                  <c:v>45.42</c:v>
                </c:pt>
                <c:pt idx="104">
                  <c:v>44.02</c:v>
                </c:pt>
                <c:pt idx="105">
                  <c:v>44.02</c:v>
                </c:pt>
                <c:pt idx="106">
                  <c:v>44.89</c:v>
                </c:pt>
                <c:pt idx="107">
                  <c:v>44.89</c:v>
                </c:pt>
                <c:pt idx="108">
                  <c:v>44</c:v>
                </c:pt>
                <c:pt idx="109">
                  <c:v>44</c:v>
                </c:pt>
                <c:pt idx="110">
                  <c:v>45.09</c:v>
                </c:pt>
                <c:pt idx="111">
                  <c:v>45.09</c:v>
                </c:pt>
                <c:pt idx="112">
                  <c:v>45.91</c:v>
                </c:pt>
                <c:pt idx="113">
                  <c:v>45.91</c:v>
                </c:pt>
                <c:pt idx="114">
                  <c:v>45.93</c:v>
                </c:pt>
                <c:pt idx="115">
                  <c:v>45.93</c:v>
                </c:pt>
                <c:pt idx="116">
                  <c:v>47.02</c:v>
                </c:pt>
                <c:pt idx="117">
                  <c:v>47.02</c:v>
                </c:pt>
                <c:pt idx="118">
                  <c:v>47.92</c:v>
                </c:pt>
                <c:pt idx="119">
                  <c:v>47.92</c:v>
                </c:pt>
                <c:pt idx="120">
                  <c:v>46</c:v>
                </c:pt>
                <c:pt idx="121">
                  <c:v>46</c:v>
                </c:pt>
                <c:pt idx="122">
                  <c:v>46</c:v>
                </c:pt>
                <c:pt idx="123">
                  <c:v>46</c:v>
                </c:pt>
                <c:pt idx="124">
                  <c:v>46.13</c:v>
                </c:pt>
                <c:pt idx="125">
                  <c:v>46.13</c:v>
                </c:pt>
                <c:pt idx="126">
                  <c:v>46.71</c:v>
                </c:pt>
                <c:pt idx="127">
                  <c:v>46.71</c:v>
                </c:pt>
                <c:pt idx="128">
                  <c:v>47.53</c:v>
                </c:pt>
                <c:pt idx="129">
                  <c:v>47.53</c:v>
                </c:pt>
                <c:pt idx="130">
                  <c:v>46.01</c:v>
                </c:pt>
                <c:pt idx="131">
                  <c:v>46.01</c:v>
                </c:pt>
                <c:pt idx="132">
                  <c:v>46</c:v>
                </c:pt>
                <c:pt idx="133">
                  <c:v>46</c:v>
                </c:pt>
                <c:pt idx="134">
                  <c:v>46</c:v>
                </c:pt>
                <c:pt idx="135">
                  <c:v>46</c:v>
                </c:pt>
                <c:pt idx="136">
                  <c:v>46</c:v>
                </c:pt>
                <c:pt idx="137">
                  <c:v>46</c:v>
                </c:pt>
                <c:pt idx="138">
                  <c:v>46.02</c:v>
                </c:pt>
                <c:pt idx="139">
                  <c:v>46.02</c:v>
                </c:pt>
                <c:pt idx="140">
                  <c:v>45.9</c:v>
                </c:pt>
                <c:pt idx="141">
                  <c:v>45.9</c:v>
                </c:pt>
                <c:pt idx="142">
                  <c:v>46</c:v>
                </c:pt>
                <c:pt idx="143">
                  <c:v>46</c:v>
                </c:pt>
                <c:pt idx="144">
                  <c:v>46</c:v>
                </c:pt>
                <c:pt idx="145">
                  <c:v>46</c:v>
                </c:pt>
                <c:pt idx="146">
                  <c:v>46</c:v>
                </c:pt>
                <c:pt idx="147">
                  <c:v>46</c:v>
                </c:pt>
                <c:pt idx="148">
                  <c:v>46</c:v>
                </c:pt>
                <c:pt idx="149">
                  <c:v>46</c:v>
                </c:pt>
                <c:pt idx="150">
                  <c:v>46</c:v>
                </c:pt>
                <c:pt idx="151">
                  <c:v>46</c:v>
                </c:pt>
                <c:pt idx="152">
                  <c:v>46.01</c:v>
                </c:pt>
                <c:pt idx="153">
                  <c:v>46.01</c:v>
                </c:pt>
                <c:pt idx="154">
                  <c:v>46</c:v>
                </c:pt>
                <c:pt idx="155">
                  <c:v>46</c:v>
                </c:pt>
                <c:pt idx="156">
                  <c:v>45.84</c:v>
                </c:pt>
                <c:pt idx="157">
                  <c:v>45.84</c:v>
                </c:pt>
                <c:pt idx="158">
                  <c:v>46</c:v>
                </c:pt>
                <c:pt idx="159">
                  <c:v>46</c:v>
                </c:pt>
                <c:pt idx="160">
                  <c:v>46</c:v>
                </c:pt>
                <c:pt idx="161">
                  <c:v>46</c:v>
                </c:pt>
                <c:pt idx="162">
                  <c:v>45.45</c:v>
                </c:pt>
                <c:pt idx="163">
                  <c:v>45.45</c:v>
                </c:pt>
                <c:pt idx="164">
                  <c:v>46</c:v>
                </c:pt>
                <c:pt idx="165">
                  <c:v>46</c:v>
                </c:pt>
                <c:pt idx="166">
                  <c:v>46.91</c:v>
                </c:pt>
                <c:pt idx="167">
                  <c:v>46.91</c:v>
                </c:pt>
                <c:pt idx="168">
                  <c:v>46</c:v>
                </c:pt>
                <c:pt idx="169">
                  <c:v>46</c:v>
                </c:pt>
                <c:pt idx="170">
                  <c:v>46</c:v>
                </c:pt>
                <c:pt idx="171">
                  <c:v>46</c:v>
                </c:pt>
                <c:pt idx="172">
                  <c:v>49.92</c:v>
                </c:pt>
                <c:pt idx="173">
                  <c:v>49.92</c:v>
                </c:pt>
                <c:pt idx="174">
                  <c:v>50</c:v>
                </c:pt>
                <c:pt idx="175">
                  <c:v>50</c:v>
                </c:pt>
                <c:pt idx="176">
                  <c:v>50</c:v>
                </c:pt>
                <c:pt idx="177">
                  <c:v>50</c:v>
                </c:pt>
                <c:pt idx="178">
                  <c:v>49.64</c:v>
                </c:pt>
                <c:pt idx="179">
                  <c:v>49.64</c:v>
                </c:pt>
                <c:pt idx="180">
                  <c:v>46.14</c:v>
                </c:pt>
                <c:pt idx="181">
                  <c:v>46.14</c:v>
                </c:pt>
                <c:pt idx="182">
                  <c:v>46</c:v>
                </c:pt>
                <c:pt idx="183">
                  <c:v>46</c:v>
                </c:pt>
                <c:pt idx="184">
                  <c:v>45.26</c:v>
                </c:pt>
                <c:pt idx="185">
                  <c:v>45.26</c:v>
                </c:pt>
                <c:pt idx="186">
                  <c:v>46</c:v>
                </c:pt>
                <c:pt idx="187">
                  <c:v>46</c:v>
                </c:pt>
                <c:pt idx="188">
                  <c:v>46</c:v>
                </c:pt>
                <c:pt idx="189">
                  <c:v>46</c:v>
                </c:pt>
                <c:pt idx="190">
                  <c:v>46</c:v>
                </c:pt>
                <c:pt idx="191">
                  <c:v>46</c:v>
                </c:pt>
                <c:pt idx="192">
                  <c:v>46</c:v>
                </c:pt>
                <c:pt idx="193">
                  <c:v>46</c:v>
                </c:pt>
                <c:pt idx="194">
                  <c:v>47.02</c:v>
                </c:pt>
                <c:pt idx="195">
                  <c:v>47.02</c:v>
                </c:pt>
                <c:pt idx="196">
                  <c:v>46.65</c:v>
                </c:pt>
                <c:pt idx="197">
                  <c:v>46.65</c:v>
                </c:pt>
                <c:pt idx="198">
                  <c:v>46</c:v>
                </c:pt>
                <c:pt idx="199">
                  <c:v>46</c:v>
                </c:pt>
                <c:pt idx="200">
                  <c:v>46</c:v>
                </c:pt>
                <c:pt idx="201">
                  <c:v>46</c:v>
                </c:pt>
                <c:pt idx="202">
                  <c:v>45.17</c:v>
                </c:pt>
                <c:pt idx="203">
                  <c:v>45.17</c:v>
                </c:pt>
                <c:pt idx="204">
                  <c:v>40</c:v>
                </c:pt>
                <c:pt idx="205">
                  <c:v>40</c:v>
                </c:pt>
                <c:pt idx="206">
                  <c:v>40.200000000000003</c:v>
                </c:pt>
                <c:pt idx="207">
                  <c:v>40.200000000000003</c:v>
                </c:pt>
                <c:pt idx="208">
                  <c:v>44.82</c:v>
                </c:pt>
                <c:pt idx="209">
                  <c:v>44.82</c:v>
                </c:pt>
                <c:pt idx="210">
                  <c:v>44.98</c:v>
                </c:pt>
                <c:pt idx="211">
                  <c:v>44.98</c:v>
                </c:pt>
                <c:pt idx="212">
                  <c:v>41.53</c:v>
                </c:pt>
                <c:pt idx="213">
                  <c:v>41.53</c:v>
                </c:pt>
                <c:pt idx="214">
                  <c:v>43.07</c:v>
                </c:pt>
                <c:pt idx="215">
                  <c:v>43.07</c:v>
                </c:pt>
                <c:pt idx="216">
                  <c:v>42.01</c:v>
                </c:pt>
                <c:pt idx="217">
                  <c:v>42.01</c:v>
                </c:pt>
                <c:pt idx="218">
                  <c:v>45</c:v>
                </c:pt>
                <c:pt idx="219">
                  <c:v>45</c:v>
                </c:pt>
                <c:pt idx="220">
                  <c:v>44</c:v>
                </c:pt>
                <c:pt idx="221">
                  <c:v>44</c:v>
                </c:pt>
                <c:pt idx="222">
                  <c:v>43.03</c:v>
                </c:pt>
                <c:pt idx="223">
                  <c:v>43.03</c:v>
                </c:pt>
                <c:pt idx="224">
                  <c:v>42.99</c:v>
                </c:pt>
                <c:pt idx="225">
                  <c:v>42.99</c:v>
                </c:pt>
                <c:pt idx="226">
                  <c:v>43</c:v>
                </c:pt>
                <c:pt idx="227">
                  <c:v>43</c:v>
                </c:pt>
                <c:pt idx="228">
                  <c:v>42.1</c:v>
                </c:pt>
                <c:pt idx="229">
                  <c:v>42.1</c:v>
                </c:pt>
                <c:pt idx="230">
                  <c:v>43.17</c:v>
                </c:pt>
                <c:pt idx="231">
                  <c:v>43.17</c:v>
                </c:pt>
                <c:pt idx="232">
                  <c:v>42.02</c:v>
                </c:pt>
                <c:pt idx="233">
                  <c:v>42.02</c:v>
                </c:pt>
                <c:pt idx="234">
                  <c:v>42.15</c:v>
                </c:pt>
                <c:pt idx="235">
                  <c:v>42.15</c:v>
                </c:pt>
                <c:pt idx="236">
                  <c:v>41</c:v>
                </c:pt>
                <c:pt idx="237">
                  <c:v>41</c:v>
                </c:pt>
                <c:pt idx="238">
                  <c:v>41.86</c:v>
                </c:pt>
                <c:pt idx="239">
                  <c:v>41.86</c:v>
                </c:pt>
                <c:pt idx="240">
                  <c:v>41.73</c:v>
                </c:pt>
                <c:pt idx="241">
                  <c:v>41.73</c:v>
                </c:pt>
                <c:pt idx="242">
                  <c:v>40.369999999999997</c:v>
                </c:pt>
                <c:pt idx="243">
                  <c:v>40.369999999999997</c:v>
                </c:pt>
                <c:pt idx="244">
                  <c:v>41.79</c:v>
                </c:pt>
                <c:pt idx="245">
                  <c:v>41.79</c:v>
                </c:pt>
                <c:pt idx="246">
                  <c:v>41.13</c:v>
                </c:pt>
                <c:pt idx="247">
                  <c:v>41.13</c:v>
                </c:pt>
                <c:pt idx="248">
                  <c:v>41.77</c:v>
                </c:pt>
                <c:pt idx="249">
                  <c:v>41.77</c:v>
                </c:pt>
                <c:pt idx="250">
                  <c:v>41.72</c:v>
                </c:pt>
                <c:pt idx="251">
                  <c:v>41.72</c:v>
                </c:pt>
                <c:pt idx="252">
                  <c:v>41.69</c:v>
                </c:pt>
                <c:pt idx="253">
                  <c:v>41.69</c:v>
                </c:pt>
                <c:pt idx="254">
                  <c:v>40.01</c:v>
                </c:pt>
                <c:pt idx="255">
                  <c:v>40.01</c:v>
                </c:pt>
                <c:pt idx="256">
                  <c:v>38.97</c:v>
                </c:pt>
                <c:pt idx="257">
                  <c:v>38.97</c:v>
                </c:pt>
                <c:pt idx="258">
                  <c:v>38.6</c:v>
                </c:pt>
                <c:pt idx="259">
                  <c:v>38.6</c:v>
                </c:pt>
                <c:pt idx="260">
                  <c:v>39.880000000000003</c:v>
                </c:pt>
                <c:pt idx="261">
                  <c:v>39.880000000000003</c:v>
                </c:pt>
                <c:pt idx="262">
                  <c:v>40</c:v>
                </c:pt>
                <c:pt idx="263">
                  <c:v>40</c:v>
                </c:pt>
                <c:pt idx="264">
                  <c:v>38.5</c:v>
                </c:pt>
                <c:pt idx="265">
                  <c:v>38.5</c:v>
                </c:pt>
                <c:pt idx="266">
                  <c:v>39</c:v>
                </c:pt>
                <c:pt idx="267">
                  <c:v>39</c:v>
                </c:pt>
                <c:pt idx="268">
                  <c:v>39</c:v>
                </c:pt>
                <c:pt idx="269">
                  <c:v>39</c:v>
                </c:pt>
                <c:pt idx="270">
                  <c:v>39.869999999999997</c:v>
                </c:pt>
                <c:pt idx="271">
                  <c:v>39.869999999999997</c:v>
                </c:pt>
                <c:pt idx="272">
                  <c:v>40</c:v>
                </c:pt>
                <c:pt idx="273">
                  <c:v>40</c:v>
                </c:pt>
                <c:pt idx="274">
                  <c:v>41.92</c:v>
                </c:pt>
                <c:pt idx="275">
                  <c:v>41.92</c:v>
                </c:pt>
                <c:pt idx="276">
                  <c:v>42.8</c:v>
                </c:pt>
                <c:pt idx="277">
                  <c:v>42.8</c:v>
                </c:pt>
                <c:pt idx="278">
                  <c:v>41.91</c:v>
                </c:pt>
                <c:pt idx="279">
                  <c:v>41.91</c:v>
                </c:pt>
                <c:pt idx="280">
                  <c:v>43.68</c:v>
                </c:pt>
                <c:pt idx="281">
                  <c:v>43.68</c:v>
                </c:pt>
                <c:pt idx="282">
                  <c:v>43.56</c:v>
                </c:pt>
                <c:pt idx="283">
                  <c:v>43.56</c:v>
                </c:pt>
                <c:pt idx="284">
                  <c:v>42.79</c:v>
                </c:pt>
                <c:pt idx="285">
                  <c:v>42.79</c:v>
                </c:pt>
                <c:pt idx="286">
                  <c:v>42.38</c:v>
                </c:pt>
                <c:pt idx="287">
                  <c:v>42.38</c:v>
                </c:pt>
                <c:pt idx="288">
                  <c:v>41.77</c:v>
                </c:pt>
                <c:pt idx="289">
                  <c:v>41.77</c:v>
                </c:pt>
                <c:pt idx="290">
                  <c:v>40</c:v>
                </c:pt>
                <c:pt idx="291">
                  <c:v>40</c:v>
                </c:pt>
                <c:pt idx="292">
                  <c:v>41</c:v>
                </c:pt>
                <c:pt idx="293">
                  <c:v>41</c:v>
                </c:pt>
                <c:pt idx="294">
                  <c:v>41.02</c:v>
                </c:pt>
                <c:pt idx="295">
                  <c:v>41.02</c:v>
                </c:pt>
                <c:pt idx="296">
                  <c:v>41.63</c:v>
                </c:pt>
                <c:pt idx="297">
                  <c:v>41.63</c:v>
                </c:pt>
                <c:pt idx="298">
                  <c:v>41.25</c:v>
                </c:pt>
                <c:pt idx="299">
                  <c:v>41.25</c:v>
                </c:pt>
                <c:pt idx="300">
                  <c:v>41.81</c:v>
                </c:pt>
                <c:pt idx="301">
                  <c:v>41.81</c:v>
                </c:pt>
                <c:pt idx="302">
                  <c:v>41.7</c:v>
                </c:pt>
                <c:pt idx="303">
                  <c:v>41.7</c:v>
                </c:pt>
                <c:pt idx="304">
                  <c:v>41.92</c:v>
                </c:pt>
                <c:pt idx="305">
                  <c:v>41.92</c:v>
                </c:pt>
                <c:pt idx="306">
                  <c:v>42.25</c:v>
                </c:pt>
                <c:pt idx="307">
                  <c:v>42.25</c:v>
                </c:pt>
                <c:pt idx="308">
                  <c:v>42.36</c:v>
                </c:pt>
                <c:pt idx="309">
                  <c:v>42.36</c:v>
                </c:pt>
                <c:pt idx="310">
                  <c:v>41.1</c:v>
                </c:pt>
                <c:pt idx="311">
                  <c:v>41.1</c:v>
                </c:pt>
                <c:pt idx="312">
                  <c:v>41.67</c:v>
                </c:pt>
                <c:pt idx="313">
                  <c:v>41.67</c:v>
                </c:pt>
                <c:pt idx="314">
                  <c:v>42</c:v>
                </c:pt>
                <c:pt idx="315">
                  <c:v>42</c:v>
                </c:pt>
                <c:pt idx="316">
                  <c:v>40.6</c:v>
                </c:pt>
                <c:pt idx="317">
                  <c:v>40.6</c:v>
                </c:pt>
                <c:pt idx="318">
                  <c:v>40.11</c:v>
                </c:pt>
                <c:pt idx="319">
                  <c:v>40.11</c:v>
                </c:pt>
                <c:pt idx="320">
                  <c:v>40.64</c:v>
                </c:pt>
                <c:pt idx="321">
                  <c:v>40.64</c:v>
                </c:pt>
                <c:pt idx="322">
                  <c:v>40.369999999999997</c:v>
                </c:pt>
                <c:pt idx="323">
                  <c:v>40.369999999999997</c:v>
                </c:pt>
                <c:pt idx="324">
                  <c:v>39.979999999999997</c:v>
                </c:pt>
                <c:pt idx="325">
                  <c:v>39.979999999999997</c:v>
                </c:pt>
                <c:pt idx="326">
                  <c:v>40.049999999999997</c:v>
                </c:pt>
                <c:pt idx="327">
                  <c:v>40.049999999999997</c:v>
                </c:pt>
                <c:pt idx="328">
                  <c:v>39.69</c:v>
                </c:pt>
                <c:pt idx="329">
                  <c:v>39.69</c:v>
                </c:pt>
                <c:pt idx="330">
                  <c:v>39.72</c:v>
                </c:pt>
                <c:pt idx="331">
                  <c:v>39.72</c:v>
                </c:pt>
                <c:pt idx="332">
                  <c:v>40</c:v>
                </c:pt>
                <c:pt idx="333">
                  <c:v>40</c:v>
                </c:pt>
                <c:pt idx="334">
                  <c:v>39.5</c:v>
                </c:pt>
                <c:pt idx="335">
                  <c:v>39.5</c:v>
                </c:pt>
                <c:pt idx="336">
                  <c:v>39.5</c:v>
                </c:pt>
                <c:pt idx="337">
                  <c:v>39.5</c:v>
                </c:pt>
                <c:pt idx="338">
                  <c:v>38.51</c:v>
                </c:pt>
                <c:pt idx="339">
                  <c:v>38.51</c:v>
                </c:pt>
                <c:pt idx="340">
                  <c:v>38.340000000000003</c:v>
                </c:pt>
                <c:pt idx="341">
                  <c:v>38.340000000000003</c:v>
                </c:pt>
                <c:pt idx="342">
                  <c:v>39</c:v>
                </c:pt>
                <c:pt idx="343">
                  <c:v>39</c:v>
                </c:pt>
                <c:pt idx="344">
                  <c:v>39.57</c:v>
                </c:pt>
                <c:pt idx="345">
                  <c:v>39.57</c:v>
                </c:pt>
                <c:pt idx="346">
                  <c:v>40.75</c:v>
                </c:pt>
                <c:pt idx="347">
                  <c:v>40.75</c:v>
                </c:pt>
                <c:pt idx="348">
                  <c:v>39</c:v>
                </c:pt>
                <c:pt idx="349">
                  <c:v>39</c:v>
                </c:pt>
                <c:pt idx="350">
                  <c:v>39.04</c:v>
                </c:pt>
                <c:pt idx="351">
                  <c:v>39.04</c:v>
                </c:pt>
                <c:pt idx="352">
                  <c:v>38.26</c:v>
                </c:pt>
                <c:pt idx="353">
                  <c:v>38.26</c:v>
                </c:pt>
                <c:pt idx="354">
                  <c:v>38.04</c:v>
                </c:pt>
                <c:pt idx="355">
                  <c:v>38.04</c:v>
                </c:pt>
                <c:pt idx="356">
                  <c:v>38</c:v>
                </c:pt>
                <c:pt idx="357">
                  <c:v>38</c:v>
                </c:pt>
                <c:pt idx="358">
                  <c:v>38.369999999999997</c:v>
                </c:pt>
                <c:pt idx="359">
                  <c:v>38.369999999999997</c:v>
                </c:pt>
                <c:pt idx="360">
                  <c:v>38</c:v>
                </c:pt>
                <c:pt idx="361">
                  <c:v>38</c:v>
                </c:pt>
                <c:pt idx="362">
                  <c:v>38.18</c:v>
                </c:pt>
                <c:pt idx="363">
                  <c:v>38.18</c:v>
                </c:pt>
                <c:pt idx="364">
                  <c:v>38</c:v>
                </c:pt>
                <c:pt idx="365">
                  <c:v>38</c:v>
                </c:pt>
                <c:pt idx="366">
                  <c:v>38</c:v>
                </c:pt>
                <c:pt idx="367">
                  <c:v>38</c:v>
                </c:pt>
                <c:pt idx="368">
                  <c:v>38</c:v>
                </c:pt>
                <c:pt idx="369">
                  <c:v>38</c:v>
                </c:pt>
                <c:pt idx="370">
                  <c:v>37.93</c:v>
                </c:pt>
                <c:pt idx="371">
                  <c:v>37.93</c:v>
                </c:pt>
                <c:pt idx="372">
                  <c:v>37.479999999999997</c:v>
                </c:pt>
                <c:pt idx="373">
                  <c:v>37.479999999999997</c:v>
                </c:pt>
                <c:pt idx="374">
                  <c:v>37.39</c:v>
                </c:pt>
                <c:pt idx="375">
                  <c:v>37.39</c:v>
                </c:pt>
                <c:pt idx="376">
                  <c:v>37.42</c:v>
                </c:pt>
                <c:pt idx="377">
                  <c:v>37.42</c:v>
                </c:pt>
                <c:pt idx="378">
                  <c:v>37.31</c:v>
                </c:pt>
                <c:pt idx="379">
                  <c:v>37.31</c:v>
                </c:pt>
                <c:pt idx="380">
                  <c:v>37</c:v>
                </c:pt>
                <c:pt idx="381">
                  <c:v>37</c:v>
                </c:pt>
                <c:pt idx="382">
                  <c:v>37.020000000000003</c:v>
                </c:pt>
                <c:pt idx="383">
                  <c:v>37.020000000000003</c:v>
                </c:pt>
                <c:pt idx="384">
                  <c:v>36.24</c:v>
                </c:pt>
                <c:pt idx="385">
                  <c:v>36.24</c:v>
                </c:pt>
                <c:pt idx="386">
                  <c:v>38</c:v>
                </c:pt>
                <c:pt idx="387">
                  <c:v>38</c:v>
                </c:pt>
                <c:pt idx="388">
                  <c:v>34.97</c:v>
                </c:pt>
                <c:pt idx="389">
                  <c:v>34.97</c:v>
                </c:pt>
                <c:pt idx="390">
                  <c:v>37.46</c:v>
                </c:pt>
                <c:pt idx="391">
                  <c:v>37.46</c:v>
                </c:pt>
                <c:pt idx="392">
                  <c:v>37.869999999999997</c:v>
                </c:pt>
                <c:pt idx="393">
                  <c:v>37.869999999999997</c:v>
                </c:pt>
                <c:pt idx="394">
                  <c:v>36.659999999999997</c:v>
                </c:pt>
                <c:pt idx="395">
                  <c:v>36.659999999999997</c:v>
                </c:pt>
                <c:pt idx="396">
                  <c:v>38</c:v>
                </c:pt>
                <c:pt idx="397">
                  <c:v>38</c:v>
                </c:pt>
                <c:pt idx="398">
                  <c:v>39</c:v>
                </c:pt>
                <c:pt idx="399">
                  <c:v>39</c:v>
                </c:pt>
                <c:pt idx="400">
                  <c:v>37.130000000000003</c:v>
                </c:pt>
                <c:pt idx="401">
                  <c:v>37.130000000000003</c:v>
                </c:pt>
                <c:pt idx="402">
                  <c:v>37.99</c:v>
                </c:pt>
                <c:pt idx="403">
                  <c:v>37.99</c:v>
                </c:pt>
                <c:pt idx="404">
                  <c:v>35.25</c:v>
                </c:pt>
                <c:pt idx="405">
                  <c:v>35.25</c:v>
                </c:pt>
                <c:pt idx="406">
                  <c:v>31.72</c:v>
                </c:pt>
                <c:pt idx="407">
                  <c:v>31.72</c:v>
                </c:pt>
                <c:pt idx="408">
                  <c:v>36</c:v>
                </c:pt>
                <c:pt idx="409">
                  <c:v>36</c:v>
                </c:pt>
                <c:pt idx="410">
                  <c:v>34.42</c:v>
                </c:pt>
                <c:pt idx="411">
                  <c:v>34.42</c:v>
                </c:pt>
                <c:pt idx="412">
                  <c:v>32</c:v>
                </c:pt>
                <c:pt idx="413">
                  <c:v>32</c:v>
                </c:pt>
                <c:pt idx="414">
                  <c:v>36.68</c:v>
                </c:pt>
                <c:pt idx="415">
                  <c:v>36.68</c:v>
                </c:pt>
              </c:numCache>
            </c:numRef>
          </c:val>
          <c:smooth val="0"/>
        </c:ser>
        <c:dLbls>
          <c:showLegendKey val="0"/>
          <c:showVal val="0"/>
          <c:showCatName val="0"/>
          <c:showSerName val="0"/>
          <c:showPercent val="0"/>
          <c:showBubbleSize val="0"/>
        </c:dLbls>
        <c:marker val="1"/>
        <c:smooth val="0"/>
        <c:axId val="40207488"/>
        <c:axId val="40209024"/>
      </c:lineChart>
      <c:lineChart>
        <c:grouping val="stacked"/>
        <c:varyColors val="0"/>
        <c:ser>
          <c:idx val="1"/>
          <c:order val="1"/>
          <c:tx>
            <c:strRef>
              <c:f>[amCharts.xlsx]amCharts!$C$418</c:f>
              <c:strCache>
                <c:ptCount val="1"/>
                <c:pt idx="0">
                  <c:v>Арилжаалсан хувьцааны тоо</c:v>
                </c:pt>
              </c:strCache>
            </c:strRef>
          </c:tx>
          <c:marker>
            <c:symbol val="none"/>
          </c:marker>
          <c:cat>
            <c:numRef>
              <c:f>[amCharts.xlsx]amCharts!$A$2:$A$417</c:f>
              <c:numCache>
                <c:formatCode>m/d/yyyy</c:formatCode>
                <c:ptCount val="416"/>
                <c:pt idx="0">
                  <c:v>42737.666666666664</c:v>
                </c:pt>
                <c:pt idx="1">
                  <c:v>42737.666666666664</c:v>
                </c:pt>
                <c:pt idx="2">
                  <c:v>42738.666666666664</c:v>
                </c:pt>
                <c:pt idx="3">
                  <c:v>42738.666666666664</c:v>
                </c:pt>
                <c:pt idx="4">
                  <c:v>42745.666666666664</c:v>
                </c:pt>
                <c:pt idx="5">
                  <c:v>42745.666666666664</c:v>
                </c:pt>
                <c:pt idx="6">
                  <c:v>42746.666666666664</c:v>
                </c:pt>
                <c:pt idx="7">
                  <c:v>42746.666666666664</c:v>
                </c:pt>
                <c:pt idx="8">
                  <c:v>42747.666666666664</c:v>
                </c:pt>
                <c:pt idx="9">
                  <c:v>42747.666666666664</c:v>
                </c:pt>
                <c:pt idx="10">
                  <c:v>42750.666666666664</c:v>
                </c:pt>
                <c:pt idx="11">
                  <c:v>42750.666666666664</c:v>
                </c:pt>
                <c:pt idx="12">
                  <c:v>42753.666666666664</c:v>
                </c:pt>
                <c:pt idx="13">
                  <c:v>42753.666666666664</c:v>
                </c:pt>
                <c:pt idx="14">
                  <c:v>42754.666666666664</c:v>
                </c:pt>
                <c:pt idx="15">
                  <c:v>42754.666666666664</c:v>
                </c:pt>
                <c:pt idx="16">
                  <c:v>42758.666666666664</c:v>
                </c:pt>
                <c:pt idx="17">
                  <c:v>42758.666666666664</c:v>
                </c:pt>
                <c:pt idx="18">
                  <c:v>42759.666666666664</c:v>
                </c:pt>
                <c:pt idx="19">
                  <c:v>42759.666666666664</c:v>
                </c:pt>
                <c:pt idx="20">
                  <c:v>42761.666666666664</c:v>
                </c:pt>
                <c:pt idx="21">
                  <c:v>42761.666666666664</c:v>
                </c:pt>
                <c:pt idx="22">
                  <c:v>42764.666666666664</c:v>
                </c:pt>
                <c:pt idx="23">
                  <c:v>42764.666666666664</c:v>
                </c:pt>
                <c:pt idx="24">
                  <c:v>42765.666666666664</c:v>
                </c:pt>
                <c:pt idx="25">
                  <c:v>42765.666666666664</c:v>
                </c:pt>
                <c:pt idx="26">
                  <c:v>42766.666666666664</c:v>
                </c:pt>
                <c:pt idx="27">
                  <c:v>42766.666666666664</c:v>
                </c:pt>
                <c:pt idx="28">
                  <c:v>42767.666666666664</c:v>
                </c:pt>
                <c:pt idx="29">
                  <c:v>42767.666666666664</c:v>
                </c:pt>
                <c:pt idx="30">
                  <c:v>42768.666666666664</c:v>
                </c:pt>
                <c:pt idx="31">
                  <c:v>42768.666666666664</c:v>
                </c:pt>
                <c:pt idx="32">
                  <c:v>42771.666666666664</c:v>
                </c:pt>
                <c:pt idx="33">
                  <c:v>42771.666666666664</c:v>
                </c:pt>
                <c:pt idx="34">
                  <c:v>42772.666666666664</c:v>
                </c:pt>
                <c:pt idx="35">
                  <c:v>42772.666666666664</c:v>
                </c:pt>
                <c:pt idx="36">
                  <c:v>42773.666666666664</c:v>
                </c:pt>
                <c:pt idx="37">
                  <c:v>42773.666666666664</c:v>
                </c:pt>
                <c:pt idx="38">
                  <c:v>42774.666666666664</c:v>
                </c:pt>
                <c:pt idx="39">
                  <c:v>42774.666666666664</c:v>
                </c:pt>
                <c:pt idx="40">
                  <c:v>42775.666666666664</c:v>
                </c:pt>
                <c:pt idx="41">
                  <c:v>42775.666666666664</c:v>
                </c:pt>
                <c:pt idx="42">
                  <c:v>42779.666666666664</c:v>
                </c:pt>
                <c:pt idx="43">
                  <c:v>42779.666666666664</c:v>
                </c:pt>
                <c:pt idx="44">
                  <c:v>42781.666666666664</c:v>
                </c:pt>
                <c:pt idx="45">
                  <c:v>42781.666666666664</c:v>
                </c:pt>
                <c:pt idx="46">
                  <c:v>42782.666666666664</c:v>
                </c:pt>
                <c:pt idx="47">
                  <c:v>42782.666666666664</c:v>
                </c:pt>
                <c:pt idx="48">
                  <c:v>42785.666666666664</c:v>
                </c:pt>
                <c:pt idx="49">
                  <c:v>42785.666666666664</c:v>
                </c:pt>
                <c:pt idx="50">
                  <c:v>42786.666666666664</c:v>
                </c:pt>
                <c:pt idx="51">
                  <c:v>42786.666666666664</c:v>
                </c:pt>
                <c:pt idx="52">
                  <c:v>42788.666666666664</c:v>
                </c:pt>
                <c:pt idx="53">
                  <c:v>42788.666666666664</c:v>
                </c:pt>
                <c:pt idx="54">
                  <c:v>42789.666666666664</c:v>
                </c:pt>
                <c:pt idx="55">
                  <c:v>42789.666666666664</c:v>
                </c:pt>
                <c:pt idx="56">
                  <c:v>42795.666666666664</c:v>
                </c:pt>
                <c:pt idx="57">
                  <c:v>42795.666666666664</c:v>
                </c:pt>
                <c:pt idx="58">
                  <c:v>42796.666666666664</c:v>
                </c:pt>
                <c:pt idx="59">
                  <c:v>42796.666666666664</c:v>
                </c:pt>
                <c:pt idx="60">
                  <c:v>42799.666666666664</c:v>
                </c:pt>
                <c:pt idx="61">
                  <c:v>42799.666666666664</c:v>
                </c:pt>
                <c:pt idx="62">
                  <c:v>42800.666666666664</c:v>
                </c:pt>
                <c:pt idx="63">
                  <c:v>42800.666666666664</c:v>
                </c:pt>
                <c:pt idx="64">
                  <c:v>42802.666666666664</c:v>
                </c:pt>
                <c:pt idx="65">
                  <c:v>42802.666666666664</c:v>
                </c:pt>
                <c:pt idx="66">
                  <c:v>42803.666666666664</c:v>
                </c:pt>
                <c:pt idx="67">
                  <c:v>42803.666666666664</c:v>
                </c:pt>
                <c:pt idx="68">
                  <c:v>42807.666666666664</c:v>
                </c:pt>
                <c:pt idx="69">
                  <c:v>42807.666666666664</c:v>
                </c:pt>
                <c:pt idx="70">
                  <c:v>42809.666666666664</c:v>
                </c:pt>
                <c:pt idx="71">
                  <c:v>42809.666666666664</c:v>
                </c:pt>
                <c:pt idx="72">
                  <c:v>42813.666666666664</c:v>
                </c:pt>
                <c:pt idx="73">
                  <c:v>42813.666666666664</c:v>
                </c:pt>
                <c:pt idx="74">
                  <c:v>42814.666666666664</c:v>
                </c:pt>
                <c:pt idx="75">
                  <c:v>42814.666666666664</c:v>
                </c:pt>
                <c:pt idx="76">
                  <c:v>42817.666666666664</c:v>
                </c:pt>
                <c:pt idx="77">
                  <c:v>42817.666666666664</c:v>
                </c:pt>
                <c:pt idx="78">
                  <c:v>42820.666666666664</c:v>
                </c:pt>
                <c:pt idx="79">
                  <c:v>42820.666666666664</c:v>
                </c:pt>
                <c:pt idx="80">
                  <c:v>42821.666666666664</c:v>
                </c:pt>
                <c:pt idx="81">
                  <c:v>42821.666666666664</c:v>
                </c:pt>
                <c:pt idx="82">
                  <c:v>42822.666666666664</c:v>
                </c:pt>
                <c:pt idx="83">
                  <c:v>42822.666666666664</c:v>
                </c:pt>
                <c:pt idx="84">
                  <c:v>42823.666666666664</c:v>
                </c:pt>
                <c:pt idx="85">
                  <c:v>42823.666666666664</c:v>
                </c:pt>
                <c:pt idx="86">
                  <c:v>42828.666666666664</c:v>
                </c:pt>
                <c:pt idx="87">
                  <c:v>42828.666666666664</c:v>
                </c:pt>
                <c:pt idx="88">
                  <c:v>42829.666666666664</c:v>
                </c:pt>
                <c:pt idx="89">
                  <c:v>42829.666666666664</c:v>
                </c:pt>
                <c:pt idx="90">
                  <c:v>42830.666666666664</c:v>
                </c:pt>
                <c:pt idx="91">
                  <c:v>42830.666666666664</c:v>
                </c:pt>
                <c:pt idx="92">
                  <c:v>42831.666666666664</c:v>
                </c:pt>
                <c:pt idx="93">
                  <c:v>42831.666666666664</c:v>
                </c:pt>
                <c:pt idx="94">
                  <c:v>42834.666666666664</c:v>
                </c:pt>
                <c:pt idx="95">
                  <c:v>42834.666666666664</c:v>
                </c:pt>
                <c:pt idx="96">
                  <c:v>42835.666666666664</c:v>
                </c:pt>
                <c:pt idx="97">
                  <c:v>42835.666666666664</c:v>
                </c:pt>
                <c:pt idx="98">
                  <c:v>42836.666666666664</c:v>
                </c:pt>
                <c:pt idx="99">
                  <c:v>42836.666666666664</c:v>
                </c:pt>
                <c:pt idx="100">
                  <c:v>42837.666666666664</c:v>
                </c:pt>
                <c:pt idx="101">
                  <c:v>42837.666666666664</c:v>
                </c:pt>
                <c:pt idx="102">
                  <c:v>42838.666666666664</c:v>
                </c:pt>
                <c:pt idx="103">
                  <c:v>42838.666666666664</c:v>
                </c:pt>
                <c:pt idx="104">
                  <c:v>42841.666666666664</c:v>
                </c:pt>
                <c:pt idx="105">
                  <c:v>42841.666666666664</c:v>
                </c:pt>
                <c:pt idx="106">
                  <c:v>42842.666666666664</c:v>
                </c:pt>
                <c:pt idx="107">
                  <c:v>42842.666666666664</c:v>
                </c:pt>
                <c:pt idx="108">
                  <c:v>42843.666666666664</c:v>
                </c:pt>
                <c:pt idx="109">
                  <c:v>42843.666666666664</c:v>
                </c:pt>
                <c:pt idx="110">
                  <c:v>42844.666666666664</c:v>
                </c:pt>
                <c:pt idx="111">
                  <c:v>42844.666666666664</c:v>
                </c:pt>
                <c:pt idx="112">
                  <c:v>42848.666666666664</c:v>
                </c:pt>
                <c:pt idx="113">
                  <c:v>42848.666666666664</c:v>
                </c:pt>
                <c:pt idx="114">
                  <c:v>42849.666666666664</c:v>
                </c:pt>
                <c:pt idx="115">
                  <c:v>42849.666666666664</c:v>
                </c:pt>
                <c:pt idx="116">
                  <c:v>42850.666666666664</c:v>
                </c:pt>
                <c:pt idx="117">
                  <c:v>42850.666666666664</c:v>
                </c:pt>
                <c:pt idx="118">
                  <c:v>42851.666666666664</c:v>
                </c:pt>
                <c:pt idx="119">
                  <c:v>42851.666666666664</c:v>
                </c:pt>
                <c:pt idx="120">
                  <c:v>42852.666666666664</c:v>
                </c:pt>
                <c:pt idx="121">
                  <c:v>42852.666666666664</c:v>
                </c:pt>
                <c:pt idx="122">
                  <c:v>42855.666666666664</c:v>
                </c:pt>
                <c:pt idx="123">
                  <c:v>42855.666666666664</c:v>
                </c:pt>
                <c:pt idx="124">
                  <c:v>42856.666666666664</c:v>
                </c:pt>
                <c:pt idx="125">
                  <c:v>42856.666666666664</c:v>
                </c:pt>
                <c:pt idx="126">
                  <c:v>42857.666666666664</c:v>
                </c:pt>
                <c:pt idx="127">
                  <c:v>42857.666666666664</c:v>
                </c:pt>
                <c:pt idx="128">
                  <c:v>42858.666666666664</c:v>
                </c:pt>
                <c:pt idx="129">
                  <c:v>42858.666666666664</c:v>
                </c:pt>
                <c:pt idx="130">
                  <c:v>42859.666666666664</c:v>
                </c:pt>
                <c:pt idx="131">
                  <c:v>42859.666666666664</c:v>
                </c:pt>
                <c:pt idx="132">
                  <c:v>42863.666666666664</c:v>
                </c:pt>
                <c:pt idx="133">
                  <c:v>42863.666666666664</c:v>
                </c:pt>
                <c:pt idx="134">
                  <c:v>42864.666666666664</c:v>
                </c:pt>
                <c:pt idx="135">
                  <c:v>42864.666666666664</c:v>
                </c:pt>
                <c:pt idx="136">
                  <c:v>42865.666666666664</c:v>
                </c:pt>
                <c:pt idx="137">
                  <c:v>42865.666666666664</c:v>
                </c:pt>
                <c:pt idx="138">
                  <c:v>42869.666666666664</c:v>
                </c:pt>
                <c:pt idx="139">
                  <c:v>42869.666666666664</c:v>
                </c:pt>
                <c:pt idx="140">
                  <c:v>42870.666666666664</c:v>
                </c:pt>
                <c:pt idx="141">
                  <c:v>42870.666666666664</c:v>
                </c:pt>
                <c:pt idx="142">
                  <c:v>42871.666666666664</c:v>
                </c:pt>
                <c:pt idx="143">
                  <c:v>42871.666666666664</c:v>
                </c:pt>
                <c:pt idx="144">
                  <c:v>42872.666666666664</c:v>
                </c:pt>
                <c:pt idx="145">
                  <c:v>42872.666666666664</c:v>
                </c:pt>
                <c:pt idx="146">
                  <c:v>42873.666666666664</c:v>
                </c:pt>
                <c:pt idx="147">
                  <c:v>42873.666666666664</c:v>
                </c:pt>
                <c:pt idx="148">
                  <c:v>42877.666666666664</c:v>
                </c:pt>
                <c:pt idx="149">
                  <c:v>42877.666666666664</c:v>
                </c:pt>
                <c:pt idx="150">
                  <c:v>42878.666666666664</c:v>
                </c:pt>
                <c:pt idx="151">
                  <c:v>42878.666666666664</c:v>
                </c:pt>
                <c:pt idx="152">
                  <c:v>42879.666666666664</c:v>
                </c:pt>
                <c:pt idx="153">
                  <c:v>42879.666666666664</c:v>
                </c:pt>
                <c:pt idx="154">
                  <c:v>42880.666666666664</c:v>
                </c:pt>
                <c:pt idx="155">
                  <c:v>42880.666666666664</c:v>
                </c:pt>
                <c:pt idx="156">
                  <c:v>42884.666666666664</c:v>
                </c:pt>
                <c:pt idx="157">
                  <c:v>42884.666666666664</c:v>
                </c:pt>
                <c:pt idx="158">
                  <c:v>42885.666666666664</c:v>
                </c:pt>
                <c:pt idx="159">
                  <c:v>42885.666666666664</c:v>
                </c:pt>
                <c:pt idx="160">
                  <c:v>42887.666666666664</c:v>
                </c:pt>
                <c:pt idx="161">
                  <c:v>42887.666666666664</c:v>
                </c:pt>
                <c:pt idx="162">
                  <c:v>42890.666666666664</c:v>
                </c:pt>
                <c:pt idx="163">
                  <c:v>42890.666666666664</c:v>
                </c:pt>
                <c:pt idx="164">
                  <c:v>42891.666666666664</c:v>
                </c:pt>
                <c:pt idx="165">
                  <c:v>42891.666666666664</c:v>
                </c:pt>
                <c:pt idx="166">
                  <c:v>42897.666666666664</c:v>
                </c:pt>
                <c:pt idx="167">
                  <c:v>42897.666666666664</c:v>
                </c:pt>
                <c:pt idx="168">
                  <c:v>42898.666666666664</c:v>
                </c:pt>
                <c:pt idx="169">
                  <c:v>42898.666666666664</c:v>
                </c:pt>
                <c:pt idx="170">
                  <c:v>42900.666666666664</c:v>
                </c:pt>
                <c:pt idx="171">
                  <c:v>42900.666666666664</c:v>
                </c:pt>
                <c:pt idx="172">
                  <c:v>42901.666666666664</c:v>
                </c:pt>
                <c:pt idx="173">
                  <c:v>42901.666666666664</c:v>
                </c:pt>
                <c:pt idx="174">
                  <c:v>42904.666666666664</c:v>
                </c:pt>
                <c:pt idx="175">
                  <c:v>42904.666666666664</c:v>
                </c:pt>
                <c:pt idx="176">
                  <c:v>42907.666666666664</c:v>
                </c:pt>
                <c:pt idx="177">
                  <c:v>42907.666666666664</c:v>
                </c:pt>
                <c:pt idx="178">
                  <c:v>42908.666666666664</c:v>
                </c:pt>
                <c:pt idx="179">
                  <c:v>42908.666666666664</c:v>
                </c:pt>
                <c:pt idx="180">
                  <c:v>42912.666666666664</c:v>
                </c:pt>
                <c:pt idx="181">
                  <c:v>42912.666666666664</c:v>
                </c:pt>
                <c:pt idx="182">
                  <c:v>42913.666666666664</c:v>
                </c:pt>
                <c:pt idx="183">
                  <c:v>42913.666666666664</c:v>
                </c:pt>
                <c:pt idx="184">
                  <c:v>42915.666666666664</c:v>
                </c:pt>
                <c:pt idx="185">
                  <c:v>42915.666666666664</c:v>
                </c:pt>
                <c:pt idx="186">
                  <c:v>42918.666666666664</c:v>
                </c:pt>
                <c:pt idx="187">
                  <c:v>42918.666666666664</c:v>
                </c:pt>
                <c:pt idx="188">
                  <c:v>42920.666666666664</c:v>
                </c:pt>
                <c:pt idx="189">
                  <c:v>42920.666666666664</c:v>
                </c:pt>
                <c:pt idx="190">
                  <c:v>42921.666666666664</c:v>
                </c:pt>
                <c:pt idx="191">
                  <c:v>42921.666666666664</c:v>
                </c:pt>
                <c:pt idx="192">
                  <c:v>42931.666666666664</c:v>
                </c:pt>
                <c:pt idx="193">
                  <c:v>42931.666666666664</c:v>
                </c:pt>
                <c:pt idx="194">
                  <c:v>42932.666666666664</c:v>
                </c:pt>
                <c:pt idx="195">
                  <c:v>42932.666666666664</c:v>
                </c:pt>
                <c:pt idx="196">
                  <c:v>42933.666666666664</c:v>
                </c:pt>
                <c:pt idx="197">
                  <c:v>42933.666666666664</c:v>
                </c:pt>
                <c:pt idx="198">
                  <c:v>42934.666666666664</c:v>
                </c:pt>
                <c:pt idx="199">
                  <c:v>42934.666666666664</c:v>
                </c:pt>
                <c:pt idx="200">
                  <c:v>42935.666666666664</c:v>
                </c:pt>
                <c:pt idx="201">
                  <c:v>42935.666666666664</c:v>
                </c:pt>
                <c:pt idx="202">
                  <c:v>42939.666666666664</c:v>
                </c:pt>
                <c:pt idx="203">
                  <c:v>42939.666666666664</c:v>
                </c:pt>
                <c:pt idx="204">
                  <c:v>42941.666666666664</c:v>
                </c:pt>
                <c:pt idx="205">
                  <c:v>42941.666666666664</c:v>
                </c:pt>
                <c:pt idx="206">
                  <c:v>42942.666666666664</c:v>
                </c:pt>
                <c:pt idx="207">
                  <c:v>42942.666666666664</c:v>
                </c:pt>
                <c:pt idx="208">
                  <c:v>42943.666666666664</c:v>
                </c:pt>
                <c:pt idx="209">
                  <c:v>42943.666666666664</c:v>
                </c:pt>
                <c:pt idx="210">
                  <c:v>42946.666666666664</c:v>
                </c:pt>
                <c:pt idx="211">
                  <c:v>42946.666666666664</c:v>
                </c:pt>
                <c:pt idx="212">
                  <c:v>42947.666666666664</c:v>
                </c:pt>
                <c:pt idx="213">
                  <c:v>42947.666666666664</c:v>
                </c:pt>
                <c:pt idx="214">
                  <c:v>42948.666666666664</c:v>
                </c:pt>
                <c:pt idx="215">
                  <c:v>42948.666666666664</c:v>
                </c:pt>
                <c:pt idx="216">
                  <c:v>42949.666666666664</c:v>
                </c:pt>
                <c:pt idx="217">
                  <c:v>42949.666666666664</c:v>
                </c:pt>
                <c:pt idx="218">
                  <c:v>42950.666666666664</c:v>
                </c:pt>
                <c:pt idx="219">
                  <c:v>42950.666666666664</c:v>
                </c:pt>
                <c:pt idx="220">
                  <c:v>42953.666666666664</c:v>
                </c:pt>
                <c:pt idx="221">
                  <c:v>42953.666666666664</c:v>
                </c:pt>
                <c:pt idx="222">
                  <c:v>42954.666666666664</c:v>
                </c:pt>
                <c:pt idx="223">
                  <c:v>42954.666666666664</c:v>
                </c:pt>
                <c:pt idx="224">
                  <c:v>42955.666666666664</c:v>
                </c:pt>
                <c:pt idx="225">
                  <c:v>42955.666666666664</c:v>
                </c:pt>
                <c:pt idx="226">
                  <c:v>42956.666666666664</c:v>
                </c:pt>
                <c:pt idx="227">
                  <c:v>42956.666666666664</c:v>
                </c:pt>
                <c:pt idx="228">
                  <c:v>42957.666666666664</c:v>
                </c:pt>
                <c:pt idx="229">
                  <c:v>42957.666666666664</c:v>
                </c:pt>
                <c:pt idx="230">
                  <c:v>42960.666666666664</c:v>
                </c:pt>
                <c:pt idx="231">
                  <c:v>42960.666666666664</c:v>
                </c:pt>
                <c:pt idx="232">
                  <c:v>42961.666666666664</c:v>
                </c:pt>
                <c:pt idx="233">
                  <c:v>42961.666666666664</c:v>
                </c:pt>
                <c:pt idx="234">
                  <c:v>42962.666666666664</c:v>
                </c:pt>
                <c:pt idx="235">
                  <c:v>42962.666666666664</c:v>
                </c:pt>
                <c:pt idx="236">
                  <c:v>42963.666666666664</c:v>
                </c:pt>
                <c:pt idx="237">
                  <c:v>42963.666666666664</c:v>
                </c:pt>
                <c:pt idx="238">
                  <c:v>42967.666666666664</c:v>
                </c:pt>
                <c:pt idx="239">
                  <c:v>42967.666666666664</c:v>
                </c:pt>
                <c:pt idx="240">
                  <c:v>42968.666666666664</c:v>
                </c:pt>
                <c:pt idx="241">
                  <c:v>42968.666666666664</c:v>
                </c:pt>
                <c:pt idx="242">
                  <c:v>42969.666666666664</c:v>
                </c:pt>
                <c:pt idx="243">
                  <c:v>42969.666666666664</c:v>
                </c:pt>
                <c:pt idx="244">
                  <c:v>42970.666666666664</c:v>
                </c:pt>
                <c:pt idx="245">
                  <c:v>42970.666666666664</c:v>
                </c:pt>
                <c:pt idx="246">
                  <c:v>42971.666666666664</c:v>
                </c:pt>
                <c:pt idx="247">
                  <c:v>42971.666666666664</c:v>
                </c:pt>
                <c:pt idx="248">
                  <c:v>42974.666666666664</c:v>
                </c:pt>
                <c:pt idx="249">
                  <c:v>42974.666666666664</c:v>
                </c:pt>
                <c:pt idx="250">
                  <c:v>42975.666666666664</c:v>
                </c:pt>
                <c:pt idx="251">
                  <c:v>42975.666666666664</c:v>
                </c:pt>
                <c:pt idx="252">
                  <c:v>42976.666666666664</c:v>
                </c:pt>
                <c:pt idx="253">
                  <c:v>42976.666666666664</c:v>
                </c:pt>
                <c:pt idx="254">
                  <c:v>42978.666666666664</c:v>
                </c:pt>
                <c:pt idx="255">
                  <c:v>42978.666666666664</c:v>
                </c:pt>
                <c:pt idx="256">
                  <c:v>42981.666666666664</c:v>
                </c:pt>
                <c:pt idx="257">
                  <c:v>42981.666666666664</c:v>
                </c:pt>
                <c:pt idx="258">
                  <c:v>42982.666666666664</c:v>
                </c:pt>
                <c:pt idx="259">
                  <c:v>42982.666666666664</c:v>
                </c:pt>
                <c:pt idx="260">
                  <c:v>42983.666666666664</c:v>
                </c:pt>
                <c:pt idx="261">
                  <c:v>42983.666666666664</c:v>
                </c:pt>
                <c:pt idx="262">
                  <c:v>42984.666666666664</c:v>
                </c:pt>
                <c:pt idx="263">
                  <c:v>42984.666666666664</c:v>
                </c:pt>
                <c:pt idx="264">
                  <c:v>42985.666666666664</c:v>
                </c:pt>
                <c:pt idx="265">
                  <c:v>42985.666666666664</c:v>
                </c:pt>
                <c:pt idx="266">
                  <c:v>42988.666666666664</c:v>
                </c:pt>
                <c:pt idx="267">
                  <c:v>42988.666666666664</c:v>
                </c:pt>
                <c:pt idx="268">
                  <c:v>42990.666666666664</c:v>
                </c:pt>
                <c:pt idx="269">
                  <c:v>42990.666666666664</c:v>
                </c:pt>
                <c:pt idx="270">
                  <c:v>42991.666666666664</c:v>
                </c:pt>
                <c:pt idx="271">
                  <c:v>42991.666666666664</c:v>
                </c:pt>
                <c:pt idx="272">
                  <c:v>42992.666666666664</c:v>
                </c:pt>
                <c:pt idx="273">
                  <c:v>42992.666666666664</c:v>
                </c:pt>
                <c:pt idx="274">
                  <c:v>42995.666666666664</c:v>
                </c:pt>
                <c:pt idx="275">
                  <c:v>42995.666666666664</c:v>
                </c:pt>
                <c:pt idx="276">
                  <c:v>42996.666666666664</c:v>
                </c:pt>
                <c:pt idx="277">
                  <c:v>42996.666666666664</c:v>
                </c:pt>
                <c:pt idx="278">
                  <c:v>42997.666666666664</c:v>
                </c:pt>
                <c:pt idx="279">
                  <c:v>42997.666666666664</c:v>
                </c:pt>
                <c:pt idx="280">
                  <c:v>42998.666666666664</c:v>
                </c:pt>
                <c:pt idx="281">
                  <c:v>42998.666666666664</c:v>
                </c:pt>
                <c:pt idx="282">
                  <c:v>42999.666666666664</c:v>
                </c:pt>
                <c:pt idx="283">
                  <c:v>42999.666666666664</c:v>
                </c:pt>
                <c:pt idx="284">
                  <c:v>43002.666666666664</c:v>
                </c:pt>
                <c:pt idx="285">
                  <c:v>43002.666666666664</c:v>
                </c:pt>
                <c:pt idx="286">
                  <c:v>43003.666666666664</c:v>
                </c:pt>
                <c:pt idx="287">
                  <c:v>43003.666666666664</c:v>
                </c:pt>
                <c:pt idx="288">
                  <c:v>43004.666666666664</c:v>
                </c:pt>
                <c:pt idx="289">
                  <c:v>43004.666666666664</c:v>
                </c:pt>
                <c:pt idx="290">
                  <c:v>43005.666666666664</c:v>
                </c:pt>
                <c:pt idx="291">
                  <c:v>43005.666666666664</c:v>
                </c:pt>
                <c:pt idx="292">
                  <c:v>43006.666666666664</c:v>
                </c:pt>
                <c:pt idx="293">
                  <c:v>43006.666666666664</c:v>
                </c:pt>
                <c:pt idx="294">
                  <c:v>43009.666666666664</c:v>
                </c:pt>
                <c:pt idx="295">
                  <c:v>43009.666666666664</c:v>
                </c:pt>
                <c:pt idx="296">
                  <c:v>43010.666666666664</c:v>
                </c:pt>
                <c:pt idx="297">
                  <c:v>43010.666666666664</c:v>
                </c:pt>
                <c:pt idx="298">
                  <c:v>43011.666666666664</c:v>
                </c:pt>
                <c:pt idx="299">
                  <c:v>43011.666666666664</c:v>
                </c:pt>
                <c:pt idx="300">
                  <c:v>43012.666666666664</c:v>
                </c:pt>
                <c:pt idx="301">
                  <c:v>43012.666666666664</c:v>
                </c:pt>
                <c:pt idx="302">
                  <c:v>43013.666666666664</c:v>
                </c:pt>
                <c:pt idx="303">
                  <c:v>43013.666666666664</c:v>
                </c:pt>
                <c:pt idx="304">
                  <c:v>43016.666666666664</c:v>
                </c:pt>
                <c:pt idx="305">
                  <c:v>43016.666666666664</c:v>
                </c:pt>
                <c:pt idx="306">
                  <c:v>43017.666666666664</c:v>
                </c:pt>
                <c:pt idx="307">
                  <c:v>43017.666666666664</c:v>
                </c:pt>
                <c:pt idx="308">
                  <c:v>43018.666666666664</c:v>
                </c:pt>
                <c:pt idx="309">
                  <c:v>43018.666666666664</c:v>
                </c:pt>
                <c:pt idx="310">
                  <c:v>43019.666666666664</c:v>
                </c:pt>
                <c:pt idx="311">
                  <c:v>43019.666666666664</c:v>
                </c:pt>
                <c:pt idx="312">
                  <c:v>43020.666666666664</c:v>
                </c:pt>
                <c:pt idx="313">
                  <c:v>43020.666666666664</c:v>
                </c:pt>
                <c:pt idx="314">
                  <c:v>43023.666666666664</c:v>
                </c:pt>
                <c:pt idx="315">
                  <c:v>43023.666666666664</c:v>
                </c:pt>
                <c:pt idx="316">
                  <c:v>43024.666666666664</c:v>
                </c:pt>
                <c:pt idx="317">
                  <c:v>43024.666666666664</c:v>
                </c:pt>
                <c:pt idx="318">
                  <c:v>43025.666666666664</c:v>
                </c:pt>
                <c:pt idx="319">
                  <c:v>43025.666666666664</c:v>
                </c:pt>
                <c:pt idx="320">
                  <c:v>43026.666666666664</c:v>
                </c:pt>
                <c:pt idx="321">
                  <c:v>43026.666666666664</c:v>
                </c:pt>
                <c:pt idx="322">
                  <c:v>43027.666666666664</c:v>
                </c:pt>
                <c:pt idx="323">
                  <c:v>43027.666666666664</c:v>
                </c:pt>
                <c:pt idx="324">
                  <c:v>43030.666666666664</c:v>
                </c:pt>
                <c:pt idx="325">
                  <c:v>43030.666666666664</c:v>
                </c:pt>
                <c:pt idx="326">
                  <c:v>43031.666666666664</c:v>
                </c:pt>
                <c:pt idx="327">
                  <c:v>43031.666666666664</c:v>
                </c:pt>
                <c:pt idx="328">
                  <c:v>43032.666666666664</c:v>
                </c:pt>
                <c:pt idx="329">
                  <c:v>43032.666666666664</c:v>
                </c:pt>
                <c:pt idx="330">
                  <c:v>43033.666666666664</c:v>
                </c:pt>
                <c:pt idx="331">
                  <c:v>43033.666666666664</c:v>
                </c:pt>
                <c:pt idx="332">
                  <c:v>43034.666666666664</c:v>
                </c:pt>
                <c:pt idx="333">
                  <c:v>43034.666666666664</c:v>
                </c:pt>
                <c:pt idx="334">
                  <c:v>43037.666666666664</c:v>
                </c:pt>
                <c:pt idx="335">
                  <c:v>43037.666666666664</c:v>
                </c:pt>
                <c:pt idx="336">
                  <c:v>43039.666666666664</c:v>
                </c:pt>
                <c:pt idx="337">
                  <c:v>43039.666666666664</c:v>
                </c:pt>
                <c:pt idx="338">
                  <c:v>43040.666666666664</c:v>
                </c:pt>
                <c:pt idx="339">
                  <c:v>43040.666666666664</c:v>
                </c:pt>
                <c:pt idx="340">
                  <c:v>43041.666666666664</c:v>
                </c:pt>
                <c:pt idx="341">
                  <c:v>43041.666666666664</c:v>
                </c:pt>
                <c:pt idx="342">
                  <c:v>43045.666666666664</c:v>
                </c:pt>
                <c:pt idx="343">
                  <c:v>43045.666666666664</c:v>
                </c:pt>
                <c:pt idx="344">
                  <c:v>43046.666666666664</c:v>
                </c:pt>
                <c:pt idx="345">
                  <c:v>43046.666666666664</c:v>
                </c:pt>
                <c:pt idx="346">
                  <c:v>43047.666666666664</c:v>
                </c:pt>
                <c:pt idx="347">
                  <c:v>43047.666666666664</c:v>
                </c:pt>
                <c:pt idx="348">
                  <c:v>43048.666666666664</c:v>
                </c:pt>
                <c:pt idx="349">
                  <c:v>43048.666666666664</c:v>
                </c:pt>
                <c:pt idx="350">
                  <c:v>43051.666666666664</c:v>
                </c:pt>
                <c:pt idx="351">
                  <c:v>43051.666666666664</c:v>
                </c:pt>
                <c:pt idx="352">
                  <c:v>43052.666666666664</c:v>
                </c:pt>
                <c:pt idx="353">
                  <c:v>43052.666666666664</c:v>
                </c:pt>
                <c:pt idx="354">
                  <c:v>43053.666666666664</c:v>
                </c:pt>
                <c:pt idx="355">
                  <c:v>43053.666666666664</c:v>
                </c:pt>
                <c:pt idx="356">
                  <c:v>43054.666666666664</c:v>
                </c:pt>
                <c:pt idx="357">
                  <c:v>43054.666666666664</c:v>
                </c:pt>
                <c:pt idx="358">
                  <c:v>43055.666666666664</c:v>
                </c:pt>
                <c:pt idx="359">
                  <c:v>43055.666666666664</c:v>
                </c:pt>
                <c:pt idx="360">
                  <c:v>43058.666666666664</c:v>
                </c:pt>
                <c:pt idx="361">
                  <c:v>43058.666666666664</c:v>
                </c:pt>
                <c:pt idx="362">
                  <c:v>43059.666666666664</c:v>
                </c:pt>
                <c:pt idx="363">
                  <c:v>43059.666666666664</c:v>
                </c:pt>
                <c:pt idx="364">
                  <c:v>43060.666666666664</c:v>
                </c:pt>
                <c:pt idx="365">
                  <c:v>43060.666666666664</c:v>
                </c:pt>
                <c:pt idx="366">
                  <c:v>43061.666666666664</c:v>
                </c:pt>
                <c:pt idx="367">
                  <c:v>43061.666666666664</c:v>
                </c:pt>
                <c:pt idx="368">
                  <c:v>43062.666666666664</c:v>
                </c:pt>
                <c:pt idx="369">
                  <c:v>43062.666666666664</c:v>
                </c:pt>
                <c:pt idx="370">
                  <c:v>43065.666666666664</c:v>
                </c:pt>
                <c:pt idx="371">
                  <c:v>43065.666666666664</c:v>
                </c:pt>
                <c:pt idx="372">
                  <c:v>43066.666666666664</c:v>
                </c:pt>
                <c:pt idx="373">
                  <c:v>43066.666666666664</c:v>
                </c:pt>
                <c:pt idx="374">
                  <c:v>43067.666666666664</c:v>
                </c:pt>
                <c:pt idx="375">
                  <c:v>43067.666666666664</c:v>
                </c:pt>
                <c:pt idx="376">
                  <c:v>43068.666666666664</c:v>
                </c:pt>
                <c:pt idx="377">
                  <c:v>43068.666666666664</c:v>
                </c:pt>
                <c:pt idx="378">
                  <c:v>43069.666666666664</c:v>
                </c:pt>
                <c:pt idx="379">
                  <c:v>43069.666666666664</c:v>
                </c:pt>
                <c:pt idx="380">
                  <c:v>43072.666666666664</c:v>
                </c:pt>
                <c:pt idx="381">
                  <c:v>43072.666666666664</c:v>
                </c:pt>
                <c:pt idx="382">
                  <c:v>43073.666666666664</c:v>
                </c:pt>
                <c:pt idx="383">
                  <c:v>43073.666666666664</c:v>
                </c:pt>
                <c:pt idx="384">
                  <c:v>43074.666666666664</c:v>
                </c:pt>
                <c:pt idx="385">
                  <c:v>43074.666666666664</c:v>
                </c:pt>
                <c:pt idx="386">
                  <c:v>43076.666666666664</c:v>
                </c:pt>
                <c:pt idx="387">
                  <c:v>43076.666666666664</c:v>
                </c:pt>
                <c:pt idx="388">
                  <c:v>43079.666666666664</c:v>
                </c:pt>
                <c:pt idx="389">
                  <c:v>43079.666666666664</c:v>
                </c:pt>
                <c:pt idx="390">
                  <c:v>43080.666666666664</c:v>
                </c:pt>
                <c:pt idx="391">
                  <c:v>43080.666666666664</c:v>
                </c:pt>
                <c:pt idx="392">
                  <c:v>43081.666666666664</c:v>
                </c:pt>
                <c:pt idx="393">
                  <c:v>43081.666666666664</c:v>
                </c:pt>
                <c:pt idx="394">
                  <c:v>43082.666666666664</c:v>
                </c:pt>
                <c:pt idx="395">
                  <c:v>43082.666666666664</c:v>
                </c:pt>
                <c:pt idx="396">
                  <c:v>43083.666666666664</c:v>
                </c:pt>
                <c:pt idx="397">
                  <c:v>43083.666666666664</c:v>
                </c:pt>
                <c:pt idx="398">
                  <c:v>43086.666666666664</c:v>
                </c:pt>
                <c:pt idx="399">
                  <c:v>43086.666666666664</c:v>
                </c:pt>
                <c:pt idx="400">
                  <c:v>43087.666666666664</c:v>
                </c:pt>
                <c:pt idx="401">
                  <c:v>43087.666666666664</c:v>
                </c:pt>
                <c:pt idx="402">
                  <c:v>43088.666666666664</c:v>
                </c:pt>
                <c:pt idx="403">
                  <c:v>43088.666666666664</c:v>
                </c:pt>
                <c:pt idx="404">
                  <c:v>43089.666666666664</c:v>
                </c:pt>
                <c:pt idx="405">
                  <c:v>43089.666666666664</c:v>
                </c:pt>
                <c:pt idx="406">
                  <c:v>43090.666666666664</c:v>
                </c:pt>
                <c:pt idx="407">
                  <c:v>43090.666666666664</c:v>
                </c:pt>
                <c:pt idx="408">
                  <c:v>43093.666666666664</c:v>
                </c:pt>
                <c:pt idx="409">
                  <c:v>43093.666666666664</c:v>
                </c:pt>
                <c:pt idx="410">
                  <c:v>43094.666666666664</c:v>
                </c:pt>
                <c:pt idx="411">
                  <c:v>43094.666666666664</c:v>
                </c:pt>
                <c:pt idx="412">
                  <c:v>43095.666666666664</c:v>
                </c:pt>
                <c:pt idx="413">
                  <c:v>43095.666666666664</c:v>
                </c:pt>
                <c:pt idx="414">
                  <c:v>43096.666666666664</c:v>
                </c:pt>
                <c:pt idx="415">
                  <c:v>43096.666666666664</c:v>
                </c:pt>
              </c:numCache>
            </c:numRef>
          </c:cat>
          <c:val>
            <c:numRef>
              <c:f>[amCharts.xlsx]amCharts!$C$2:$C$417</c:f>
              <c:numCache>
                <c:formatCode>General</c:formatCode>
                <c:ptCount val="416"/>
                <c:pt idx="0">
                  <c:v>1500</c:v>
                </c:pt>
                <c:pt idx="1">
                  <c:v>1500</c:v>
                </c:pt>
                <c:pt idx="2">
                  <c:v>100</c:v>
                </c:pt>
                <c:pt idx="3">
                  <c:v>100</c:v>
                </c:pt>
                <c:pt idx="4">
                  <c:v>1200</c:v>
                </c:pt>
                <c:pt idx="5">
                  <c:v>1200</c:v>
                </c:pt>
                <c:pt idx="6">
                  <c:v>500</c:v>
                </c:pt>
                <c:pt idx="7">
                  <c:v>500</c:v>
                </c:pt>
                <c:pt idx="8">
                  <c:v>11355</c:v>
                </c:pt>
                <c:pt idx="9">
                  <c:v>11355</c:v>
                </c:pt>
                <c:pt idx="10">
                  <c:v>10100</c:v>
                </c:pt>
                <c:pt idx="11">
                  <c:v>10100</c:v>
                </c:pt>
                <c:pt idx="12">
                  <c:v>600</c:v>
                </c:pt>
                <c:pt idx="13">
                  <c:v>600</c:v>
                </c:pt>
                <c:pt idx="14">
                  <c:v>35</c:v>
                </c:pt>
                <c:pt idx="15">
                  <c:v>35</c:v>
                </c:pt>
                <c:pt idx="16">
                  <c:v>4500</c:v>
                </c:pt>
                <c:pt idx="17">
                  <c:v>4500</c:v>
                </c:pt>
                <c:pt idx="18">
                  <c:v>200</c:v>
                </c:pt>
                <c:pt idx="19">
                  <c:v>200</c:v>
                </c:pt>
                <c:pt idx="20">
                  <c:v>13658</c:v>
                </c:pt>
                <c:pt idx="21">
                  <c:v>13658</c:v>
                </c:pt>
                <c:pt idx="22">
                  <c:v>6900</c:v>
                </c:pt>
                <c:pt idx="23">
                  <c:v>6900</c:v>
                </c:pt>
                <c:pt idx="24">
                  <c:v>7600</c:v>
                </c:pt>
                <c:pt idx="25">
                  <c:v>7600</c:v>
                </c:pt>
                <c:pt idx="26">
                  <c:v>2000</c:v>
                </c:pt>
                <c:pt idx="27">
                  <c:v>2000</c:v>
                </c:pt>
                <c:pt idx="28">
                  <c:v>35822</c:v>
                </c:pt>
                <c:pt idx="29">
                  <c:v>35822</c:v>
                </c:pt>
                <c:pt idx="30">
                  <c:v>3968</c:v>
                </c:pt>
                <c:pt idx="31">
                  <c:v>3968</c:v>
                </c:pt>
                <c:pt idx="32">
                  <c:v>83</c:v>
                </c:pt>
                <c:pt idx="33">
                  <c:v>83</c:v>
                </c:pt>
                <c:pt idx="34">
                  <c:v>5217</c:v>
                </c:pt>
                <c:pt idx="35">
                  <c:v>5217</c:v>
                </c:pt>
                <c:pt idx="36">
                  <c:v>45535</c:v>
                </c:pt>
                <c:pt idx="37">
                  <c:v>45535</c:v>
                </c:pt>
                <c:pt idx="38">
                  <c:v>611</c:v>
                </c:pt>
                <c:pt idx="39">
                  <c:v>611</c:v>
                </c:pt>
                <c:pt idx="40">
                  <c:v>10100</c:v>
                </c:pt>
                <c:pt idx="41">
                  <c:v>10100</c:v>
                </c:pt>
                <c:pt idx="42">
                  <c:v>12900</c:v>
                </c:pt>
                <c:pt idx="43">
                  <c:v>12900</c:v>
                </c:pt>
                <c:pt idx="44">
                  <c:v>1000</c:v>
                </c:pt>
                <c:pt idx="45">
                  <c:v>1000</c:v>
                </c:pt>
                <c:pt idx="46">
                  <c:v>3100</c:v>
                </c:pt>
                <c:pt idx="47">
                  <c:v>3100</c:v>
                </c:pt>
                <c:pt idx="48">
                  <c:v>1210</c:v>
                </c:pt>
                <c:pt idx="49">
                  <c:v>1210</c:v>
                </c:pt>
                <c:pt idx="50">
                  <c:v>200</c:v>
                </c:pt>
                <c:pt idx="51">
                  <c:v>200</c:v>
                </c:pt>
                <c:pt idx="52">
                  <c:v>604</c:v>
                </c:pt>
                <c:pt idx="53">
                  <c:v>604</c:v>
                </c:pt>
                <c:pt idx="54">
                  <c:v>5200</c:v>
                </c:pt>
                <c:pt idx="55">
                  <c:v>5200</c:v>
                </c:pt>
                <c:pt idx="56">
                  <c:v>1000</c:v>
                </c:pt>
                <c:pt idx="57">
                  <c:v>1000</c:v>
                </c:pt>
                <c:pt idx="58">
                  <c:v>903</c:v>
                </c:pt>
                <c:pt idx="59">
                  <c:v>903</c:v>
                </c:pt>
                <c:pt idx="60">
                  <c:v>15000</c:v>
                </c:pt>
                <c:pt idx="61">
                  <c:v>15000</c:v>
                </c:pt>
                <c:pt idx="62">
                  <c:v>8000</c:v>
                </c:pt>
                <c:pt idx="63">
                  <c:v>8000</c:v>
                </c:pt>
                <c:pt idx="64">
                  <c:v>10006</c:v>
                </c:pt>
                <c:pt idx="65">
                  <c:v>10006</c:v>
                </c:pt>
                <c:pt idx="66">
                  <c:v>8935</c:v>
                </c:pt>
                <c:pt idx="67">
                  <c:v>8935</c:v>
                </c:pt>
                <c:pt idx="68">
                  <c:v>1700</c:v>
                </c:pt>
                <c:pt idx="69">
                  <c:v>1700</c:v>
                </c:pt>
                <c:pt idx="70">
                  <c:v>3033</c:v>
                </c:pt>
                <c:pt idx="71">
                  <c:v>3033</c:v>
                </c:pt>
                <c:pt idx="72">
                  <c:v>11170</c:v>
                </c:pt>
                <c:pt idx="73">
                  <c:v>11170</c:v>
                </c:pt>
                <c:pt idx="74">
                  <c:v>1050</c:v>
                </c:pt>
                <c:pt idx="75">
                  <c:v>1050</c:v>
                </c:pt>
                <c:pt idx="76">
                  <c:v>5000</c:v>
                </c:pt>
                <c:pt idx="77">
                  <c:v>5000</c:v>
                </c:pt>
                <c:pt idx="78">
                  <c:v>3709</c:v>
                </c:pt>
                <c:pt idx="79">
                  <c:v>3709</c:v>
                </c:pt>
                <c:pt idx="80">
                  <c:v>2150</c:v>
                </c:pt>
                <c:pt idx="81">
                  <c:v>2150</c:v>
                </c:pt>
                <c:pt idx="82">
                  <c:v>129</c:v>
                </c:pt>
                <c:pt idx="83">
                  <c:v>129</c:v>
                </c:pt>
                <c:pt idx="84">
                  <c:v>3204</c:v>
                </c:pt>
                <c:pt idx="85">
                  <c:v>3204</c:v>
                </c:pt>
                <c:pt idx="86">
                  <c:v>13300</c:v>
                </c:pt>
                <c:pt idx="87">
                  <c:v>13300</c:v>
                </c:pt>
                <c:pt idx="88">
                  <c:v>55</c:v>
                </c:pt>
                <c:pt idx="89">
                  <c:v>55</c:v>
                </c:pt>
                <c:pt idx="90">
                  <c:v>3000</c:v>
                </c:pt>
                <c:pt idx="91">
                  <c:v>3000</c:v>
                </c:pt>
                <c:pt idx="92">
                  <c:v>722</c:v>
                </c:pt>
                <c:pt idx="93">
                  <c:v>722</c:v>
                </c:pt>
                <c:pt idx="94">
                  <c:v>7376</c:v>
                </c:pt>
                <c:pt idx="95">
                  <c:v>7376</c:v>
                </c:pt>
                <c:pt idx="96">
                  <c:v>1285</c:v>
                </c:pt>
                <c:pt idx="97">
                  <c:v>1285</c:v>
                </c:pt>
                <c:pt idx="98">
                  <c:v>200</c:v>
                </c:pt>
                <c:pt idx="99">
                  <c:v>200</c:v>
                </c:pt>
                <c:pt idx="100">
                  <c:v>2290</c:v>
                </c:pt>
                <c:pt idx="101">
                  <c:v>2290</c:v>
                </c:pt>
                <c:pt idx="102">
                  <c:v>1404</c:v>
                </c:pt>
                <c:pt idx="103">
                  <c:v>1404</c:v>
                </c:pt>
                <c:pt idx="104">
                  <c:v>6500</c:v>
                </c:pt>
                <c:pt idx="105">
                  <c:v>6500</c:v>
                </c:pt>
                <c:pt idx="106">
                  <c:v>18000</c:v>
                </c:pt>
                <c:pt idx="107">
                  <c:v>18000</c:v>
                </c:pt>
                <c:pt idx="108">
                  <c:v>1001</c:v>
                </c:pt>
                <c:pt idx="109">
                  <c:v>1001</c:v>
                </c:pt>
                <c:pt idx="110">
                  <c:v>22</c:v>
                </c:pt>
                <c:pt idx="111">
                  <c:v>22</c:v>
                </c:pt>
                <c:pt idx="112">
                  <c:v>11145</c:v>
                </c:pt>
                <c:pt idx="113">
                  <c:v>11145</c:v>
                </c:pt>
                <c:pt idx="114">
                  <c:v>21500</c:v>
                </c:pt>
                <c:pt idx="115">
                  <c:v>21500</c:v>
                </c:pt>
                <c:pt idx="116">
                  <c:v>5045</c:v>
                </c:pt>
                <c:pt idx="117">
                  <c:v>5045</c:v>
                </c:pt>
                <c:pt idx="118">
                  <c:v>27841</c:v>
                </c:pt>
                <c:pt idx="119">
                  <c:v>27841</c:v>
                </c:pt>
                <c:pt idx="120">
                  <c:v>7538</c:v>
                </c:pt>
                <c:pt idx="121">
                  <c:v>7538</c:v>
                </c:pt>
                <c:pt idx="122">
                  <c:v>13</c:v>
                </c:pt>
                <c:pt idx="123">
                  <c:v>13</c:v>
                </c:pt>
                <c:pt idx="124">
                  <c:v>7213</c:v>
                </c:pt>
                <c:pt idx="125">
                  <c:v>7213</c:v>
                </c:pt>
                <c:pt idx="126">
                  <c:v>15137</c:v>
                </c:pt>
                <c:pt idx="127">
                  <c:v>15137</c:v>
                </c:pt>
                <c:pt idx="128">
                  <c:v>29500</c:v>
                </c:pt>
                <c:pt idx="129">
                  <c:v>29500</c:v>
                </c:pt>
                <c:pt idx="130">
                  <c:v>13103</c:v>
                </c:pt>
                <c:pt idx="131">
                  <c:v>13103</c:v>
                </c:pt>
                <c:pt idx="132">
                  <c:v>1000</c:v>
                </c:pt>
                <c:pt idx="133">
                  <c:v>1000</c:v>
                </c:pt>
                <c:pt idx="134">
                  <c:v>4000</c:v>
                </c:pt>
                <c:pt idx="135">
                  <c:v>4000</c:v>
                </c:pt>
                <c:pt idx="136">
                  <c:v>2000</c:v>
                </c:pt>
                <c:pt idx="137">
                  <c:v>2000</c:v>
                </c:pt>
                <c:pt idx="138">
                  <c:v>15200</c:v>
                </c:pt>
                <c:pt idx="139">
                  <c:v>15200</c:v>
                </c:pt>
                <c:pt idx="140">
                  <c:v>17501</c:v>
                </c:pt>
                <c:pt idx="141">
                  <c:v>17501</c:v>
                </c:pt>
                <c:pt idx="142">
                  <c:v>54499</c:v>
                </c:pt>
                <c:pt idx="143">
                  <c:v>54499</c:v>
                </c:pt>
                <c:pt idx="144">
                  <c:v>549294</c:v>
                </c:pt>
                <c:pt idx="145">
                  <c:v>549294</c:v>
                </c:pt>
                <c:pt idx="146">
                  <c:v>10100</c:v>
                </c:pt>
                <c:pt idx="147">
                  <c:v>10100</c:v>
                </c:pt>
                <c:pt idx="148">
                  <c:v>714</c:v>
                </c:pt>
                <c:pt idx="149">
                  <c:v>714</c:v>
                </c:pt>
                <c:pt idx="150">
                  <c:v>9292</c:v>
                </c:pt>
                <c:pt idx="151">
                  <c:v>9292</c:v>
                </c:pt>
                <c:pt idx="152">
                  <c:v>23494</c:v>
                </c:pt>
                <c:pt idx="153">
                  <c:v>23494</c:v>
                </c:pt>
                <c:pt idx="154">
                  <c:v>6712</c:v>
                </c:pt>
                <c:pt idx="155">
                  <c:v>6712</c:v>
                </c:pt>
                <c:pt idx="156">
                  <c:v>310</c:v>
                </c:pt>
                <c:pt idx="157">
                  <c:v>310</c:v>
                </c:pt>
                <c:pt idx="158">
                  <c:v>23642</c:v>
                </c:pt>
                <c:pt idx="159">
                  <c:v>23642</c:v>
                </c:pt>
                <c:pt idx="160">
                  <c:v>2500</c:v>
                </c:pt>
                <c:pt idx="161">
                  <c:v>2500</c:v>
                </c:pt>
                <c:pt idx="162">
                  <c:v>10193</c:v>
                </c:pt>
                <c:pt idx="163">
                  <c:v>10193</c:v>
                </c:pt>
                <c:pt idx="164">
                  <c:v>1936</c:v>
                </c:pt>
                <c:pt idx="165">
                  <c:v>1936</c:v>
                </c:pt>
                <c:pt idx="166">
                  <c:v>10650</c:v>
                </c:pt>
                <c:pt idx="167">
                  <c:v>10650</c:v>
                </c:pt>
                <c:pt idx="168">
                  <c:v>1012</c:v>
                </c:pt>
                <c:pt idx="169">
                  <c:v>1012</c:v>
                </c:pt>
                <c:pt idx="170">
                  <c:v>4100</c:v>
                </c:pt>
                <c:pt idx="171">
                  <c:v>4100</c:v>
                </c:pt>
                <c:pt idx="172">
                  <c:v>15959</c:v>
                </c:pt>
                <c:pt idx="173">
                  <c:v>15959</c:v>
                </c:pt>
                <c:pt idx="174">
                  <c:v>12000</c:v>
                </c:pt>
                <c:pt idx="175">
                  <c:v>12000</c:v>
                </c:pt>
                <c:pt idx="176">
                  <c:v>64</c:v>
                </c:pt>
                <c:pt idx="177">
                  <c:v>64</c:v>
                </c:pt>
                <c:pt idx="178">
                  <c:v>678</c:v>
                </c:pt>
                <c:pt idx="179">
                  <c:v>678</c:v>
                </c:pt>
                <c:pt idx="180">
                  <c:v>11300</c:v>
                </c:pt>
                <c:pt idx="181">
                  <c:v>11300</c:v>
                </c:pt>
                <c:pt idx="182">
                  <c:v>500</c:v>
                </c:pt>
                <c:pt idx="183">
                  <c:v>500</c:v>
                </c:pt>
                <c:pt idx="184">
                  <c:v>9610</c:v>
                </c:pt>
                <c:pt idx="185">
                  <c:v>9610</c:v>
                </c:pt>
                <c:pt idx="186">
                  <c:v>6197</c:v>
                </c:pt>
                <c:pt idx="187">
                  <c:v>6197</c:v>
                </c:pt>
                <c:pt idx="188">
                  <c:v>2003</c:v>
                </c:pt>
                <c:pt idx="189">
                  <c:v>2003</c:v>
                </c:pt>
                <c:pt idx="190">
                  <c:v>2997</c:v>
                </c:pt>
                <c:pt idx="191">
                  <c:v>2997</c:v>
                </c:pt>
                <c:pt idx="192">
                  <c:v>1900</c:v>
                </c:pt>
                <c:pt idx="193">
                  <c:v>1900</c:v>
                </c:pt>
                <c:pt idx="194">
                  <c:v>4600</c:v>
                </c:pt>
                <c:pt idx="195">
                  <c:v>4600</c:v>
                </c:pt>
                <c:pt idx="196">
                  <c:v>3884</c:v>
                </c:pt>
                <c:pt idx="197">
                  <c:v>3884</c:v>
                </c:pt>
                <c:pt idx="198">
                  <c:v>2000</c:v>
                </c:pt>
                <c:pt idx="199">
                  <c:v>2000</c:v>
                </c:pt>
                <c:pt idx="200">
                  <c:v>500</c:v>
                </c:pt>
                <c:pt idx="201">
                  <c:v>500</c:v>
                </c:pt>
                <c:pt idx="202">
                  <c:v>13382</c:v>
                </c:pt>
                <c:pt idx="203">
                  <c:v>13382</c:v>
                </c:pt>
                <c:pt idx="204">
                  <c:v>1375</c:v>
                </c:pt>
                <c:pt idx="205">
                  <c:v>1375</c:v>
                </c:pt>
                <c:pt idx="206">
                  <c:v>1500</c:v>
                </c:pt>
                <c:pt idx="207">
                  <c:v>1500</c:v>
                </c:pt>
                <c:pt idx="208">
                  <c:v>25332</c:v>
                </c:pt>
                <c:pt idx="209">
                  <c:v>25332</c:v>
                </c:pt>
                <c:pt idx="210">
                  <c:v>2210</c:v>
                </c:pt>
                <c:pt idx="211">
                  <c:v>2210</c:v>
                </c:pt>
                <c:pt idx="212">
                  <c:v>3000</c:v>
                </c:pt>
                <c:pt idx="213">
                  <c:v>3000</c:v>
                </c:pt>
                <c:pt idx="214">
                  <c:v>4266</c:v>
                </c:pt>
                <c:pt idx="215">
                  <c:v>4266</c:v>
                </c:pt>
                <c:pt idx="216">
                  <c:v>3000</c:v>
                </c:pt>
                <c:pt idx="217">
                  <c:v>3000</c:v>
                </c:pt>
                <c:pt idx="218">
                  <c:v>3000</c:v>
                </c:pt>
                <c:pt idx="219">
                  <c:v>3000</c:v>
                </c:pt>
                <c:pt idx="220">
                  <c:v>3000</c:v>
                </c:pt>
                <c:pt idx="221">
                  <c:v>3000</c:v>
                </c:pt>
                <c:pt idx="222">
                  <c:v>3100</c:v>
                </c:pt>
                <c:pt idx="223">
                  <c:v>3100</c:v>
                </c:pt>
                <c:pt idx="224">
                  <c:v>3026</c:v>
                </c:pt>
                <c:pt idx="225">
                  <c:v>3026</c:v>
                </c:pt>
                <c:pt idx="226">
                  <c:v>3000</c:v>
                </c:pt>
                <c:pt idx="227">
                  <c:v>3000</c:v>
                </c:pt>
                <c:pt idx="228">
                  <c:v>3000</c:v>
                </c:pt>
                <c:pt idx="229">
                  <c:v>3000</c:v>
                </c:pt>
                <c:pt idx="230">
                  <c:v>3000</c:v>
                </c:pt>
                <c:pt idx="231">
                  <c:v>3000</c:v>
                </c:pt>
                <c:pt idx="232">
                  <c:v>19000</c:v>
                </c:pt>
                <c:pt idx="233">
                  <c:v>19000</c:v>
                </c:pt>
                <c:pt idx="234">
                  <c:v>6500</c:v>
                </c:pt>
                <c:pt idx="235">
                  <c:v>6500</c:v>
                </c:pt>
                <c:pt idx="236">
                  <c:v>29272</c:v>
                </c:pt>
                <c:pt idx="237">
                  <c:v>29272</c:v>
                </c:pt>
                <c:pt idx="238">
                  <c:v>10920</c:v>
                </c:pt>
                <c:pt idx="239">
                  <c:v>10920</c:v>
                </c:pt>
                <c:pt idx="240">
                  <c:v>5633</c:v>
                </c:pt>
                <c:pt idx="241">
                  <c:v>5633</c:v>
                </c:pt>
                <c:pt idx="242">
                  <c:v>96</c:v>
                </c:pt>
                <c:pt idx="243">
                  <c:v>96</c:v>
                </c:pt>
                <c:pt idx="244">
                  <c:v>1713</c:v>
                </c:pt>
                <c:pt idx="245">
                  <c:v>1713</c:v>
                </c:pt>
                <c:pt idx="246">
                  <c:v>3600</c:v>
                </c:pt>
                <c:pt idx="247">
                  <c:v>3600</c:v>
                </c:pt>
                <c:pt idx="248">
                  <c:v>5400</c:v>
                </c:pt>
                <c:pt idx="249">
                  <c:v>5400</c:v>
                </c:pt>
                <c:pt idx="250">
                  <c:v>3500</c:v>
                </c:pt>
                <c:pt idx="251">
                  <c:v>3500</c:v>
                </c:pt>
                <c:pt idx="252">
                  <c:v>12500</c:v>
                </c:pt>
                <c:pt idx="253">
                  <c:v>12500</c:v>
                </c:pt>
                <c:pt idx="254">
                  <c:v>14020</c:v>
                </c:pt>
                <c:pt idx="255">
                  <c:v>14020</c:v>
                </c:pt>
                <c:pt idx="256">
                  <c:v>4500</c:v>
                </c:pt>
                <c:pt idx="257">
                  <c:v>4500</c:v>
                </c:pt>
                <c:pt idx="258">
                  <c:v>32632</c:v>
                </c:pt>
                <c:pt idx="259">
                  <c:v>32632</c:v>
                </c:pt>
                <c:pt idx="260">
                  <c:v>13045</c:v>
                </c:pt>
                <c:pt idx="261">
                  <c:v>13045</c:v>
                </c:pt>
                <c:pt idx="262">
                  <c:v>8000</c:v>
                </c:pt>
                <c:pt idx="263">
                  <c:v>8000</c:v>
                </c:pt>
                <c:pt idx="264">
                  <c:v>5144</c:v>
                </c:pt>
                <c:pt idx="265">
                  <c:v>5144</c:v>
                </c:pt>
                <c:pt idx="266">
                  <c:v>110</c:v>
                </c:pt>
                <c:pt idx="267">
                  <c:v>110</c:v>
                </c:pt>
                <c:pt idx="268">
                  <c:v>10000</c:v>
                </c:pt>
                <c:pt idx="269">
                  <c:v>10000</c:v>
                </c:pt>
                <c:pt idx="270">
                  <c:v>115000</c:v>
                </c:pt>
                <c:pt idx="271">
                  <c:v>115000</c:v>
                </c:pt>
                <c:pt idx="272">
                  <c:v>10000</c:v>
                </c:pt>
                <c:pt idx="273">
                  <c:v>10000</c:v>
                </c:pt>
                <c:pt idx="274">
                  <c:v>100000</c:v>
                </c:pt>
                <c:pt idx="275">
                  <c:v>100000</c:v>
                </c:pt>
                <c:pt idx="276">
                  <c:v>70003</c:v>
                </c:pt>
                <c:pt idx="277">
                  <c:v>70003</c:v>
                </c:pt>
                <c:pt idx="278">
                  <c:v>13695</c:v>
                </c:pt>
                <c:pt idx="279">
                  <c:v>13695</c:v>
                </c:pt>
                <c:pt idx="280">
                  <c:v>148000</c:v>
                </c:pt>
                <c:pt idx="281">
                  <c:v>148000</c:v>
                </c:pt>
                <c:pt idx="282">
                  <c:v>22000</c:v>
                </c:pt>
                <c:pt idx="283">
                  <c:v>22000</c:v>
                </c:pt>
                <c:pt idx="284">
                  <c:v>15510</c:v>
                </c:pt>
                <c:pt idx="285">
                  <c:v>15510</c:v>
                </c:pt>
                <c:pt idx="286">
                  <c:v>18324</c:v>
                </c:pt>
                <c:pt idx="287">
                  <c:v>18324</c:v>
                </c:pt>
                <c:pt idx="288">
                  <c:v>30002</c:v>
                </c:pt>
                <c:pt idx="289">
                  <c:v>30002</c:v>
                </c:pt>
                <c:pt idx="290">
                  <c:v>10000</c:v>
                </c:pt>
                <c:pt idx="291">
                  <c:v>10000</c:v>
                </c:pt>
                <c:pt idx="292">
                  <c:v>20050</c:v>
                </c:pt>
                <c:pt idx="293">
                  <c:v>20050</c:v>
                </c:pt>
                <c:pt idx="294">
                  <c:v>20000</c:v>
                </c:pt>
                <c:pt idx="295">
                  <c:v>20000</c:v>
                </c:pt>
                <c:pt idx="296">
                  <c:v>26510</c:v>
                </c:pt>
                <c:pt idx="297">
                  <c:v>26510</c:v>
                </c:pt>
                <c:pt idx="298">
                  <c:v>26600</c:v>
                </c:pt>
                <c:pt idx="299">
                  <c:v>26600</c:v>
                </c:pt>
                <c:pt idx="300">
                  <c:v>35120</c:v>
                </c:pt>
                <c:pt idx="301">
                  <c:v>35120</c:v>
                </c:pt>
                <c:pt idx="302">
                  <c:v>32980</c:v>
                </c:pt>
                <c:pt idx="303">
                  <c:v>32980</c:v>
                </c:pt>
                <c:pt idx="304">
                  <c:v>58500</c:v>
                </c:pt>
                <c:pt idx="305">
                  <c:v>58500</c:v>
                </c:pt>
                <c:pt idx="306">
                  <c:v>20016</c:v>
                </c:pt>
                <c:pt idx="307">
                  <c:v>20016</c:v>
                </c:pt>
                <c:pt idx="308">
                  <c:v>24910</c:v>
                </c:pt>
                <c:pt idx="309">
                  <c:v>24910</c:v>
                </c:pt>
                <c:pt idx="310">
                  <c:v>5100</c:v>
                </c:pt>
                <c:pt idx="311">
                  <c:v>5100</c:v>
                </c:pt>
                <c:pt idx="312">
                  <c:v>30200</c:v>
                </c:pt>
                <c:pt idx="313">
                  <c:v>30200</c:v>
                </c:pt>
                <c:pt idx="314">
                  <c:v>5012</c:v>
                </c:pt>
                <c:pt idx="315">
                  <c:v>5012</c:v>
                </c:pt>
                <c:pt idx="316">
                  <c:v>38800</c:v>
                </c:pt>
                <c:pt idx="317">
                  <c:v>38800</c:v>
                </c:pt>
                <c:pt idx="318">
                  <c:v>22973</c:v>
                </c:pt>
                <c:pt idx="319">
                  <c:v>22973</c:v>
                </c:pt>
                <c:pt idx="320">
                  <c:v>28500</c:v>
                </c:pt>
                <c:pt idx="321">
                  <c:v>28500</c:v>
                </c:pt>
                <c:pt idx="322">
                  <c:v>4042</c:v>
                </c:pt>
                <c:pt idx="323">
                  <c:v>4042</c:v>
                </c:pt>
                <c:pt idx="324">
                  <c:v>17211</c:v>
                </c:pt>
                <c:pt idx="325">
                  <c:v>17211</c:v>
                </c:pt>
                <c:pt idx="326">
                  <c:v>10000</c:v>
                </c:pt>
                <c:pt idx="327">
                  <c:v>10000</c:v>
                </c:pt>
                <c:pt idx="328">
                  <c:v>23500</c:v>
                </c:pt>
                <c:pt idx="329">
                  <c:v>23500</c:v>
                </c:pt>
                <c:pt idx="330">
                  <c:v>17940</c:v>
                </c:pt>
                <c:pt idx="331">
                  <c:v>17940</c:v>
                </c:pt>
                <c:pt idx="332">
                  <c:v>10000</c:v>
                </c:pt>
                <c:pt idx="333">
                  <c:v>10000</c:v>
                </c:pt>
                <c:pt idx="334">
                  <c:v>7000</c:v>
                </c:pt>
                <c:pt idx="335">
                  <c:v>7000</c:v>
                </c:pt>
                <c:pt idx="336">
                  <c:v>477</c:v>
                </c:pt>
                <c:pt idx="337">
                  <c:v>477</c:v>
                </c:pt>
                <c:pt idx="338">
                  <c:v>5000</c:v>
                </c:pt>
                <c:pt idx="339">
                  <c:v>5000</c:v>
                </c:pt>
                <c:pt idx="340">
                  <c:v>18029</c:v>
                </c:pt>
                <c:pt idx="341">
                  <c:v>18029</c:v>
                </c:pt>
                <c:pt idx="342">
                  <c:v>2500</c:v>
                </c:pt>
                <c:pt idx="343">
                  <c:v>2500</c:v>
                </c:pt>
                <c:pt idx="344">
                  <c:v>12150</c:v>
                </c:pt>
                <c:pt idx="345">
                  <c:v>12150</c:v>
                </c:pt>
                <c:pt idx="346">
                  <c:v>6918</c:v>
                </c:pt>
                <c:pt idx="347">
                  <c:v>6918</c:v>
                </c:pt>
                <c:pt idx="348">
                  <c:v>10060</c:v>
                </c:pt>
                <c:pt idx="349">
                  <c:v>10060</c:v>
                </c:pt>
                <c:pt idx="350">
                  <c:v>23505</c:v>
                </c:pt>
                <c:pt idx="351">
                  <c:v>23505</c:v>
                </c:pt>
                <c:pt idx="352">
                  <c:v>10954</c:v>
                </c:pt>
                <c:pt idx="353">
                  <c:v>10954</c:v>
                </c:pt>
                <c:pt idx="354">
                  <c:v>1040</c:v>
                </c:pt>
                <c:pt idx="355">
                  <c:v>1040</c:v>
                </c:pt>
                <c:pt idx="356">
                  <c:v>9394</c:v>
                </c:pt>
                <c:pt idx="357">
                  <c:v>9394</c:v>
                </c:pt>
                <c:pt idx="358">
                  <c:v>30997</c:v>
                </c:pt>
                <c:pt idx="359">
                  <c:v>30997</c:v>
                </c:pt>
                <c:pt idx="360">
                  <c:v>1500</c:v>
                </c:pt>
                <c:pt idx="361">
                  <c:v>1500</c:v>
                </c:pt>
                <c:pt idx="362">
                  <c:v>20162</c:v>
                </c:pt>
                <c:pt idx="363">
                  <c:v>20162</c:v>
                </c:pt>
                <c:pt idx="364">
                  <c:v>63481</c:v>
                </c:pt>
                <c:pt idx="365">
                  <c:v>63481</c:v>
                </c:pt>
                <c:pt idx="366">
                  <c:v>115975</c:v>
                </c:pt>
                <c:pt idx="367">
                  <c:v>115975</c:v>
                </c:pt>
                <c:pt idx="368">
                  <c:v>56007</c:v>
                </c:pt>
                <c:pt idx="369">
                  <c:v>56007</c:v>
                </c:pt>
                <c:pt idx="370">
                  <c:v>84026</c:v>
                </c:pt>
                <c:pt idx="371">
                  <c:v>84026</c:v>
                </c:pt>
                <c:pt idx="372">
                  <c:v>553790</c:v>
                </c:pt>
                <c:pt idx="373">
                  <c:v>553790</c:v>
                </c:pt>
                <c:pt idx="374">
                  <c:v>32737</c:v>
                </c:pt>
                <c:pt idx="375">
                  <c:v>32737</c:v>
                </c:pt>
                <c:pt idx="376">
                  <c:v>18624</c:v>
                </c:pt>
                <c:pt idx="377">
                  <c:v>18624</c:v>
                </c:pt>
                <c:pt idx="378">
                  <c:v>16700</c:v>
                </c:pt>
                <c:pt idx="379">
                  <c:v>16700</c:v>
                </c:pt>
                <c:pt idx="380">
                  <c:v>1700</c:v>
                </c:pt>
                <c:pt idx="381">
                  <c:v>1700</c:v>
                </c:pt>
                <c:pt idx="382">
                  <c:v>315</c:v>
                </c:pt>
                <c:pt idx="383">
                  <c:v>315</c:v>
                </c:pt>
                <c:pt idx="384">
                  <c:v>35172</c:v>
                </c:pt>
                <c:pt idx="385">
                  <c:v>35172</c:v>
                </c:pt>
                <c:pt idx="386">
                  <c:v>5898</c:v>
                </c:pt>
                <c:pt idx="387">
                  <c:v>5898</c:v>
                </c:pt>
                <c:pt idx="388">
                  <c:v>873476</c:v>
                </c:pt>
                <c:pt idx="389">
                  <c:v>873476</c:v>
                </c:pt>
                <c:pt idx="390">
                  <c:v>132</c:v>
                </c:pt>
                <c:pt idx="391">
                  <c:v>132</c:v>
                </c:pt>
                <c:pt idx="392">
                  <c:v>12686</c:v>
                </c:pt>
                <c:pt idx="393">
                  <c:v>12686</c:v>
                </c:pt>
                <c:pt idx="394">
                  <c:v>14014</c:v>
                </c:pt>
                <c:pt idx="395">
                  <c:v>14014</c:v>
                </c:pt>
                <c:pt idx="396">
                  <c:v>2</c:v>
                </c:pt>
                <c:pt idx="397">
                  <c:v>2</c:v>
                </c:pt>
                <c:pt idx="398">
                  <c:v>1500</c:v>
                </c:pt>
                <c:pt idx="399">
                  <c:v>1500</c:v>
                </c:pt>
                <c:pt idx="400">
                  <c:v>28821</c:v>
                </c:pt>
                <c:pt idx="401">
                  <c:v>28821</c:v>
                </c:pt>
                <c:pt idx="402">
                  <c:v>6560</c:v>
                </c:pt>
                <c:pt idx="403">
                  <c:v>6560</c:v>
                </c:pt>
                <c:pt idx="404">
                  <c:v>216805</c:v>
                </c:pt>
                <c:pt idx="405">
                  <c:v>216805</c:v>
                </c:pt>
                <c:pt idx="406">
                  <c:v>1204425</c:v>
                </c:pt>
                <c:pt idx="407">
                  <c:v>1204425</c:v>
                </c:pt>
                <c:pt idx="408">
                  <c:v>749096</c:v>
                </c:pt>
                <c:pt idx="409">
                  <c:v>749096</c:v>
                </c:pt>
                <c:pt idx="410">
                  <c:v>166714</c:v>
                </c:pt>
                <c:pt idx="411">
                  <c:v>166714</c:v>
                </c:pt>
                <c:pt idx="412">
                  <c:v>551758</c:v>
                </c:pt>
                <c:pt idx="413">
                  <c:v>551758</c:v>
                </c:pt>
                <c:pt idx="414">
                  <c:v>21803</c:v>
                </c:pt>
                <c:pt idx="415">
                  <c:v>21803</c:v>
                </c:pt>
              </c:numCache>
            </c:numRef>
          </c:val>
          <c:smooth val="0"/>
        </c:ser>
        <c:dLbls>
          <c:showLegendKey val="0"/>
          <c:showVal val="0"/>
          <c:showCatName val="0"/>
          <c:showSerName val="0"/>
          <c:showPercent val="0"/>
          <c:showBubbleSize val="0"/>
        </c:dLbls>
        <c:marker val="1"/>
        <c:smooth val="0"/>
        <c:axId val="40216448"/>
        <c:axId val="40214912"/>
      </c:lineChart>
      <c:dateAx>
        <c:axId val="40207488"/>
        <c:scaling>
          <c:orientation val="minMax"/>
        </c:scaling>
        <c:delete val="0"/>
        <c:axPos val="b"/>
        <c:numFmt formatCode="m/d/yyyy" sourceLinked="1"/>
        <c:majorTickMark val="none"/>
        <c:minorTickMark val="none"/>
        <c:tickLblPos val="nextTo"/>
        <c:txPr>
          <a:bodyPr/>
          <a:lstStyle/>
          <a:p>
            <a:pPr>
              <a:defRPr sz="900"/>
            </a:pPr>
            <a:endParaRPr lang="en-US"/>
          </a:p>
        </c:txPr>
        <c:crossAx val="40209024"/>
        <c:crosses val="autoZero"/>
        <c:auto val="1"/>
        <c:lblOffset val="100"/>
        <c:baseTimeUnit val="days"/>
      </c:dateAx>
      <c:valAx>
        <c:axId val="40209024"/>
        <c:scaling>
          <c:orientation val="minMax"/>
        </c:scaling>
        <c:delete val="0"/>
        <c:axPos val="l"/>
        <c:numFmt formatCode="General" sourceLinked="1"/>
        <c:majorTickMark val="none"/>
        <c:minorTickMark val="none"/>
        <c:tickLblPos val="nextTo"/>
        <c:txPr>
          <a:bodyPr/>
          <a:lstStyle/>
          <a:p>
            <a:pPr>
              <a:defRPr sz="900"/>
            </a:pPr>
            <a:endParaRPr lang="en-US"/>
          </a:p>
        </c:txPr>
        <c:crossAx val="40207488"/>
        <c:crosses val="autoZero"/>
        <c:crossBetween val="between"/>
      </c:valAx>
      <c:valAx>
        <c:axId val="40214912"/>
        <c:scaling>
          <c:orientation val="minMax"/>
        </c:scaling>
        <c:delete val="0"/>
        <c:axPos val="r"/>
        <c:numFmt formatCode="General" sourceLinked="1"/>
        <c:majorTickMark val="out"/>
        <c:minorTickMark val="none"/>
        <c:tickLblPos val="nextTo"/>
        <c:txPr>
          <a:bodyPr/>
          <a:lstStyle/>
          <a:p>
            <a:pPr>
              <a:defRPr sz="900"/>
            </a:pPr>
            <a:endParaRPr lang="en-US"/>
          </a:p>
        </c:txPr>
        <c:crossAx val="40216448"/>
        <c:crosses val="max"/>
        <c:crossBetween val="between"/>
      </c:valAx>
      <c:dateAx>
        <c:axId val="40216448"/>
        <c:scaling>
          <c:orientation val="minMax"/>
        </c:scaling>
        <c:delete val="1"/>
        <c:axPos val="b"/>
        <c:numFmt formatCode="m/d/yyyy" sourceLinked="1"/>
        <c:majorTickMark val="out"/>
        <c:minorTickMark val="none"/>
        <c:tickLblPos val="nextTo"/>
        <c:crossAx val="40214912"/>
        <c:crosses val="autoZero"/>
        <c:auto val="1"/>
        <c:lblOffset val="100"/>
        <c:baseTimeUnit val="days"/>
      </c:dateAx>
    </c:plotArea>
    <c:legend>
      <c:legendPos val="b"/>
      <c:layout/>
      <c:overlay val="0"/>
    </c:legend>
    <c:plotVisOnly val="1"/>
    <c:dispBlanksAs val="zero"/>
    <c:showDLblsOverMax val="0"/>
  </c:chart>
  <c:txPr>
    <a:bodyPr/>
    <a:lstStyle/>
    <a:p>
      <a:pPr>
        <a:defRPr sz="1050">
          <a:latin typeface="Arial" pitchFamily="34" charset="0"/>
          <a:cs typeface="Arial" pitchFamily="34"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7"/>
    </mc:Choice>
    <mc:Fallback>
      <c:style val="17"/>
    </mc:Fallback>
  </mc:AlternateContent>
  <c:chart>
    <c:autoTitleDeleted val="1"/>
    <c:plotArea>
      <c:layout/>
      <c:barChart>
        <c:barDir val="bar"/>
        <c:grouping val="clustered"/>
        <c:varyColors val="0"/>
        <c:ser>
          <c:idx val="0"/>
          <c:order val="0"/>
          <c:tx>
            <c:strRef>
              <c:f>Sheet1!$A$1</c:f>
              <c:strCache>
                <c:ptCount val="1"/>
                <c:pt idx="0">
                  <c:v>Цэвэр борлуулалтын орлого</c:v>
                </c:pt>
              </c:strCache>
            </c:strRef>
          </c:tx>
          <c:invertIfNegative val="0"/>
          <c:dPt>
            <c:idx val="0"/>
            <c:invertIfNegative val="0"/>
            <c:bubble3D val="0"/>
            <c:spPr>
              <a:solidFill>
                <a:schemeClr val="accent5">
                  <a:lumMod val="60000"/>
                  <a:lumOff val="40000"/>
                </a:schemeClr>
              </a:solidFill>
            </c:spPr>
          </c:dPt>
          <c:dPt>
            <c:idx val="1"/>
            <c:invertIfNegative val="0"/>
            <c:bubble3D val="0"/>
            <c:spPr>
              <a:solidFill>
                <a:schemeClr val="accent3">
                  <a:lumMod val="60000"/>
                  <a:lumOff val="40000"/>
                </a:schemeClr>
              </a:solidFill>
            </c:spPr>
          </c:dPt>
          <c:dPt>
            <c:idx val="2"/>
            <c:invertIfNegative val="0"/>
            <c:bubble3D val="0"/>
            <c:spPr>
              <a:solidFill>
                <a:schemeClr val="accent2">
                  <a:lumMod val="60000"/>
                  <a:lumOff val="40000"/>
                </a:schemeClr>
              </a:solidFill>
            </c:spPr>
          </c:dPt>
          <c:dLbls>
            <c:dLbl>
              <c:idx val="0"/>
              <c:layout>
                <c:manualLayout>
                  <c:x val="-0.36343355339966926"/>
                  <c:y val="1.2929817590564273E-2"/>
                </c:manualLayout>
              </c:layout>
              <c:showLegendKey val="0"/>
              <c:showVal val="1"/>
              <c:showCatName val="0"/>
              <c:showSerName val="0"/>
              <c:showPercent val="0"/>
              <c:showBubbleSize val="0"/>
            </c:dLbl>
            <c:dLbl>
              <c:idx val="1"/>
              <c:layout>
                <c:manualLayout>
                  <c:x val="-0.368915827589681"/>
                  <c:y val="-1.19593460655712E-4"/>
                </c:manualLayout>
              </c:layout>
              <c:showLegendKey val="0"/>
              <c:showVal val="1"/>
              <c:showCatName val="0"/>
              <c:showSerName val="0"/>
              <c:showPercent val="0"/>
              <c:showBubbleSize val="0"/>
            </c:dLbl>
            <c:dLbl>
              <c:idx val="2"/>
              <c:layout>
                <c:manualLayout>
                  <c:x val="-0.37472257122030139"/>
                  <c:y val="-1.2930471106742718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Sheet1!$A$2:$A$4</c:f>
              <c:strCache>
                <c:ptCount val="3"/>
                <c:pt idx="0">
                  <c:v>2017Q4</c:v>
                </c:pt>
                <c:pt idx="1">
                  <c:v>2016Q4</c:v>
                </c:pt>
                <c:pt idx="2">
                  <c:v>2015Q4</c:v>
                </c:pt>
              </c:strCache>
            </c:strRef>
          </c:cat>
          <c:val>
            <c:numRef>
              <c:f>Sheet1!$C$2:$C$4</c:f>
              <c:numCache>
                <c:formatCode>_-* #,##0_₮_-;\-* #,##0_₮_-;_-* "-"??_₮_-;_-@_-</c:formatCode>
                <c:ptCount val="3"/>
                <c:pt idx="0">
                  <c:v>54840</c:v>
                </c:pt>
                <c:pt idx="1">
                  <c:v>59843</c:v>
                </c:pt>
                <c:pt idx="2">
                  <c:v>68502</c:v>
                </c:pt>
              </c:numCache>
            </c:numRef>
          </c:val>
        </c:ser>
        <c:dLbls>
          <c:showLegendKey val="0"/>
          <c:showVal val="1"/>
          <c:showCatName val="0"/>
          <c:showSerName val="0"/>
          <c:showPercent val="0"/>
          <c:showBubbleSize val="0"/>
        </c:dLbls>
        <c:gapWidth val="75"/>
        <c:axId val="39311232"/>
        <c:axId val="39315328"/>
      </c:barChart>
      <c:catAx>
        <c:axId val="39311232"/>
        <c:scaling>
          <c:orientation val="minMax"/>
        </c:scaling>
        <c:delete val="0"/>
        <c:axPos val="l"/>
        <c:majorTickMark val="none"/>
        <c:minorTickMark val="none"/>
        <c:tickLblPos val="nextTo"/>
        <c:crossAx val="39315328"/>
        <c:crosses val="autoZero"/>
        <c:auto val="1"/>
        <c:lblAlgn val="ctr"/>
        <c:lblOffset val="100"/>
        <c:noMultiLvlLbl val="0"/>
      </c:catAx>
      <c:valAx>
        <c:axId val="39315328"/>
        <c:scaling>
          <c:orientation val="minMax"/>
        </c:scaling>
        <c:delete val="1"/>
        <c:axPos val="b"/>
        <c:numFmt formatCode="_-* #,##0_₮_-;\-* #,##0_₮_-;_-* &quot;-&quot;??_₮_-;_-@_-" sourceLinked="1"/>
        <c:majorTickMark val="none"/>
        <c:minorTickMark val="none"/>
        <c:tickLblPos val="nextTo"/>
        <c:crossAx val="39311232"/>
        <c:crosses val="autoZero"/>
        <c:crossBetween val="between"/>
      </c:valAx>
    </c:plotArea>
    <c:plotVisOnly val="1"/>
    <c:dispBlanksAs val="gap"/>
    <c:showDLblsOverMax val="0"/>
  </c:chart>
  <c:txPr>
    <a:bodyPr/>
    <a:lstStyle/>
    <a:p>
      <a:pPr>
        <a:defRPr lang="en-US">
          <a:latin typeface="Arial" pitchFamily="34" charset="0"/>
          <a:cs typeface="Arial"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7"/>
    </mc:Choice>
    <mc:Fallback>
      <c:style val="17"/>
    </mc:Fallback>
  </mc:AlternateContent>
  <c:chart>
    <c:autoTitleDeleted val="1"/>
    <c:plotArea>
      <c:layout/>
      <c:barChart>
        <c:barDir val="bar"/>
        <c:grouping val="clustered"/>
        <c:varyColors val="0"/>
        <c:ser>
          <c:idx val="0"/>
          <c:order val="0"/>
          <c:tx>
            <c:strRef>
              <c:f>Sheet1!$A$1</c:f>
              <c:strCache>
                <c:ptCount val="1"/>
                <c:pt idx="0">
                  <c:v>Цэвэр борлуулалтын орлого</c:v>
                </c:pt>
              </c:strCache>
            </c:strRef>
          </c:tx>
          <c:invertIfNegative val="0"/>
          <c:dPt>
            <c:idx val="0"/>
            <c:invertIfNegative val="0"/>
            <c:bubble3D val="0"/>
            <c:spPr>
              <a:solidFill>
                <a:schemeClr val="accent5">
                  <a:lumMod val="60000"/>
                  <a:lumOff val="40000"/>
                </a:schemeClr>
              </a:solidFill>
            </c:spPr>
          </c:dPt>
          <c:dPt>
            <c:idx val="1"/>
            <c:invertIfNegative val="0"/>
            <c:bubble3D val="0"/>
            <c:spPr>
              <a:solidFill>
                <a:schemeClr val="accent3">
                  <a:lumMod val="60000"/>
                  <a:lumOff val="40000"/>
                </a:schemeClr>
              </a:solidFill>
            </c:spPr>
          </c:dPt>
          <c:dPt>
            <c:idx val="2"/>
            <c:invertIfNegative val="0"/>
            <c:bubble3D val="0"/>
            <c:spPr>
              <a:solidFill>
                <a:schemeClr val="accent2">
                  <a:lumMod val="60000"/>
                  <a:lumOff val="40000"/>
                </a:schemeClr>
              </a:solidFill>
            </c:spPr>
          </c:dPt>
          <c:dLbls>
            <c:dLbl>
              <c:idx val="0"/>
              <c:layout>
                <c:manualLayout>
                  <c:x val="-0.29213250517598338"/>
                  <c:y val="4.6299526473139825E-3"/>
                </c:manualLayout>
              </c:layout>
              <c:showLegendKey val="0"/>
              <c:showVal val="1"/>
              <c:showCatName val="0"/>
              <c:showSerName val="0"/>
              <c:showPercent val="0"/>
              <c:showBubbleSize val="0"/>
            </c:dLbl>
            <c:dLbl>
              <c:idx val="1"/>
              <c:layout>
                <c:manualLayout>
                  <c:x val="-0.24967216054514924"/>
                  <c:y val="-1.6718907768236445E-2"/>
                </c:manualLayout>
              </c:layout>
              <c:showLegendKey val="0"/>
              <c:showVal val="1"/>
              <c:showCatName val="0"/>
              <c:showSerName val="0"/>
              <c:showPercent val="0"/>
              <c:showBubbleSize val="0"/>
            </c:dLbl>
            <c:dLbl>
              <c:idx val="2"/>
              <c:layout>
                <c:manualLayout>
                  <c:x val="-0.35113871635610766"/>
                  <c:y val="-4.6299526473139825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Sheet1!$A$2:$A$4</c:f>
              <c:strCache>
                <c:ptCount val="3"/>
                <c:pt idx="0">
                  <c:v>2017Q4</c:v>
                </c:pt>
                <c:pt idx="1">
                  <c:v>2016Q4</c:v>
                </c:pt>
                <c:pt idx="2">
                  <c:v>2015Q4</c:v>
                </c:pt>
              </c:strCache>
            </c:strRef>
          </c:cat>
          <c:val>
            <c:numRef>
              <c:f>Sheet1!$B$2:$B$4</c:f>
              <c:numCache>
                <c:formatCode>_-* #,##0.0_₮_-;\-* #,##0.0_₮_-;_-* "-"??_₮_-;_-@_-</c:formatCode>
                <c:ptCount val="3"/>
                <c:pt idx="0">
                  <c:v>7823.3</c:v>
                </c:pt>
                <c:pt idx="1">
                  <c:v>8601.1</c:v>
                </c:pt>
                <c:pt idx="2">
                  <c:v>10172</c:v>
                </c:pt>
              </c:numCache>
            </c:numRef>
          </c:val>
        </c:ser>
        <c:dLbls>
          <c:showLegendKey val="0"/>
          <c:showVal val="1"/>
          <c:showCatName val="0"/>
          <c:showSerName val="0"/>
          <c:showPercent val="0"/>
          <c:showBubbleSize val="0"/>
        </c:dLbls>
        <c:gapWidth val="75"/>
        <c:axId val="127889792"/>
        <c:axId val="127897984"/>
      </c:barChart>
      <c:catAx>
        <c:axId val="127889792"/>
        <c:scaling>
          <c:orientation val="minMax"/>
        </c:scaling>
        <c:delete val="0"/>
        <c:axPos val="l"/>
        <c:majorTickMark val="none"/>
        <c:minorTickMark val="none"/>
        <c:tickLblPos val="nextTo"/>
        <c:crossAx val="127897984"/>
        <c:crosses val="autoZero"/>
        <c:auto val="1"/>
        <c:lblAlgn val="ctr"/>
        <c:lblOffset val="100"/>
        <c:noMultiLvlLbl val="0"/>
      </c:catAx>
      <c:valAx>
        <c:axId val="127897984"/>
        <c:scaling>
          <c:orientation val="minMax"/>
        </c:scaling>
        <c:delete val="1"/>
        <c:axPos val="b"/>
        <c:numFmt formatCode="_-* #,##0.0_₮_-;\-* #,##0.0_₮_-;_-* &quot;-&quot;??_₮_-;_-@_-" sourceLinked="1"/>
        <c:majorTickMark val="none"/>
        <c:minorTickMark val="none"/>
        <c:tickLblPos val="nextTo"/>
        <c:crossAx val="127889792"/>
        <c:crosses val="autoZero"/>
        <c:crossBetween val="between"/>
      </c:valAx>
    </c:plotArea>
    <c:plotVisOnly val="1"/>
    <c:dispBlanksAs val="gap"/>
    <c:showDLblsOverMax val="0"/>
  </c:chart>
  <c:txPr>
    <a:bodyPr/>
    <a:lstStyle/>
    <a:p>
      <a:pPr>
        <a:defRPr sz="1000">
          <a:latin typeface="Arial" pitchFamily="34" charset="0"/>
          <a:cs typeface="Arial"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7"/>
    </mc:Choice>
    <mc:Fallback>
      <c:style val="17"/>
    </mc:Fallback>
  </mc:AlternateContent>
  <c:chart>
    <c:autoTitleDeleted val="1"/>
    <c:plotArea>
      <c:layout/>
      <c:barChart>
        <c:barDir val="bar"/>
        <c:grouping val="clustered"/>
        <c:varyColors val="0"/>
        <c:ser>
          <c:idx val="0"/>
          <c:order val="0"/>
          <c:tx>
            <c:strRef>
              <c:f>Sheet1!$A$1</c:f>
              <c:strCache>
                <c:ptCount val="1"/>
                <c:pt idx="0">
                  <c:v>Цэвэр борлуулалтын орлого</c:v>
                </c:pt>
              </c:strCache>
            </c:strRef>
          </c:tx>
          <c:invertIfNegative val="0"/>
          <c:dPt>
            <c:idx val="0"/>
            <c:invertIfNegative val="0"/>
            <c:bubble3D val="0"/>
            <c:spPr>
              <a:solidFill>
                <a:schemeClr val="accent5">
                  <a:lumMod val="60000"/>
                  <a:lumOff val="40000"/>
                </a:schemeClr>
              </a:solidFill>
            </c:spPr>
          </c:dPt>
          <c:dPt>
            <c:idx val="1"/>
            <c:invertIfNegative val="0"/>
            <c:bubble3D val="0"/>
            <c:spPr>
              <a:solidFill>
                <a:schemeClr val="accent3">
                  <a:lumMod val="60000"/>
                  <a:lumOff val="40000"/>
                </a:schemeClr>
              </a:solidFill>
            </c:spPr>
          </c:dPt>
          <c:dPt>
            <c:idx val="2"/>
            <c:invertIfNegative val="0"/>
            <c:bubble3D val="0"/>
            <c:spPr>
              <a:solidFill>
                <a:schemeClr val="accent2">
                  <a:lumMod val="60000"/>
                  <a:lumOff val="40000"/>
                </a:schemeClr>
              </a:solidFill>
            </c:spPr>
          </c:dPt>
          <c:dLbls>
            <c:dLbl>
              <c:idx val="0"/>
              <c:layout>
                <c:manualLayout>
                  <c:x val="-0.29213250517598338"/>
                  <c:y val="4.6299526473139825E-3"/>
                </c:manualLayout>
              </c:layout>
              <c:showLegendKey val="0"/>
              <c:showVal val="1"/>
              <c:showCatName val="0"/>
              <c:showSerName val="0"/>
              <c:showPercent val="0"/>
              <c:showBubbleSize val="0"/>
            </c:dLbl>
            <c:dLbl>
              <c:idx val="1"/>
              <c:layout>
                <c:manualLayout>
                  <c:x val="-0.24967216054514924"/>
                  <c:y val="-1.6718907768236445E-2"/>
                </c:manualLayout>
              </c:layout>
              <c:showLegendKey val="0"/>
              <c:showVal val="1"/>
              <c:showCatName val="0"/>
              <c:showSerName val="0"/>
              <c:showPercent val="0"/>
              <c:showBubbleSize val="0"/>
            </c:dLbl>
            <c:dLbl>
              <c:idx val="2"/>
              <c:layout>
                <c:manualLayout>
                  <c:x val="-0.35113871635610766"/>
                  <c:y val="-4.6299526473139825E-3"/>
                </c:manualLayout>
              </c:layout>
              <c:showLegendKey val="0"/>
              <c:showVal val="1"/>
              <c:showCatName val="0"/>
              <c:showSerName val="0"/>
              <c:showPercent val="0"/>
              <c:showBubbleSize val="0"/>
            </c:dLbl>
            <c:txPr>
              <a:bodyPr/>
              <a:lstStyle/>
              <a:p>
                <a:pPr>
                  <a:defRPr sz="1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Sheet1!$A$2:$A$4</c:f>
              <c:strCache>
                <c:ptCount val="3"/>
                <c:pt idx="0">
                  <c:v>2017Q4</c:v>
                </c:pt>
                <c:pt idx="1">
                  <c:v>2016Q4</c:v>
                </c:pt>
                <c:pt idx="2">
                  <c:v>2015Q4</c:v>
                </c:pt>
              </c:strCache>
            </c:strRef>
          </c:cat>
          <c:val>
            <c:numRef>
              <c:f>Sheet1!$F$2:$F$4</c:f>
              <c:numCache>
                <c:formatCode>General</c:formatCode>
                <c:ptCount val="3"/>
                <c:pt idx="0">
                  <c:v>-1279.3</c:v>
                </c:pt>
                <c:pt idx="1">
                  <c:v>-868.7</c:v>
                </c:pt>
                <c:pt idx="2">
                  <c:v>-560.9</c:v>
                </c:pt>
              </c:numCache>
            </c:numRef>
          </c:val>
        </c:ser>
        <c:dLbls>
          <c:showLegendKey val="0"/>
          <c:showVal val="1"/>
          <c:showCatName val="0"/>
          <c:showSerName val="0"/>
          <c:showPercent val="0"/>
          <c:showBubbleSize val="0"/>
        </c:dLbls>
        <c:gapWidth val="75"/>
        <c:axId val="39328384"/>
        <c:axId val="39344768"/>
      </c:barChart>
      <c:catAx>
        <c:axId val="39328384"/>
        <c:scaling>
          <c:orientation val="minMax"/>
        </c:scaling>
        <c:delete val="1"/>
        <c:axPos val="l"/>
        <c:majorTickMark val="none"/>
        <c:minorTickMark val="none"/>
        <c:tickLblPos val="nextTo"/>
        <c:crossAx val="39344768"/>
        <c:crosses val="autoZero"/>
        <c:auto val="1"/>
        <c:lblAlgn val="ctr"/>
        <c:lblOffset val="100"/>
        <c:noMultiLvlLbl val="0"/>
      </c:catAx>
      <c:valAx>
        <c:axId val="39344768"/>
        <c:scaling>
          <c:orientation val="minMax"/>
        </c:scaling>
        <c:delete val="1"/>
        <c:axPos val="b"/>
        <c:numFmt formatCode="General" sourceLinked="1"/>
        <c:majorTickMark val="none"/>
        <c:minorTickMark val="none"/>
        <c:tickLblPos val="nextTo"/>
        <c:crossAx val="393283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mn-MN" sz="1200" b="0" dirty="0" smtClean="0"/>
              <a:t>2015</a:t>
            </a:r>
          </a:p>
          <a:p>
            <a:pPr>
              <a:defRPr/>
            </a:pPr>
            <a:r>
              <a:rPr lang="mn-MN" sz="1200" b="0" dirty="0" smtClean="0"/>
              <a:t>2016</a:t>
            </a:r>
          </a:p>
          <a:p>
            <a:pPr>
              <a:defRPr/>
            </a:pPr>
            <a:r>
              <a:rPr lang="mn-MN" sz="1200" b="0" dirty="0" smtClean="0"/>
              <a:t>2017</a:t>
            </a:r>
            <a:endParaRPr lang="en-US" sz="1200" b="0" dirty="0"/>
          </a:p>
        </c:rich>
      </c:tx>
      <c:layout>
        <c:manualLayout>
          <c:xMode val="edge"/>
          <c:yMode val="edge"/>
          <c:x val="6.2296208710496015E-2"/>
          <c:y val="0.25195613185836496"/>
        </c:manualLayout>
      </c:layout>
      <c:overlay val="0"/>
    </c:title>
    <c:autoTitleDeleted val="0"/>
    <c:plotArea>
      <c:layout/>
      <c:doughnutChart>
        <c:varyColors val="1"/>
        <c:ser>
          <c:idx val="0"/>
          <c:order val="0"/>
          <c:tx>
            <c:strRef>
              <c:f>'Сараар, маркаар'!$T$2</c:f>
              <c:strCache>
                <c:ptCount val="1"/>
                <c:pt idx="0">
                  <c:v>2017</c:v>
                </c:pt>
              </c:strCache>
            </c:strRef>
          </c:tx>
          <c:dPt>
            <c:idx val="3"/>
            <c:bubble3D val="0"/>
            <c:spPr>
              <a:solidFill>
                <a:schemeClr val="accent5">
                  <a:lumMod val="60000"/>
                  <a:lumOff val="40000"/>
                </a:schemeClr>
              </a:solidFill>
            </c:spPr>
          </c:dPt>
          <c:dPt>
            <c:idx val="5"/>
            <c:bubble3D val="0"/>
            <c:spPr>
              <a:solidFill>
                <a:schemeClr val="tx2">
                  <a:lumMod val="60000"/>
                  <a:lumOff val="40000"/>
                </a:schemeClr>
              </a:solidFill>
            </c:spPr>
          </c:dPt>
          <c:dLbls>
            <c:dLbl>
              <c:idx val="0"/>
              <c:delete val="1"/>
            </c:dLbl>
            <c:dLbl>
              <c:idx val="1"/>
              <c:delete val="1"/>
            </c:dLbl>
            <c:dLbl>
              <c:idx val="7"/>
              <c:delete val="1"/>
            </c:dLbl>
            <c:dLbl>
              <c:idx val="8"/>
              <c:delete val="1"/>
            </c:dLbl>
            <c:dLbl>
              <c:idx val="9"/>
              <c:delete val="1"/>
            </c:dLbl>
            <c:showLegendKey val="0"/>
            <c:showVal val="0"/>
            <c:showCatName val="0"/>
            <c:showSerName val="0"/>
            <c:showPercent val="1"/>
            <c:showBubbleSize val="0"/>
            <c:showLeaderLines val="1"/>
          </c:dLbls>
          <c:cat>
            <c:strRef>
              <c:f>'Сараар, маркаар'!$H$3:$H$12</c:f>
              <c:strCache>
                <c:ptCount val="10"/>
                <c:pt idx="0">
                  <c:v>М0</c:v>
                </c:pt>
                <c:pt idx="1">
                  <c:v>М100</c:v>
                </c:pt>
                <c:pt idx="2">
                  <c:v>М150</c:v>
                </c:pt>
                <c:pt idx="3">
                  <c:v>М200</c:v>
                </c:pt>
                <c:pt idx="4">
                  <c:v>М250</c:v>
                </c:pt>
                <c:pt idx="5">
                  <c:v>М300</c:v>
                </c:pt>
                <c:pt idx="6">
                  <c:v>М350</c:v>
                </c:pt>
                <c:pt idx="7">
                  <c:v>М400</c:v>
                </c:pt>
                <c:pt idx="8">
                  <c:v>М450</c:v>
                </c:pt>
                <c:pt idx="9">
                  <c:v>М500</c:v>
                </c:pt>
              </c:strCache>
            </c:strRef>
          </c:cat>
          <c:val>
            <c:numRef>
              <c:f>'Сараар, маркаар'!$T$3:$T$12</c:f>
              <c:numCache>
                <c:formatCode>0%</c:formatCode>
                <c:ptCount val="10"/>
                <c:pt idx="0">
                  <c:v>5.1057622173595911E-3</c:v>
                </c:pt>
                <c:pt idx="1">
                  <c:v>1.6137855579868708E-2</c:v>
                </c:pt>
                <c:pt idx="2">
                  <c:v>2.7541940189642594E-2</c:v>
                </c:pt>
                <c:pt idx="3">
                  <c:v>9.5605397520058338E-2</c:v>
                </c:pt>
                <c:pt idx="4">
                  <c:v>0.39423778264040843</c:v>
                </c:pt>
                <c:pt idx="5">
                  <c:v>0.1787417943107221</c:v>
                </c:pt>
                <c:pt idx="6">
                  <c:v>0.26842633114514947</c:v>
                </c:pt>
                <c:pt idx="7">
                  <c:v>1.4203136396790661E-2</c:v>
                </c:pt>
                <c:pt idx="8">
                  <c:v>0</c:v>
                </c:pt>
                <c:pt idx="9">
                  <c:v>0</c:v>
                </c:pt>
              </c:numCache>
            </c:numRef>
          </c:val>
        </c:ser>
        <c:ser>
          <c:idx val="1"/>
          <c:order val="1"/>
          <c:tx>
            <c:strRef>
              <c:f>'Сараар, маркаар'!$U$2</c:f>
              <c:strCache>
                <c:ptCount val="1"/>
                <c:pt idx="0">
                  <c:v>2016</c:v>
                </c:pt>
              </c:strCache>
            </c:strRef>
          </c:tx>
          <c:dPt>
            <c:idx val="3"/>
            <c:bubble3D val="0"/>
            <c:spPr>
              <a:solidFill>
                <a:schemeClr val="accent5">
                  <a:lumMod val="60000"/>
                  <a:lumOff val="40000"/>
                </a:schemeClr>
              </a:solidFill>
            </c:spPr>
          </c:dPt>
          <c:dPt>
            <c:idx val="5"/>
            <c:bubble3D val="0"/>
            <c:spPr>
              <a:solidFill>
                <a:schemeClr val="tx2">
                  <a:lumMod val="60000"/>
                  <a:lumOff val="40000"/>
                </a:schemeClr>
              </a:solidFill>
            </c:spPr>
          </c:dPt>
          <c:dLbls>
            <c:dLbl>
              <c:idx val="0"/>
              <c:delete val="1"/>
            </c:dLbl>
            <c:dLbl>
              <c:idx val="1"/>
              <c:delete val="1"/>
            </c:dLbl>
            <c:dLbl>
              <c:idx val="8"/>
              <c:delete val="1"/>
            </c:dLbl>
            <c:dLbl>
              <c:idx val="9"/>
              <c:delete val="1"/>
            </c:dLbl>
            <c:showLegendKey val="0"/>
            <c:showVal val="0"/>
            <c:showCatName val="0"/>
            <c:showSerName val="0"/>
            <c:showPercent val="1"/>
            <c:showBubbleSize val="0"/>
            <c:showLeaderLines val="1"/>
          </c:dLbls>
          <c:cat>
            <c:strRef>
              <c:f>'Сараар, маркаар'!$H$3:$H$12</c:f>
              <c:strCache>
                <c:ptCount val="10"/>
                <c:pt idx="0">
                  <c:v>М0</c:v>
                </c:pt>
                <c:pt idx="1">
                  <c:v>М100</c:v>
                </c:pt>
                <c:pt idx="2">
                  <c:v>М150</c:v>
                </c:pt>
                <c:pt idx="3">
                  <c:v>М200</c:v>
                </c:pt>
                <c:pt idx="4">
                  <c:v>М250</c:v>
                </c:pt>
                <c:pt idx="5">
                  <c:v>М300</c:v>
                </c:pt>
                <c:pt idx="6">
                  <c:v>М350</c:v>
                </c:pt>
                <c:pt idx="7">
                  <c:v>М400</c:v>
                </c:pt>
                <c:pt idx="8">
                  <c:v>М450</c:v>
                </c:pt>
                <c:pt idx="9">
                  <c:v>М500</c:v>
                </c:pt>
              </c:strCache>
            </c:strRef>
          </c:cat>
          <c:val>
            <c:numRef>
              <c:f>'Сараар, маркаар'!$U$3:$U$12</c:f>
              <c:numCache>
                <c:formatCode>0%</c:formatCode>
                <c:ptCount val="10"/>
                <c:pt idx="0">
                  <c:v>1.6183479783215084E-2</c:v>
                </c:pt>
                <c:pt idx="1">
                  <c:v>1.3067406036136404E-3</c:v>
                </c:pt>
                <c:pt idx="2">
                  <c:v>4.1874335111952488E-2</c:v>
                </c:pt>
                <c:pt idx="3">
                  <c:v>5.1557618046422796E-2</c:v>
                </c:pt>
                <c:pt idx="4">
                  <c:v>0.15793132910597163</c:v>
                </c:pt>
                <c:pt idx="5">
                  <c:v>0.36675015287189755</c:v>
                </c:pt>
                <c:pt idx="6">
                  <c:v>0.16041916217823607</c:v>
                </c:pt>
                <c:pt idx="7">
                  <c:v>0.20397718229869075</c:v>
                </c:pt>
                <c:pt idx="8">
                  <c:v>0</c:v>
                </c:pt>
                <c:pt idx="9">
                  <c:v>2.5464688685804273E-3</c:v>
                </c:pt>
              </c:numCache>
            </c:numRef>
          </c:val>
        </c:ser>
        <c:ser>
          <c:idx val="2"/>
          <c:order val="2"/>
          <c:tx>
            <c:strRef>
              <c:f>'Сараар, маркаар'!$V$2</c:f>
              <c:strCache>
                <c:ptCount val="1"/>
                <c:pt idx="0">
                  <c:v>2015</c:v>
                </c:pt>
              </c:strCache>
            </c:strRef>
          </c:tx>
          <c:dPt>
            <c:idx val="3"/>
            <c:bubble3D val="0"/>
            <c:spPr>
              <a:solidFill>
                <a:schemeClr val="accent5">
                  <a:lumMod val="60000"/>
                  <a:lumOff val="40000"/>
                </a:schemeClr>
              </a:solidFill>
            </c:spPr>
          </c:dPt>
          <c:dPt>
            <c:idx val="5"/>
            <c:bubble3D val="0"/>
            <c:spPr>
              <a:solidFill>
                <a:schemeClr val="tx2">
                  <a:lumMod val="60000"/>
                  <a:lumOff val="40000"/>
                </a:schemeClr>
              </a:solidFill>
            </c:spPr>
          </c:dPt>
          <c:dLbls>
            <c:dLbl>
              <c:idx val="0"/>
              <c:delete val="1"/>
            </c:dLbl>
            <c:dLbl>
              <c:idx val="1"/>
              <c:delete val="1"/>
            </c:dLbl>
            <c:dLbl>
              <c:idx val="8"/>
              <c:delete val="1"/>
            </c:dLbl>
            <c:dLbl>
              <c:idx val="9"/>
              <c:delete val="1"/>
            </c:dLbl>
            <c:showLegendKey val="0"/>
            <c:showVal val="0"/>
            <c:showCatName val="0"/>
            <c:showSerName val="0"/>
            <c:showPercent val="1"/>
            <c:showBubbleSize val="0"/>
            <c:showLeaderLines val="1"/>
          </c:dLbls>
          <c:cat>
            <c:strRef>
              <c:f>'Сараар, маркаар'!$H$3:$H$12</c:f>
              <c:strCache>
                <c:ptCount val="10"/>
                <c:pt idx="0">
                  <c:v>М0</c:v>
                </c:pt>
                <c:pt idx="1">
                  <c:v>М100</c:v>
                </c:pt>
                <c:pt idx="2">
                  <c:v>М150</c:v>
                </c:pt>
                <c:pt idx="3">
                  <c:v>М200</c:v>
                </c:pt>
                <c:pt idx="4">
                  <c:v>М250</c:v>
                </c:pt>
                <c:pt idx="5">
                  <c:v>М300</c:v>
                </c:pt>
                <c:pt idx="6">
                  <c:v>М350</c:v>
                </c:pt>
                <c:pt idx="7">
                  <c:v>М400</c:v>
                </c:pt>
                <c:pt idx="8">
                  <c:v>М450</c:v>
                </c:pt>
                <c:pt idx="9">
                  <c:v>М500</c:v>
                </c:pt>
              </c:strCache>
            </c:strRef>
          </c:cat>
          <c:val>
            <c:numRef>
              <c:f>'Сараар, маркаар'!$V$3:$V$12</c:f>
              <c:numCache>
                <c:formatCode>0%</c:formatCode>
                <c:ptCount val="10"/>
                <c:pt idx="0">
                  <c:v>2.8685293860033286E-3</c:v>
                </c:pt>
                <c:pt idx="1">
                  <c:v>1.3868208227497007E-2</c:v>
                </c:pt>
                <c:pt idx="2">
                  <c:v>3.4670520568742522E-2</c:v>
                </c:pt>
                <c:pt idx="3">
                  <c:v>2.094099442352048E-2</c:v>
                </c:pt>
                <c:pt idx="4">
                  <c:v>0.34924527751014567</c:v>
                </c:pt>
                <c:pt idx="5">
                  <c:v>0.10639835333274941</c:v>
                </c:pt>
                <c:pt idx="6">
                  <c:v>0.23333625295611807</c:v>
                </c:pt>
                <c:pt idx="7">
                  <c:v>0.23867186359522349</c:v>
                </c:pt>
                <c:pt idx="8">
                  <c:v>0</c:v>
                </c:pt>
                <c:pt idx="9">
                  <c:v>0</c:v>
                </c:pt>
              </c:numCache>
            </c:numRef>
          </c:val>
        </c:ser>
        <c:dLbls>
          <c:showLegendKey val="0"/>
          <c:showVal val="0"/>
          <c:showCatName val="0"/>
          <c:showSerName val="0"/>
          <c:showPercent val="1"/>
          <c:showBubbleSize val="0"/>
          <c:showLeaderLines val="1"/>
        </c:dLbls>
        <c:firstSliceAng val="0"/>
        <c:holeSize val="50"/>
      </c:doughnutChart>
    </c:plotArea>
    <c:legend>
      <c:legendPos val="r"/>
      <c:layout/>
      <c:overlay val="0"/>
    </c:legend>
    <c:plotVisOnly val="1"/>
    <c:dispBlanksAs val="gap"/>
    <c:showDLblsOverMax val="0"/>
  </c:chart>
  <c:txPr>
    <a:bodyPr/>
    <a:lstStyle/>
    <a:p>
      <a:pPr>
        <a:defRPr>
          <a:latin typeface="Arial" pitchFamily="34" charset="0"/>
          <a:cs typeface="Arial" pitchFamily="34" charset="0"/>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Sheet1!$D$19</c:f>
              <c:strCache>
                <c:ptCount val="1"/>
                <c:pt idx="0">
                  <c:v>Гүйцэтгэл</c:v>
                </c:pt>
              </c:strCache>
            </c:strRef>
          </c:tx>
          <c:spPr>
            <a:solidFill>
              <a:schemeClr val="accent5">
                <a:lumMod val="60000"/>
                <a:lumOff val="40000"/>
              </a:schemeClr>
            </a:solidFill>
          </c:spPr>
          <c:invertIfNegative val="0"/>
          <c:dLbls>
            <c:dLbl>
              <c:idx val="0"/>
              <c:layout>
                <c:manualLayout>
                  <c:x val="-3.0408498672561284E-3"/>
                  <c:y val="0.31417945388762247"/>
                </c:manualLayout>
              </c:layout>
              <c:showLegendKey val="0"/>
              <c:showVal val="1"/>
              <c:showCatName val="0"/>
              <c:showSerName val="0"/>
              <c:showPercent val="0"/>
              <c:showBubbleSize val="0"/>
            </c:dLbl>
            <c:dLbl>
              <c:idx val="1"/>
              <c:layout>
                <c:manualLayout>
                  <c:x val="-6.0816997345122569E-3"/>
                  <c:y val="0.34394382320329192"/>
                </c:manualLayout>
              </c:layout>
              <c:showLegendKey val="0"/>
              <c:showVal val="1"/>
              <c:showCatName val="0"/>
              <c:showSerName val="0"/>
              <c:showPercent val="0"/>
              <c:showBubbleSize val="0"/>
            </c:dLbl>
            <c:dLbl>
              <c:idx val="2"/>
              <c:layout>
                <c:manualLayout>
                  <c:x val="6.0816997345122569E-3"/>
                  <c:y val="0.2844150845719530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Sheet1!$A$21:$C$21</c:f>
              <c:numCache>
                <c:formatCode>General</c:formatCode>
                <c:ptCount val="3"/>
                <c:pt idx="0">
                  <c:v>2017</c:v>
                </c:pt>
                <c:pt idx="1">
                  <c:v>2016</c:v>
                </c:pt>
                <c:pt idx="2">
                  <c:v>2015</c:v>
                </c:pt>
              </c:numCache>
            </c:numRef>
          </c:cat>
          <c:val>
            <c:numRef>
              <c:f>Sheet1!$A$19:$C$19</c:f>
              <c:numCache>
                <c:formatCode>_-* #,##0_₮_-;\-* #,##0_₮_-;_-* "-"??_₮_-;_-@_-</c:formatCode>
                <c:ptCount val="3"/>
                <c:pt idx="0">
                  <c:v>54840</c:v>
                </c:pt>
                <c:pt idx="1">
                  <c:v>59690.5</c:v>
                </c:pt>
                <c:pt idx="2">
                  <c:v>68502</c:v>
                </c:pt>
              </c:numCache>
            </c:numRef>
          </c:val>
        </c:ser>
        <c:ser>
          <c:idx val="1"/>
          <c:order val="1"/>
          <c:tx>
            <c:strRef>
              <c:f>Sheet1!$D$20</c:f>
              <c:strCache>
                <c:ptCount val="1"/>
                <c:pt idx="0">
                  <c:v>Төлөвлөгөө</c:v>
                </c:pt>
              </c:strCache>
            </c:strRef>
          </c:tx>
          <c:invertIfNegative val="0"/>
          <c:dLbls>
            <c:dLbl>
              <c:idx val="0"/>
              <c:layout>
                <c:manualLayout>
                  <c:x val="0"/>
                  <c:y val="0.30756514959525133"/>
                </c:manualLayout>
              </c:layout>
              <c:showLegendKey val="0"/>
              <c:showVal val="1"/>
              <c:showCatName val="0"/>
              <c:showSerName val="0"/>
              <c:showPercent val="0"/>
              <c:showBubbleSize val="0"/>
            </c:dLbl>
            <c:dLbl>
              <c:idx val="1"/>
              <c:layout>
                <c:manualLayout>
                  <c:x val="0"/>
                  <c:y val="0.29102938886432383"/>
                </c:manualLayout>
              </c:layout>
              <c:showLegendKey val="0"/>
              <c:showVal val="1"/>
              <c:showCatName val="0"/>
              <c:showSerName val="0"/>
              <c:showPercent val="0"/>
              <c:showBubbleSize val="0"/>
            </c:dLbl>
            <c:dLbl>
              <c:idx val="2"/>
              <c:layout>
                <c:manualLayout>
                  <c:x val="6.0816997345122569E-3"/>
                  <c:y val="0.32410091032617894"/>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Sheet1!$A$21:$C$21</c:f>
              <c:numCache>
                <c:formatCode>General</c:formatCode>
                <c:ptCount val="3"/>
                <c:pt idx="0">
                  <c:v>2017</c:v>
                </c:pt>
                <c:pt idx="1">
                  <c:v>2016</c:v>
                </c:pt>
                <c:pt idx="2">
                  <c:v>2015</c:v>
                </c:pt>
              </c:numCache>
            </c:numRef>
          </c:cat>
          <c:val>
            <c:numRef>
              <c:f>Sheet1!$A$20:$C$20</c:f>
              <c:numCache>
                <c:formatCode>_-* #,##0_₮_-;\-* #,##0_₮_-;_-* "-"??_₮_-;_-@_-</c:formatCode>
                <c:ptCount val="3"/>
                <c:pt idx="0">
                  <c:v>60000</c:v>
                </c:pt>
                <c:pt idx="1">
                  <c:v>60000</c:v>
                </c:pt>
                <c:pt idx="2">
                  <c:v>67000</c:v>
                </c:pt>
              </c:numCache>
            </c:numRef>
          </c:val>
        </c:ser>
        <c:dLbls>
          <c:showLegendKey val="0"/>
          <c:showVal val="1"/>
          <c:showCatName val="0"/>
          <c:showSerName val="0"/>
          <c:showPercent val="0"/>
          <c:showBubbleSize val="0"/>
        </c:dLbls>
        <c:gapWidth val="150"/>
        <c:overlap val="-25"/>
        <c:axId val="39440768"/>
        <c:axId val="39442304"/>
      </c:barChart>
      <c:catAx>
        <c:axId val="39440768"/>
        <c:scaling>
          <c:orientation val="minMax"/>
        </c:scaling>
        <c:delete val="0"/>
        <c:axPos val="b"/>
        <c:numFmt formatCode="General" sourceLinked="1"/>
        <c:majorTickMark val="none"/>
        <c:minorTickMark val="none"/>
        <c:tickLblPos val="nextTo"/>
        <c:crossAx val="39442304"/>
        <c:crosses val="autoZero"/>
        <c:auto val="1"/>
        <c:lblAlgn val="ctr"/>
        <c:lblOffset val="100"/>
        <c:noMultiLvlLbl val="0"/>
      </c:catAx>
      <c:valAx>
        <c:axId val="39442304"/>
        <c:scaling>
          <c:orientation val="minMax"/>
        </c:scaling>
        <c:delete val="1"/>
        <c:axPos val="l"/>
        <c:numFmt formatCode="_-* #,##0_₮_-;\-* #,##0_₮_-;_-* &quot;-&quot;??_₮_-;_-@_-" sourceLinked="1"/>
        <c:majorTickMark val="out"/>
        <c:minorTickMark val="none"/>
        <c:tickLblPos val="nextTo"/>
        <c:crossAx val="39440768"/>
        <c:crosses val="autoZero"/>
        <c:crossBetween val="between"/>
      </c:valAx>
    </c:plotArea>
    <c:legend>
      <c:legendPos val="t"/>
      <c:layout/>
      <c:overlay val="0"/>
    </c:legend>
    <c:plotVisOnly val="1"/>
    <c:dispBlanksAs val="gap"/>
    <c:showDLblsOverMax val="0"/>
  </c:chart>
  <c:txPr>
    <a:bodyPr/>
    <a:lstStyle/>
    <a:p>
      <a:pPr>
        <a:defRPr>
          <a:latin typeface="Arial" pitchFamily="34" charset="0"/>
          <a:cs typeface="Arial" pitchFamily="34" charset="0"/>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Sheet2!$A$14</c:f>
              <c:strCache>
                <c:ptCount val="1"/>
                <c:pt idx="0">
                  <c:v>Өдрийн рейс</c:v>
                </c:pt>
              </c:strCache>
            </c:strRef>
          </c:tx>
          <c:spPr>
            <a:solidFill>
              <a:schemeClr val="accent5">
                <a:lumMod val="60000"/>
                <a:lumOff val="40000"/>
              </a:schemeClr>
            </a:solidFill>
          </c:spPr>
          <c:invertIfNegative val="0"/>
          <c:cat>
            <c:strRef>
              <c:f>Sheet2!$B$1:$I$1</c:f>
              <c:strCache>
                <c:ptCount val="8"/>
                <c:pt idx="0">
                  <c:v>4 сар</c:v>
                </c:pt>
                <c:pt idx="1">
                  <c:v>5 сар</c:v>
                </c:pt>
                <c:pt idx="2">
                  <c:v>6 сар</c:v>
                </c:pt>
                <c:pt idx="3">
                  <c:v>7 сар</c:v>
                </c:pt>
                <c:pt idx="4">
                  <c:v>8 сар</c:v>
                </c:pt>
                <c:pt idx="5">
                  <c:v>9 сар</c:v>
                </c:pt>
                <c:pt idx="6">
                  <c:v>10 сар</c:v>
                </c:pt>
                <c:pt idx="7">
                  <c:v>11 сар</c:v>
                </c:pt>
              </c:strCache>
            </c:strRef>
          </c:cat>
          <c:val>
            <c:numRef>
              <c:f>Sheet2!$B$14:$I$14</c:f>
              <c:numCache>
                <c:formatCode>General</c:formatCode>
                <c:ptCount val="8"/>
                <c:pt idx="0">
                  <c:v>497</c:v>
                </c:pt>
                <c:pt idx="1">
                  <c:v>777</c:v>
                </c:pt>
                <c:pt idx="2">
                  <c:v>964</c:v>
                </c:pt>
                <c:pt idx="3">
                  <c:v>987</c:v>
                </c:pt>
                <c:pt idx="4">
                  <c:v>893</c:v>
                </c:pt>
                <c:pt idx="5">
                  <c:v>1390</c:v>
                </c:pt>
                <c:pt idx="6">
                  <c:v>1009</c:v>
                </c:pt>
                <c:pt idx="7">
                  <c:v>282</c:v>
                </c:pt>
              </c:numCache>
            </c:numRef>
          </c:val>
        </c:ser>
        <c:ser>
          <c:idx val="1"/>
          <c:order val="1"/>
          <c:tx>
            <c:strRef>
              <c:f>Sheet2!$A$15</c:f>
              <c:strCache>
                <c:ptCount val="1"/>
                <c:pt idx="0">
                  <c:v>Шөнийн рейс</c:v>
                </c:pt>
              </c:strCache>
            </c:strRef>
          </c:tx>
          <c:invertIfNegative val="0"/>
          <c:cat>
            <c:strRef>
              <c:f>Sheet2!$B$1:$I$1</c:f>
              <c:strCache>
                <c:ptCount val="8"/>
                <c:pt idx="0">
                  <c:v>4 сар</c:v>
                </c:pt>
                <c:pt idx="1">
                  <c:v>5 сар</c:v>
                </c:pt>
                <c:pt idx="2">
                  <c:v>6 сар</c:v>
                </c:pt>
                <c:pt idx="3">
                  <c:v>7 сар</c:v>
                </c:pt>
                <c:pt idx="4">
                  <c:v>8 сар</c:v>
                </c:pt>
                <c:pt idx="5">
                  <c:v>9 сар</c:v>
                </c:pt>
                <c:pt idx="6">
                  <c:v>10 сар</c:v>
                </c:pt>
                <c:pt idx="7">
                  <c:v>11 сар</c:v>
                </c:pt>
              </c:strCache>
            </c:strRef>
          </c:cat>
          <c:val>
            <c:numRef>
              <c:f>Sheet2!$B$15:$I$15</c:f>
              <c:numCache>
                <c:formatCode>General</c:formatCode>
                <c:ptCount val="8"/>
                <c:pt idx="0">
                  <c:v>42</c:v>
                </c:pt>
                <c:pt idx="1">
                  <c:v>177</c:v>
                </c:pt>
                <c:pt idx="2">
                  <c:v>369</c:v>
                </c:pt>
                <c:pt idx="3">
                  <c:v>458</c:v>
                </c:pt>
                <c:pt idx="4">
                  <c:v>280</c:v>
                </c:pt>
                <c:pt idx="5">
                  <c:v>321</c:v>
                </c:pt>
                <c:pt idx="6">
                  <c:v>80</c:v>
                </c:pt>
                <c:pt idx="7">
                  <c:v>68</c:v>
                </c:pt>
              </c:numCache>
            </c:numRef>
          </c:val>
        </c:ser>
        <c:dLbls>
          <c:showLegendKey val="0"/>
          <c:showVal val="1"/>
          <c:showCatName val="0"/>
          <c:showSerName val="0"/>
          <c:showPercent val="0"/>
          <c:showBubbleSize val="0"/>
        </c:dLbls>
        <c:gapWidth val="75"/>
        <c:overlap val="100"/>
        <c:axId val="39124992"/>
        <c:axId val="39126528"/>
      </c:barChart>
      <c:catAx>
        <c:axId val="39124992"/>
        <c:scaling>
          <c:orientation val="minMax"/>
        </c:scaling>
        <c:delete val="0"/>
        <c:axPos val="b"/>
        <c:majorTickMark val="none"/>
        <c:minorTickMark val="none"/>
        <c:tickLblPos val="nextTo"/>
        <c:crossAx val="39126528"/>
        <c:crosses val="autoZero"/>
        <c:auto val="1"/>
        <c:lblAlgn val="ctr"/>
        <c:lblOffset val="100"/>
        <c:noMultiLvlLbl val="0"/>
      </c:catAx>
      <c:valAx>
        <c:axId val="39126528"/>
        <c:scaling>
          <c:orientation val="minMax"/>
        </c:scaling>
        <c:delete val="0"/>
        <c:axPos val="l"/>
        <c:numFmt formatCode="General" sourceLinked="1"/>
        <c:majorTickMark val="none"/>
        <c:minorTickMark val="none"/>
        <c:tickLblPos val="nextTo"/>
        <c:crossAx val="39124992"/>
        <c:crosses val="autoZero"/>
        <c:crossBetween val="between"/>
      </c:valAx>
    </c:plotArea>
    <c:legend>
      <c:legendPos val="b"/>
      <c:layout/>
      <c:overlay val="0"/>
    </c:legend>
    <c:plotVisOnly val="1"/>
    <c:dispBlanksAs val="gap"/>
    <c:showDLblsOverMax val="0"/>
  </c:chart>
  <c:txPr>
    <a:bodyPr/>
    <a:lstStyle/>
    <a:p>
      <a:pPr>
        <a:defRPr sz="1100">
          <a:latin typeface="Arial" pitchFamily="34" charset="0"/>
          <a:cs typeface="Arial"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Sheet2!$C$17</c:f>
              <c:strCache>
                <c:ptCount val="1"/>
                <c:pt idx="0">
                  <c:v>Бетон зуурмаг м3</c:v>
                </c:pt>
              </c:strCache>
            </c:strRef>
          </c:tx>
          <c:invertIfNegative val="0"/>
          <c:cat>
            <c:strRef>
              <c:f>Sheet2!$B$18:$B$24</c:f>
              <c:strCache>
                <c:ptCount val="7"/>
                <c:pt idx="0">
                  <c:v>даваа</c:v>
                </c:pt>
                <c:pt idx="1">
                  <c:v>мягмар</c:v>
                </c:pt>
                <c:pt idx="2">
                  <c:v>лхагва</c:v>
                </c:pt>
                <c:pt idx="3">
                  <c:v>пүрэв</c:v>
                </c:pt>
                <c:pt idx="4">
                  <c:v>баасан</c:v>
                </c:pt>
                <c:pt idx="5">
                  <c:v>бямба</c:v>
                </c:pt>
                <c:pt idx="6">
                  <c:v>ням</c:v>
                </c:pt>
              </c:strCache>
            </c:strRef>
          </c:cat>
          <c:val>
            <c:numRef>
              <c:f>Sheet2!$C$18:$C$24</c:f>
              <c:numCache>
                <c:formatCode>_-* #,##0_₮_-;\-* #,##0_₮_-;_-* "-"??_₮_-;_-@_-</c:formatCode>
                <c:ptCount val="7"/>
                <c:pt idx="0">
                  <c:v>7925</c:v>
                </c:pt>
                <c:pt idx="1">
                  <c:v>6323</c:v>
                </c:pt>
                <c:pt idx="2">
                  <c:v>8196</c:v>
                </c:pt>
                <c:pt idx="3">
                  <c:v>8276</c:v>
                </c:pt>
                <c:pt idx="4" formatCode="_-* #,##0.0_₮_-;\-* #,##0.0_₮_-;_-* &quot;-&quot;??_₮_-;_-@_-">
                  <c:v>10369.700000000001</c:v>
                </c:pt>
                <c:pt idx="5" formatCode="_-* #,##0.0_₮_-;\-* #,##0.0_₮_-;_-* &quot;-&quot;??_₮_-;_-@_-">
                  <c:v>6821.7</c:v>
                </c:pt>
                <c:pt idx="6" formatCode="_-* #,##0.0_₮_-;\-* #,##0.0_₮_-;_-* &quot;-&quot;??_₮_-;_-@_-">
                  <c:v>6928.6</c:v>
                </c:pt>
              </c:numCache>
            </c:numRef>
          </c:val>
        </c:ser>
        <c:dLbls>
          <c:showLegendKey val="0"/>
          <c:showVal val="1"/>
          <c:showCatName val="0"/>
          <c:showSerName val="0"/>
          <c:showPercent val="0"/>
          <c:showBubbleSize val="0"/>
        </c:dLbls>
        <c:gapWidth val="75"/>
        <c:axId val="39188352"/>
        <c:axId val="39189888"/>
      </c:barChart>
      <c:catAx>
        <c:axId val="39188352"/>
        <c:scaling>
          <c:orientation val="minMax"/>
        </c:scaling>
        <c:delete val="0"/>
        <c:axPos val="b"/>
        <c:majorTickMark val="none"/>
        <c:minorTickMark val="none"/>
        <c:tickLblPos val="nextTo"/>
        <c:crossAx val="39189888"/>
        <c:crosses val="autoZero"/>
        <c:auto val="1"/>
        <c:lblAlgn val="ctr"/>
        <c:lblOffset val="100"/>
        <c:noMultiLvlLbl val="0"/>
      </c:catAx>
      <c:valAx>
        <c:axId val="39189888"/>
        <c:scaling>
          <c:orientation val="minMax"/>
        </c:scaling>
        <c:delete val="0"/>
        <c:axPos val="l"/>
        <c:numFmt formatCode="_-* #,##0_₮_-;\-* #,##0_₮_-;_-* &quot;-&quot;??_₮_-;_-@_-" sourceLinked="1"/>
        <c:majorTickMark val="none"/>
        <c:minorTickMark val="none"/>
        <c:tickLblPos val="nextTo"/>
        <c:crossAx val="39188352"/>
        <c:crosses val="autoZero"/>
        <c:crossBetween val="between"/>
      </c:valAx>
    </c:plotArea>
    <c:legend>
      <c:legendPos val="b"/>
      <c:layout/>
      <c:overlay val="0"/>
    </c:legend>
    <c:plotVisOnly val="1"/>
    <c:dispBlanksAs val="gap"/>
    <c:showDLblsOverMax val="0"/>
  </c:chart>
  <c:txPr>
    <a:bodyPr/>
    <a:lstStyle/>
    <a:p>
      <a:pPr>
        <a:defRPr sz="1100">
          <a:latin typeface="Arial" pitchFamily="34" charset="0"/>
          <a:cs typeface="Arial"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Sheet3!$C$1</c:f>
              <c:strCache>
                <c:ptCount val="1"/>
                <c:pt idx="0">
                  <c:v>Дотоодын байгууллага</c:v>
                </c:pt>
              </c:strCache>
            </c:strRef>
          </c:tx>
          <c:spPr>
            <a:solidFill>
              <a:schemeClr val="accent3">
                <a:lumMod val="75000"/>
              </a:schemeClr>
            </a:solidFill>
          </c:spPr>
          <c:invertIfNegative val="0"/>
          <c:cat>
            <c:numRef>
              <c:f>Sheet3!$A$3:$A$5</c:f>
              <c:numCache>
                <c:formatCode>General</c:formatCode>
                <c:ptCount val="3"/>
                <c:pt idx="0">
                  <c:v>2015</c:v>
                </c:pt>
                <c:pt idx="1">
                  <c:v>2016</c:v>
                </c:pt>
                <c:pt idx="2">
                  <c:v>2017</c:v>
                </c:pt>
              </c:numCache>
            </c:numRef>
          </c:cat>
          <c:val>
            <c:numRef>
              <c:f>Sheet3!$C$3:$C$5</c:f>
              <c:numCache>
                <c:formatCode>_-* #,##0.0_₮_-;\-* #,##0.0_₮_-;_-* "-"??_₮_-;_-@_-</c:formatCode>
                <c:ptCount val="3"/>
                <c:pt idx="0">
                  <c:v>2628945.4000000004</c:v>
                </c:pt>
                <c:pt idx="1">
                  <c:v>2871274.9</c:v>
                </c:pt>
                <c:pt idx="2">
                  <c:v>2944567.9999999995</c:v>
                </c:pt>
              </c:numCache>
            </c:numRef>
          </c:val>
        </c:ser>
        <c:ser>
          <c:idx val="1"/>
          <c:order val="1"/>
          <c:tx>
            <c:strRef>
              <c:f>Sheet3!$G$1</c:f>
              <c:strCache>
                <c:ptCount val="1"/>
                <c:pt idx="0">
                  <c:v>Гадаадын байгууллага</c:v>
                </c:pt>
              </c:strCache>
            </c:strRef>
          </c:tx>
          <c:invertIfNegative val="0"/>
          <c:cat>
            <c:numRef>
              <c:f>Sheet3!$A$3:$A$5</c:f>
              <c:numCache>
                <c:formatCode>General</c:formatCode>
                <c:ptCount val="3"/>
                <c:pt idx="0">
                  <c:v>2015</c:v>
                </c:pt>
                <c:pt idx="1">
                  <c:v>2016</c:v>
                </c:pt>
                <c:pt idx="2">
                  <c:v>2017</c:v>
                </c:pt>
              </c:numCache>
            </c:numRef>
          </c:cat>
          <c:val>
            <c:numRef>
              <c:f>Sheet3!$G$3:$G$5</c:f>
              <c:numCache>
                <c:formatCode>_-* #,##0.0_₮_-;\-* #,##0.0_₮_-;_-* "-"??_₮_-;_-@_-</c:formatCode>
                <c:ptCount val="3"/>
                <c:pt idx="0">
                  <c:v>208841.4</c:v>
                </c:pt>
                <c:pt idx="1">
                  <c:v>213523.8</c:v>
                </c:pt>
                <c:pt idx="2">
                  <c:v>186092.7</c:v>
                </c:pt>
              </c:numCache>
            </c:numRef>
          </c:val>
        </c:ser>
        <c:dLbls>
          <c:showLegendKey val="0"/>
          <c:showVal val="1"/>
          <c:showCatName val="0"/>
          <c:showSerName val="0"/>
          <c:showPercent val="0"/>
          <c:showBubbleSize val="0"/>
        </c:dLbls>
        <c:gapWidth val="75"/>
        <c:axId val="39201408"/>
        <c:axId val="39203200"/>
      </c:barChart>
      <c:catAx>
        <c:axId val="39201408"/>
        <c:scaling>
          <c:orientation val="minMax"/>
        </c:scaling>
        <c:delete val="0"/>
        <c:axPos val="b"/>
        <c:numFmt formatCode="General" sourceLinked="1"/>
        <c:majorTickMark val="none"/>
        <c:minorTickMark val="none"/>
        <c:tickLblPos val="nextTo"/>
        <c:crossAx val="39203200"/>
        <c:crosses val="autoZero"/>
        <c:auto val="1"/>
        <c:lblAlgn val="ctr"/>
        <c:lblOffset val="100"/>
        <c:noMultiLvlLbl val="0"/>
      </c:catAx>
      <c:valAx>
        <c:axId val="39203200"/>
        <c:scaling>
          <c:orientation val="minMax"/>
        </c:scaling>
        <c:delete val="0"/>
        <c:axPos val="l"/>
        <c:numFmt formatCode="_-* #,##0.0_₮_-;\-* #,##0.0_₮_-;_-* &quot;-&quot;??_₮_-;_-@_-" sourceLinked="1"/>
        <c:majorTickMark val="none"/>
        <c:minorTickMark val="none"/>
        <c:tickLblPos val="nextTo"/>
        <c:crossAx val="39201408"/>
        <c:crosses val="autoZero"/>
        <c:crossBetween val="between"/>
      </c:valAx>
    </c:plotArea>
    <c:legend>
      <c:legendPos val="b"/>
      <c:layout/>
      <c:overlay val="0"/>
    </c:legend>
    <c:plotVisOnly val="1"/>
    <c:dispBlanksAs val="gap"/>
    <c:showDLblsOverMax val="0"/>
  </c:chart>
  <c:txPr>
    <a:bodyPr/>
    <a:lstStyle/>
    <a:p>
      <a:pPr>
        <a:defRPr sz="1050">
          <a:latin typeface="Arial" pitchFamily="34" charset="0"/>
          <a:cs typeface="Arial" pitchFamily="34" charset="0"/>
        </a:defRPr>
      </a:pPr>
      <a:endParaRPr lang="en-US"/>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F523C7-9305-4110-9EAD-5F93A687A7D1}" type="doc">
      <dgm:prSet loTypeId="urn:microsoft.com/office/officeart/2005/8/layout/vList3" loCatId="list" qsTypeId="urn:microsoft.com/office/officeart/2005/8/quickstyle/simple1" qsCatId="simple" csTypeId="urn:microsoft.com/office/officeart/2005/8/colors/accent1_2" csCatId="accent1" phldr="1"/>
      <dgm:spPr/>
    </dgm:pt>
    <dgm:pt modelId="{288BAFC8-223A-4242-B40A-124DB1C7EC15}">
      <dgm:prSet phldrT="[Text]" custT="1"/>
      <dgm:spPr/>
      <dgm:t>
        <a:bodyPr/>
        <a:lstStyle/>
        <a:p>
          <a:pPr algn="just">
            <a:lnSpc>
              <a:spcPct val="150000"/>
            </a:lnSpc>
          </a:pPr>
          <a:r>
            <a:rPr lang="mn-MN" sz="1800" b="0" i="0" dirty="0" smtClean="0">
              <a:solidFill>
                <a:schemeClr val="bg1"/>
              </a:solidFill>
              <a:latin typeface="Arial" pitchFamily="34" charset="0"/>
              <a:cs typeface="Arial" pitchFamily="34" charset="0"/>
            </a:rPr>
            <a:t>Технологийн дэвшил, мэдлэг шингээсэн бүтээгдэхүүн үйлчилгээгээр Үндэсний жишиг үйлдвэрлэгч болно.</a:t>
          </a:r>
          <a:endParaRPr lang="en-US" sz="1800" b="0" i="0" dirty="0">
            <a:solidFill>
              <a:schemeClr val="bg1"/>
            </a:solidFill>
          </a:endParaRPr>
        </a:p>
      </dgm:t>
    </dgm:pt>
    <dgm:pt modelId="{40801253-DBA2-412F-AE97-AD7312812B72}" type="parTrans" cxnId="{862F87B1-50AF-4681-BBB5-009DF177D74D}">
      <dgm:prSet/>
      <dgm:spPr/>
      <dgm:t>
        <a:bodyPr/>
        <a:lstStyle/>
        <a:p>
          <a:endParaRPr lang="en-US"/>
        </a:p>
      </dgm:t>
    </dgm:pt>
    <dgm:pt modelId="{E55EB66E-7600-4271-BD03-3EF502CEB583}" type="sibTrans" cxnId="{862F87B1-50AF-4681-BBB5-009DF177D74D}">
      <dgm:prSet/>
      <dgm:spPr/>
      <dgm:t>
        <a:bodyPr/>
        <a:lstStyle/>
        <a:p>
          <a:endParaRPr lang="en-US"/>
        </a:p>
      </dgm:t>
    </dgm:pt>
    <dgm:pt modelId="{C58CE06A-4DAD-460E-8F37-CB0DF0D98784}">
      <dgm:prSet phldrT="[Text]" custT="1"/>
      <dgm:spPr/>
      <dgm:t>
        <a:bodyPr/>
        <a:lstStyle/>
        <a:p>
          <a:pPr algn="just">
            <a:lnSpc>
              <a:spcPct val="150000"/>
            </a:lnSpc>
          </a:pPr>
          <a:r>
            <a:rPr lang="mn-MN" sz="1800" b="0" i="0" dirty="0" smtClean="0">
              <a:latin typeface="Arial" pitchFamily="34" charset="0"/>
              <a:cs typeface="Arial" pitchFamily="34" charset="0"/>
            </a:rPr>
            <a:t>Чадварлаг хамт олноор үйлдвэрлэл технологийн жишиг тогтоож, хамтын ажиллагаагаар харилцан хөгжинө.</a:t>
          </a:r>
          <a:endParaRPr lang="en-US" sz="1800" b="0" i="0" dirty="0"/>
        </a:p>
      </dgm:t>
    </dgm:pt>
    <dgm:pt modelId="{A7505F57-3DB1-4565-9466-A9BDC43B0460}" type="parTrans" cxnId="{1495B8B9-7460-4D86-98FD-9FB261E812E6}">
      <dgm:prSet/>
      <dgm:spPr/>
      <dgm:t>
        <a:bodyPr/>
        <a:lstStyle/>
        <a:p>
          <a:endParaRPr lang="en-US"/>
        </a:p>
      </dgm:t>
    </dgm:pt>
    <dgm:pt modelId="{04FDB6EA-D0DA-45AE-8E20-ADC9A4C5298C}" type="sibTrans" cxnId="{1495B8B9-7460-4D86-98FD-9FB261E812E6}">
      <dgm:prSet/>
      <dgm:spPr/>
      <dgm:t>
        <a:bodyPr/>
        <a:lstStyle/>
        <a:p>
          <a:endParaRPr lang="en-US"/>
        </a:p>
      </dgm:t>
    </dgm:pt>
    <dgm:pt modelId="{0060CD37-B93B-4DAA-909A-D5CD43E11A28}">
      <dgm:prSet phldrT="[Text]"/>
      <dgm:spPr/>
      <dgm:t>
        <a:bodyPr/>
        <a:lstStyle/>
        <a:p>
          <a:pPr algn="just"/>
          <a:r>
            <a:rPr lang="mn-MN" b="1" i="0" dirty="0" smtClean="0">
              <a:latin typeface="Arial" pitchFamily="34" charset="0"/>
              <a:cs typeface="Arial" pitchFamily="34" charset="0"/>
            </a:rPr>
            <a:t>Байгууллага - </a:t>
          </a:r>
          <a:r>
            <a:rPr lang="mn-MN" i="0" dirty="0" smtClean="0">
              <a:latin typeface="Arial" pitchFamily="34" charset="0"/>
              <a:cs typeface="Arial" pitchFamily="34" charset="0"/>
            </a:rPr>
            <a:t>Байгууллагын бүтээгдэхүүн, эд материалд өөриймсөг хандаж нэр хүндийг ямагт эрхэмлэнэ. Байгууллагын тогвортой үйл ажиллагааг хэрэгжүүлнэ.</a:t>
          </a:r>
        </a:p>
        <a:p>
          <a:pPr algn="just"/>
          <a:r>
            <a:rPr lang="mn-MN" b="1" i="0" dirty="0" smtClean="0">
              <a:latin typeface="Arial" pitchFamily="34" charset="0"/>
              <a:cs typeface="Arial" pitchFamily="34" charset="0"/>
            </a:rPr>
            <a:t>Ажилчид - </a:t>
          </a:r>
          <a:r>
            <a:rPr lang="mn-MN" i="0" dirty="0" smtClean="0">
              <a:latin typeface="Arial" pitchFamily="34" charset="0"/>
              <a:cs typeface="Arial" pitchFamily="34" charset="0"/>
            </a:rPr>
            <a:t>Ажилтны мэдлэг боловсролыг байнга нэмэгдүүлэх, харилцан итгэлцэл, халуун дулаан, уур амьсгалыг бүрдүүлэн, хамтын сэтгэлгээг баримтлана. Аливаа үйл ажиллагааг төгс гүйцэтгэж, хариуцлагатай хандана.</a:t>
          </a:r>
        </a:p>
        <a:p>
          <a:pPr algn="just"/>
          <a:r>
            <a:rPr lang="mn-MN" b="1" i="0" dirty="0" smtClean="0">
              <a:latin typeface="Arial" pitchFamily="34" charset="0"/>
              <a:cs typeface="Arial" pitchFamily="34" charset="0"/>
            </a:rPr>
            <a:t>Харилцагч - </a:t>
          </a:r>
          <a:r>
            <a:rPr lang="mn-MN" i="0" dirty="0" smtClean="0">
              <a:latin typeface="Arial" pitchFamily="34" charset="0"/>
              <a:cs typeface="Arial" pitchFamily="34" charset="0"/>
            </a:rPr>
            <a:t>Тогтвортой хамтын ажиллагааг эрхэмлэж, харилцагчыг хүндэлнэ.</a:t>
          </a:r>
          <a:endParaRPr lang="en-US" i="0" dirty="0"/>
        </a:p>
      </dgm:t>
    </dgm:pt>
    <dgm:pt modelId="{294CF1F3-0D7D-46BC-804B-F2AE2973BBE4}" type="parTrans" cxnId="{40FEDE4F-76BE-46C0-A53F-0E0E44ECAFBB}">
      <dgm:prSet/>
      <dgm:spPr/>
      <dgm:t>
        <a:bodyPr/>
        <a:lstStyle/>
        <a:p>
          <a:endParaRPr lang="en-US"/>
        </a:p>
      </dgm:t>
    </dgm:pt>
    <dgm:pt modelId="{9E282961-C947-430E-B94A-C70191D9082B}" type="sibTrans" cxnId="{40FEDE4F-76BE-46C0-A53F-0E0E44ECAFBB}">
      <dgm:prSet/>
      <dgm:spPr/>
      <dgm:t>
        <a:bodyPr/>
        <a:lstStyle/>
        <a:p>
          <a:endParaRPr lang="en-US"/>
        </a:p>
      </dgm:t>
    </dgm:pt>
    <dgm:pt modelId="{0137E4E1-366A-4E27-B2D6-C6DB13A1C87D}" type="pres">
      <dgm:prSet presAssocID="{85F523C7-9305-4110-9EAD-5F93A687A7D1}" presName="linearFlow" presStyleCnt="0">
        <dgm:presLayoutVars>
          <dgm:dir/>
          <dgm:resizeHandles val="exact"/>
        </dgm:presLayoutVars>
      </dgm:prSet>
      <dgm:spPr/>
    </dgm:pt>
    <dgm:pt modelId="{BF8A4B8E-2525-467F-B94C-1AD1F83F5A0B}" type="pres">
      <dgm:prSet presAssocID="{288BAFC8-223A-4242-B40A-124DB1C7EC15}" presName="composite" presStyleCnt="0"/>
      <dgm:spPr/>
    </dgm:pt>
    <dgm:pt modelId="{C7A4609E-E71B-4A89-843F-220C755D9ABE}" type="pres">
      <dgm:prSet presAssocID="{288BAFC8-223A-4242-B40A-124DB1C7EC15}" presName="imgShp" presStyleLbl="fgImgPlace1" presStyleIdx="0" presStyleCnt="3" custLinFactNeighborX="-42324" custLinFactNeighborY="-435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dgm:spPr>
    </dgm:pt>
    <dgm:pt modelId="{8730ADFE-FDE3-44C5-A933-68095BEB4518}" type="pres">
      <dgm:prSet presAssocID="{288BAFC8-223A-4242-B40A-124DB1C7EC15}" presName="txShp" presStyleLbl="node1" presStyleIdx="0" presStyleCnt="3" custScaleX="132854" custLinFactNeighborX="8761" custLinFactNeighborY="1560">
        <dgm:presLayoutVars>
          <dgm:bulletEnabled val="1"/>
        </dgm:presLayoutVars>
      </dgm:prSet>
      <dgm:spPr/>
      <dgm:t>
        <a:bodyPr/>
        <a:lstStyle/>
        <a:p>
          <a:endParaRPr lang="en-US"/>
        </a:p>
      </dgm:t>
    </dgm:pt>
    <dgm:pt modelId="{17736EB6-3FE4-47F8-9CAD-4CAEB034F4A9}" type="pres">
      <dgm:prSet presAssocID="{E55EB66E-7600-4271-BD03-3EF502CEB583}" presName="spacing" presStyleCnt="0"/>
      <dgm:spPr/>
    </dgm:pt>
    <dgm:pt modelId="{AAECDAEF-F22E-42B0-9892-006CB2A9A6C0}" type="pres">
      <dgm:prSet presAssocID="{C58CE06A-4DAD-460E-8F37-CB0DF0D98784}" presName="composite" presStyleCnt="0"/>
      <dgm:spPr/>
    </dgm:pt>
    <dgm:pt modelId="{2C9C16D5-9BDF-4FFB-9E7A-DE15E3E2E06C}" type="pres">
      <dgm:prSet presAssocID="{C58CE06A-4DAD-460E-8F37-CB0DF0D98784}" presName="imgShp" presStyleLbl="fgImgPlace1" presStyleIdx="1" presStyleCnt="3" custLinFactNeighborX="-39732" custLinFactNeighborY="2074"/>
      <dgm:spPr>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dgm:spPr>
    </dgm:pt>
    <dgm:pt modelId="{CBE30200-C571-40C7-9AB5-1B7D200074EA}" type="pres">
      <dgm:prSet presAssocID="{C58CE06A-4DAD-460E-8F37-CB0DF0D98784}" presName="txShp" presStyleLbl="node1" presStyleIdx="1" presStyleCnt="3" custScaleX="132531" custLinFactNeighborX="10855" custLinFactNeighborY="-3852">
        <dgm:presLayoutVars>
          <dgm:bulletEnabled val="1"/>
        </dgm:presLayoutVars>
      </dgm:prSet>
      <dgm:spPr/>
      <dgm:t>
        <a:bodyPr/>
        <a:lstStyle/>
        <a:p>
          <a:endParaRPr lang="en-US"/>
        </a:p>
      </dgm:t>
    </dgm:pt>
    <dgm:pt modelId="{0CEFCE4A-D744-42E0-AEA0-8660D316581A}" type="pres">
      <dgm:prSet presAssocID="{04FDB6EA-D0DA-45AE-8E20-ADC9A4C5298C}" presName="spacing" presStyleCnt="0"/>
      <dgm:spPr/>
    </dgm:pt>
    <dgm:pt modelId="{E0E45312-3413-4715-996B-30C47E174974}" type="pres">
      <dgm:prSet presAssocID="{0060CD37-B93B-4DAA-909A-D5CD43E11A28}" presName="composite" presStyleCnt="0"/>
      <dgm:spPr/>
    </dgm:pt>
    <dgm:pt modelId="{0C3E5215-6EA2-4A8A-8D74-036745F10A37}" type="pres">
      <dgm:prSet presAssocID="{0060CD37-B93B-4DAA-909A-D5CD43E11A28}" presName="imgShp" presStyleLbl="fgImgPlace1" presStyleIdx="2" presStyleCnt="3" custLinFactNeighborX="-33296" custLinFactNeighborY="-3338"/>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E7096F2E-70D5-4E3B-A930-4E0334D93147}" type="pres">
      <dgm:prSet presAssocID="{0060CD37-B93B-4DAA-909A-D5CD43E11A28}" presName="txShp" presStyleLbl="node1" presStyleIdx="2" presStyleCnt="3" custScaleX="134902" custScaleY="156919" custLinFactNeighborX="7737" custLinFactNeighborY="-3338">
        <dgm:presLayoutVars>
          <dgm:bulletEnabled val="1"/>
        </dgm:presLayoutVars>
      </dgm:prSet>
      <dgm:spPr/>
      <dgm:t>
        <a:bodyPr/>
        <a:lstStyle/>
        <a:p>
          <a:endParaRPr lang="en-US"/>
        </a:p>
      </dgm:t>
    </dgm:pt>
  </dgm:ptLst>
  <dgm:cxnLst>
    <dgm:cxn modelId="{51928574-11FD-462A-8555-89906EA10113}" type="presOf" srcId="{288BAFC8-223A-4242-B40A-124DB1C7EC15}" destId="{8730ADFE-FDE3-44C5-A933-68095BEB4518}" srcOrd="0" destOrd="0" presId="urn:microsoft.com/office/officeart/2005/8/layout/vList3"/>
    <dgm:cxn modelId="{40FEDE4F-76BE-46C0-A53F-0E0E44ECAFBB}" srcId="{85F523C7-9305-4110-9EAD-5F93A687A7D1}" destId="{0060CD37-B93B-4DAA-909A-D5CD43E11A28}" srcOrd="2" destOrd="0" parTransId="{294CF1F3-0D7D-46BC-804B-F2AE2973BBE4}" sibTransId="{9E282961-C947-430E-B94A-C70191D9082B}"/>
    <dgm:cxn modelId="{2003684D-B13D-4936-9A5D-ED75630FDB54}" type="presOf" srcId="{C58CE06A-4DAD-460E-8F37-CB0DF0D98784}" destId="{CBE30200-C571-40C7-9AB5-1B7D200074EA}" srcOrd="0" destOrd="0" presId="urn:microsoft.com/office/officeart/2005/8/layout/vList3"/>
    <dgm:cxn modelId="{862F87B1-50AF-4681-BBB5-009DF177D74D}" srcId="{85F523C7-9305-4110-9EAD-5F93A687A7D1}" destId="{288BAFC8-223A-4242-B40A-124DB1C7EC15}" srcOrd="0" destOrd="0" parTransId="{40801253-DBA2-412F-AE97-AD7312812B72}" sibTransId="{E55EB66E-7600-4271-BD03-3EF502CEB583}"/>
    <dgm:cxn modelId="{E5ABFD57-41BE-4C33-B557-3FACB7720E34}" type="presOf" srcId="{85F523C7-9305-4110-9EAD-5F93A687A7D1}" destId="{0137E4E1-366A-4E27-B2D6-C6DB13A1C87D}" srcOrd="0" destOrd="0" presId="urn:microsoft.com/office/officeart/2005/8/layout/vList3"/>
    <dgm:cxn modelId="{057EFB47-ED01-43A1-8DD4-9C763E40CE77}" type="presOf" srcId="{0060CD37-B93B-4DAA-909A-D5CD43E11A28}" destId="{E7096F2E-70D5-4E3B-A930-4E0334D93147}" srcOrd="0" destOrd="0" presId="urn:microsoft.com/office/officeart/2005/8/layout/vList3"/>
    <dgm:cxn modelId="{1495B8B9-7460-4D86-98FD-9FB261E812E6}" srcId="{85F523C7-9305-4110-9EAD-5F93A687A7D1}" destId="{C58CE06A-4DAD-460E-8F37-CB0DF0D98784}" srcOrd="1" destOrd="0" parTransId="{A7505F57-3DB1-4565-9466-A9BDC43B0460}" sibTransId="{04FDB6EA-D0DA-45AE-8E20-ADC9A4C5298C}"/>
    <dgm:cxn modelId="{BA08548A-8747-48BE-BBAB-503E1C7FABD4}" type="presParOf" srcId="{0137E4E1-366A-4E27-B2D6-C6DB13A1C87D}" destId="{BF8A4B8E-2525-467F-B94C-1AD1F83F5A0B}" srcOrd="0" destOrd="0" presId="urn:microsoft.com/office/officeart/2005/8/layout/vList3"/>
    <dgm:cxn modelId="{6764A96B-A07F-45AF-9651-43D00228EE42}" type="presParOf" srcId="{BF8A4B8E-2525-467F-B94C-1AD1F83F5A0B}" destId="{C7A4609E-E71B-4A89-843F-220C755D9ABE}" srcOrd="0" destOrd="0" presId="urn:microsoft.com/office/officeart/2005/8/layout/vList3"/>
    <dgm:cxn modelId="{2B5ED39C-5661-43DD-91DD-EFB11EA0A228}" type="presParOf" srcId="{BF8A4B8E-2525-467F-B94C-1AD1F83F5A0B}" destId="{8730ADFE-FDE3-44C5-A933-68095BEB4518}" srcOrd="1" destOrd="0" presId="urn:microsoft.com/office/officeart/2005/8/layout/vList3"/>
    <dgm:cxn modelId="{B0CB77E9-A536-4CB4-9ABD-A5C77706C1A9}" type="presParOf" srcId="{0137E4E1-366A-4E27-B2D6-C6DB13A1C87D}" destId="{17736EB6-3FE4-47F8-9CAD-4CAEB034F4A9}" srcOrd="1" destOrd="0" presId="urn:microsoft.com/office/officeart/2005/8/layout/vList3"/>
    <dgm:cxn modelId="{B64B704D-8477-4A06-ADD3-0133F1EFEF60}" type="presParOf" srcId="{0137E4E1-366A-4E27-B2D6-C6DB13A1C87D}" destId="{AAECDAEF-F22E-42B0-9892-006CB2A9A6C0}" srcOrd="2" destOrd="0" presId="urn:microsoft.com/office/officeart/2005/8/layout/vList3"/>
    <dgm:cxn modelId="{0A950C98-698D-4309-9E8F-EF78C7BC9D86}" type="presParOf" srcId="{AAECDAEF-F22E-42B0-9892-006CB2A9A6C0}" destId="{2C9C16D5-9BDF-4FFB-9E7A-DE15E3E2E06C}" srcOrd="0" destOrd="0" presId="urn:microsoft.com/office/officeart/2005/8/layout/vList3"/>
    <dgm:cxn modelId="{11D3781E-FB82-42A6-B966-A2FB0024DA20}" type="presParOf" srcId="{AAECDAEF-F22E-42B0-9892-006CB2A9A6C0}" destId="{CBE30200-C571-40C7-9AB5-1B7D200074EA}" srcOrd="1" destOrd="0" presId="urn:microsoft.com/office/officeart/2005/8/layout/vList3"/>
    <dgm:cxn modelId="{D810BBB7-5169-4207-B7E4-A415160C6DC9}" type="presParOf" srcId="{0137E4E1-366A-4E27-B2D6-C6DB13A1C87D}" destId="{0CEFCE4A-D744-42E0-AEA0-8660D316581A}" srcOrd="3" destOrd="0" presId="urn:microsoft.com/office/officeart/2005/8/layout/vList3"/>
    <dgm:cxn modelId="{F99E08B5-E6D5-4090-83D1-C6C91C6B6EBA}" type="presParOf" srcId="{0137E4E1-366A-4E27-B2D6-C6DB13A1C87D}" destId="{E0E45312-3413-4715-996B-30C47E174974}" srcOrd="4" destOrd="0" presId="urn:microsoft.com/office/officeart/2005/8/layout/vList3"/>
    <dgm:cxn modelId="{3D252334-22CD-48FA-88B5-EE5AE356F184}" type="presParOf" srcId="{E0E45312-3413-4715-996B-30C47E174974}" destId="{0C3E5215-6EA2-4A8A-8D74-036745F10A37}" srcOrd="0" destOrd="0" presId="urn:microsoft.com/office/officeart/2005/8/layout/vList3"/>
    <dgm:cxn modelId="{8F38A2BF-C121-4BCE-A215-CC4AFC8D565F}" type="presParOf" srcId="{E0E45312-3413-4715-996B-30C47E174974}" destId="{E7096F2E-70D5-4E3B-A930-4E0334D9314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0ADFE-FDE3-44C5-A933-68095BEB4518}">
      <dsp:nvSpPr>
        <dsp:cNvPr id="0" name=""/>
        <dsp:cNvSpPr/>
      </dsp:nvSpPr>
      <dsp:spPr>
        <a:xfrm rot="10800000">
          <a:off x="966105" y="16467"/>
          <a:ext cx="7325158" cy="1049727"/>
        </a:xfrm>
        <a:prstGeom prst="homePlat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901" tIns="68580" rIns="128016" bIns="68580" numCol="1" spcCol="1270" anchor="ctr" anchorCtr="0">
          <a:noAutofit/>
        </a:bodyPr>
        <a:lstStyle/>
        <a:p>
          <a:pPr lvl="0" algn="just" defTabSz="800100">
            <a:lnSpc>
              <a:spcPct val="150000"/>
            </a:lnSpc>
            <a:spcBef>
              <a:spcPct val="0"/>
            </a:spcBef>
            <a:spcAft>
              <a:spcPct val="35000"/>
            </a:spcAft>
          </a:pPr>
          <a:r>
            <a:rPr lang="mn-MN" sz="1800" b="0" i="0" kern="1200" dirty="0" smtClean="0">
              <a:solidFill>
                <a:schemeClr val="bg1"/>
              </a:solidFill>
              <a:latin typeface="Arial" pitchFamily="34" charset="0"/>
              <a:cs typeface="Arial" pitchFamily="34" charset="0"/>
            </a:rPr>
            <a:t>Технологийн дэвшил, мэдлэг шингээсэн бүтээгдэхүүн үйлчилгээгээр Үндэсний жишиг үйлдвэрлэгч болно.</a:t>
          </a:r>
          <a:endParaRPr lang="en-US" sz="1800" b="0" i="0" kern="1200" dirty="0">
            <a:solidFill>
              <a:schemeClr val="bg1"/>
            </a:solidFill>
          </a:endParaRPr>
        </a:p>
      </dsp:txBody>
      <dsp:txXfrm rot="10800000">
        <a:off x="1228537" y="16467"/>
        <a:ext cx="7062726" cy="1049727"/>
      </dsp:txXfrm>
    </dsp:sp>
    <dsp:sp modelId="{C7A4609E-E71B-4A89-843F-220C755D9ABE}">
      <dsp:nvSpPr>
        <dsp:cNvPr id="0" name=""/>
        <dsp:cNvSpPr/>
      </dsp:nvSpPr>
      <dsp:spPr>
        <a:xfrm>
          <a:off x="419636" y="0"/>
          <a:ext cx="1049727" cy="104972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E30200-C571-40C7-9AB5-1B7D200074EA}">
      <dsp:nvSpPr>
        <dsp:cNvPr id="0" name=""/>
        <dsp:cNvSpPr/>
      </dsp:nvSpPr>
      <dsp:spPr>
        <a:xfrm rot="10800000">
          <a:off x="983914" y="1322735"/>
          <a:ext cx="7307349" cy="1049727"/>
        </a:xfrm>
        <a:prstGeom prst="homePlat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901" tIns="68580" rIns="128016" bIns="68580" numCol="1" spcCol="1270" anchor="ctr" anchorCtr="0">
          <a:noAutofit/>
        </a:bodyPr>
        <a:lstStyle/>
        <a:p>
          <a:pPr lvl="0" algn="just" defTabSz="800100">
            <a:lnSpc>
              <a:spcPct val="150000"/>
            </a:lnSpc>
            <a:spcBef>
              <a:spcPct val="0"/>
            </a:spcBef>
            <a:spcAft>
              <a:spcPct val="35000"/>
            </a:spcAft>
          </a:pPr>
          <a:r>
            <a:rPr lang="mn-MN" sz="1800" b="0" i="0" kern="1200" dirty="0" smtClean="0">
              <a:latin typeface="Arial" pitchFamily="34" charset="0"/>
              <a:cs typeface="Arial" pitchFamily="34" charset="0"/>
            </a:rPr>
            <a:t>Чадварлаг хамт олноор үйлдвэрлэл технологийн жишиг тогтоож, хамтын ажиллагаагаар харилцан хөгжинө.</a:t>
          </a:r>
          <a:endParaRPr lang="en-US" sz="1800" b="0" i="0" kern="1200" dirty="0"/>
        </a:p>
      </dsp:txBody>
      <dsp:txXfrm rot="10800000">
        <a:off x="1246346" y="1322735"/>
        <a:ext cx="7044917" cy="1049727"/>
      </dsp:txXfrm>
    </dsp:sp>
    <dsp:sp modelId="{2C9C16D5-9BDF-4FFB-9E7A-DE15E3E2E06C}">
      <dsp:nvSpPr>
        <dsp:cNvPr id="0" name=""/>
        <dsp:cNvSpPr/>
      </dsp:nvSpPr>
      <dsp:spPr>
        <a:xfrm>
          <a:off x="446845" y="1384941"/>
          <a:ext cx="1049727" cy="104972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096F2E-70D5-4E3B-A930-4E0334D93147}">
      <dsp:nvSpPr>
        <dsp:cNvPr id="0" name=""/>
        <dsp:cNvSpPr/>
      </dsp:nvSpPr>
      <dsp:spPr>
        <a:xfrm rot="10800000">
          <a:off x="853185" y="2691209"/>
          <a:ext cx="7438078" cy="1647221"/>
        </a:xfrm>
        <a:prstGeom prst="homePlat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901" tIns="49530" rIns="92456" bIns="49530" numCol="1" spcCol="1270" anchor="ctr" anchorCtr="0">
          <a:noAutofit/>
        </a:bodyPr>
        <a:lstStyle/>
        <a:p>
          <a:pPr lvl="0" algn="just" defTabSz="577850">
            <a:lnSpc>
              <a:spcPct val="90000"/>
            </a:lnSpc>
            <a:spcBef>
              <a:spcPct val="0"/>
            </a:spcBef>
            <a:spcAft>
              <a:spcPct val="35000"/>
            </a:spcAft>
          </a:pPr>
          <a:r>
            <a:rPr lang="mn-MN" sz="1300" b="1" i="0" kern="1200" dirty="0" smtClean="0">
              <a:latin typeface="Arial" pitchFamily="34" charset="0"/>
              <a:cs typeface="Arial" pitchFamily="34" charset="0"/>
            </a:rPr>
            <a:t>Байгууллага - </a:t>
          </a:r>
          <a:r>
            <a:rPr lang="mn-MN" sz="1300" i="0" kern="1200" dirty="0" smtClean="0">
              <a:latin typeface="Arial" pitchFamily="34" charset="0"/>
              <a:cs typeface="Arial" pitchFamily="34" charset="0"/>
            </a:rPr>
            <a:t>Байгууллагын бүтээгдэхүүн, эд материалд өөриймсөг хандаж нэр хүндийг ямагт эрхэмлэнэ. Байгууллагын тогвортой үйл ажиллагааг хэрэгжүүлнэ.</a:t>
          </a:r>
        </a:p>
        <a:p>
          <a:pPr lvl="0" algn="just" defTabSz="577850">
            <a:lnSpc>
              <a:spcPct val="90000"/>
            </a:lnSpc>
            <a:spcBef>
              <a:spcPct val="0"/>
            </a:spcBef>
            <a:spcAft>
              <a:spcPct val="35000"/>
            </a:spcAft>
          </a:pPr>
          <a:r>
            <a:rPr lang="mn-MN" sz="1300" b="1" i="0" kern="1200" dirty="0" smtClean="0">
              <a:latin typeface="Arial" pitchFamily="34" charset="0"/>
              <a:cs typeface="Arial" pitchFamily="34" charset="0"/>
            </a:rPr>
            <a:t>Ажилчид - </a:t>
          </a:r>
          <a:r>
            <a:rPr lang="mn-MN" sz="1300" i="0" kern="1200" dirty="0" smtClean="0">
              <a:latin typeface="Arial" pitchFamily="34" charset="0"/>
              <a:cs typeface="Arial" pitchFamily="34" charset="0"/>
            </a:rPr>
            <a:t>Ажилтны мэдлэг боловсролыг байнга нэмэгдүүлэх, харилцан итгэлцэл, халуун дулаан, уур амьсгалыг бүрдүүлэн, хамтын сэтгэлгээг баримтлана. Аливаа үйл ажиллагааг төгс гүйцэтгэж, хариуцлагатай хандана.</a:t>
          </a:r>
        </a:p>
        <a:p>
          <a:pPr lvl="0" algn="just" defTabSz="577850">
            <a:lnSpc>
              <a:spcPct val="90000"/>
            </a:lnSpc>
            <a:spcBef>
              <a:spcPct val="0"/>
            </a:spcBef>
            <a:spcAft>
              <a:spcPct val="35000"/>
            </a:spcAft>
          </a:pPr>
          <a:r>
            <a:rPr lang="mn-MN" sz="1300" b="1" i="0" kern="1200" dirty="0" smtClean="0">
              <a:latin typeface="Arial" pitchFamily="34" charset="0"/>
              <a:cs typeface="Arial" pitchFamily="34" charset="0"/>
            </a:rPr>
            <a:t>Харилцагч - </a:t>
          </a:r>
          <a:r>
            <a:rPr lang="mn-MN" sz="1300" i="0" kern="1200" dirty="0" smtClean="0">
              <a:latin typeface="Arial" pitchFamily="34" charset="0"/>
              <a:cs typeface="Arial" pitchFamily="34" charset="0"/>
            </a:rPr>
            <a:t>Тогтвортой хамтын ажиллагааг эрхэмлэж, харилцагчыг хүндэлнэ.</a:t>
          </a:r>
          <a:endParaRPr lang="en-US" sz="1300" i="0" kern="1200" dirty="0"/>
        </a:p>
      </dsp:txBody>
      <dsp:txXfrm rot="10800000">
        <a:off x="1264990" y="2691209"/>
        <a:ext cx="7026273" cy="1647221"/>
      </dsp:txXfrm>
    </dsp:sp>
    <dsp:sp modelId="{0C3E5215-6EA2-4A8A-8D74-036745F10A37}">
      <dsp:nvSpPr>
        <dsp:cNvPr id="0" name=""/>
        <dsp:cNvSpPr/>
      </dsp:nvSpPr>
      <dsp:spPr>
        <a:xfrm>
          <a:off x="514405" y="2989956"/>
          <a:ext cx="1049727" cy="104972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0.19048</cdr:x>
      <cdr:y>0.26984</cdr:y>
    </cdr:from>
    <cdr:to>
      <cdr:x>0.39176</cdr:x>
      <cdr:y>0.26984</cdr:y>
    </cdr:to>
    <cdr:cxnSp macro="">
      <cdr:nvCxnSpPr>
        <cdr:cNvPr id="3" name="Straight Arrow Connector 2"/>
        <cdr:cNvCxnSpPr/>
      </cdr:nvCxnSpPr>
      <cdr:spPr>
        <a:xfrm xmlns:a="http://schemas.openxmlformats.org/drawingml/2006/main">
          <a:off x="864096" y="1224136"/>
          <a:ext cx="913108" cy="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0.19048</cdr:x>
      <cdr:y>0.31746</cdr:y>
    </cdr:from>
    <cdr:to>
      <cdr:x>0.39175</cdr:x>
      <cdr:y>0.31746</cdr:y>
    </cdr:to>
    <cdr:cxnSp macro="">
      <cdr:nvCxnSpPr>
        <cdr:cNvPr id="7" name="Straight Arrow Connector 6"/>
        <cdr:cNvCxnSpPr/>
      </cdr:nvCxnSpPr>
      <cdr:spPr>
        <a:xfrm xmlns:a="http://schemas.openxmlformats.org/drawingml/2006/main">
          <a:off x="864096" y="1440160"/>
          <a:ext cx="913063" cy="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0.19048</cdr:x>
      <cdr:y>0.36508</cdr:y>
    </cdr:from>
    <cdr:to>
      <cdr:x>0.39176</cdr:x>
      <cdr:y>0.36508</cdr:y>
    </cdr:to>
    <cdr:cxnSp macro="">
      <cdr:nvCxnSpPr>
        <cdr:cNvPr id="8" name="Straight Arrow Connector 7"/>
        <cdr:cNvCxnSpPr/>
      </cdr:nvCxnSpPr>
      <cdr:spPr>
        <a:xfrm xmlns:a="http://schemas.openxmlformats.org/drawingml/2006/main">
          <a:off x="864096" y="1656184"/>
          <a:ext cx="913108" cy="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0.43103</cdr:x>
      <cdr:y>0.23038</cdr:y>
    </cdr:from>
    <cdr:to>
      <cdr:x>0.57927</cdr:x>
      <cdr:y>0.30252</cdr:y>
    </cdr:to>
    <cdr:sp macro="" textlink="">
      <cdr:nvSpPr>
        <cdr:cNvPr id="2" name="TextBox 2"/>
        <cdr:cNvSpPr txBox="1"/>
      </cdr:nvSpPr>
      <cdr:spPr>
        <a:xfrm xmlns:a="http://schemas.openxmlformats.org/drawingml/2006/main">
          <a:off x="1800200" y="884713"/>
          <a:ext cx="619080"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mn-MN" sz="1200" b="1" dirty="0" smtClean="0">
              <a:latin typeface="Arial" pitchFamily="34" charset="0"/>
              <a:cs typeface="Arial" pitchFamily="34" charset="0"/>
            </a:rPr>
            <a:t>99,5%</a:t>
          </a:r>
          <a:endParaRPr lang="en-US" sz="1200" b="1" dirty="0">
            <a:latin typeface="Arial" pitchFamily="34" charset="0"/>
            <a:cs typeface="Arial" pitchFamily="34" charset="0"/>
          </a:endParaRPr>
        </a:p>
      </cdr:txBody>
    </cdr:sp>
  </cdr:relSizeAnchor>
  <cdr:relSizeAnchor xmlns:cdr="http://schemas.openxmlformats.org/drawingml/2006/chartDrawing">
    <cdr:from>
      <cdr:x>0.7314</cdr:x>
      <cdr:y>0.14648</cdr:y>
    </cdr:from>
    <cdr:to>
      <cdr:x>0.89997</cdr:x>
      <cdr:y>0.21861</cdr:y>
    </cdr:to>
    <cdr:sp macro="" textlink="">
      <cdr:nvSpPr>
        <cdr:cNvPr id="3" name="TextBox 2"/>
        <cdr:cNvSpPr txBox="1"/>
      </cdr:nvSpPr>
      <cdr:spPr>
        <a:xfrm xmlns:a="http://schemas.openxmlformats.org/drawingml/2006/main">
          <a:off x="3054663" y="562510"/>
          <a:ext cx="704039"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mn-MN" sz="1200" b="1" dirty="0" smtClean="0">
              <a:latin typeface="Arial" pitchFamily="34" charset="0"/>
              <a:cs typeface="Arial" pitchFamily="34" charset="0"/>
            </a:rPr>
            <a:t>102,2%</a:t>
          </a:r>
          <a:endParaRPr lang="en-US" sz="1200" b="1" dirty="0">
            <a:latin typeface="Arial" pitchFamily="34" charset="0"/>
            <a:cs typeface="Arial" pitchFamily="34" charset="0"/>
          </a:endParaRPr>
        </a:p>
      </cdr:txBody>
    </cdr:sp>
  </cdr:relSizeAnchor>
  <cdr:relSizeAnchor xmlns:cdr="http://schemas.openxmlformats.org/drawingml/2006/chartDrawing">
    <cdr:from>
      <cdr:x>0.62069</cdr:x>
      <cdr:y>0.361</cdr:y>
    </cdr:from>
    <cdr:to>
      <cdr:x>0.77922</cdr:x>
      <cdr:y>0.43313</cdr:y>
    </cdr:to>
    <cdr:sp macro="" textlink="">
      <cdr:nvSpPr>
        <cdr:cNvPr id="4" name="TextBox 9"/>
        <cdr:cNvSpPr txBox="1"/>
      </cdr:nvSpPr>
      <cdr:spPr>
        <a:xfrm xmlns:a="http://schemas.openxmlformats.org/drawingml/2006/main">
          <a:off x="2592288" y="1386299"/>
          <a:ext cx="662077"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mn-MN" sz="1200" b="1" dirty="0" smtClean="0">
              <a:latin typeface="Arial" pitchFamily="34" charset="0"/>
              <a:cs typeface="Arial" pitchFamily="34" charset="0"/>
            </a:rPr>
            <a:t>13%</a:t>
          </a:r>
          <a:endParaRPr lang="en-US" sz="1200" b="1" dirty="0">
            <a:latin typeface="Arial" pitchFamily="34" charset="0"/>
            <a:cs typeface="Arial"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0.10127</cdr:x>
      <cdr:y>0.02246</cdr:y>
    </cdr:from>
    <cdr:to>
      <cdr:x>0.26201</cdr:x>
      <cdr:y>0.07068</cdr:y>
    </cdr:to>
    <cdr:sp macro="" textlink="">
      <cdr:nvSpPr>
        <cdr:cNvPr id="2" name="TextBox 1"/>
        <cdr:cNvSpPr txBox="1"/>
      </cdr:nvSpPr>
      <cdr:spPr>
        <a:xfrm xmlns:a="http://schemas.openxmlformats.org/drawingml/2006/main">
          <a:off x="576064" y="100608"/>
          <a:ext cx="914400" cy="2160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dirty="0" smtClean="0"/>
            <a:t>max: 56.9</a:t>
          </a:r>
          <a:endParaRPr lang="en-US" sz="1100" dirty="0"/>
        </a:p>
      </cdr:txBody>
    </cdr:sp>
  </cdr:relSizeAnchor>
  <cdr:relSizeAnchor xmlns:cdr="http://schemas.openxmlformats.org/drawingml/2006/chartDrawing">
    <cdr:from>
      <cdr:x>0.72152</cdr:x>
      <cdr:y>0.36</cdr:y>
    </cdr:from>
    <cdr:to>
      <cdr:x>0.8481</cdr:x>
      <cdr:y>0.40822</cdr:y>
    </cdr:to>
    <cdr:sp macro="" textlink="">
      <cdr:nvSpPr>
        <cdr:cNvPr id="3" name="TextBox 1"/>
        <cdr:cNvSpPr txBox="1"/>
      </cdr:nvSpPr>
      <cdr:spPr>
        <a:xfrm xmlns:a="http://schemas.openxmlformats.org/drawingml/2006/main">
          <a:off x="4104456" y="1612776"/>
          <a:ext cx="720080" cy="21602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smtClean="0"/>
            <a:t>min: 31.7</a:t>
          </a:r>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06BC61-55EB-4EAA-984F-3B4B1E5F2E1F}" type="datetimeFigureOut">
              <a:rPr lang="en-US" smtClean="0"/>
              <a:t>3/20/2018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715F57-CEE8-42E8-8386-FBE500A7F119}" type="slidenum">
              <a:rPr lang="en-US" smtClean="0"/>
              <a:t>‹#›</a:t>
            </a:fld>
            <a:endParaRPr lang="en-US"/>
          </a:p>
        </p:txBody>
      </p:sp>
    </p:spTree>
    <p:extLst>
      <p:ext uri="{BB962C8B-B14F-4D97-AF65-F5344CB8AC3E}">
        <p14:creationId xmlns:p14="http://schemas.microsoft.com/office/powerpoint/2010/main" val="509069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715F57-CEE8-42E8-8386-FBE500A7F119}" type="slidenum">
              <a:rPr lang="en-US" smtClean="0"/>
              <a:t>20</a:t>
            </a:fld>
            <a:endParaRPr lang="en-US"/>
          </a:p>
        </p:txBody>
      </p:sp>
    </p:spTree>
    <p:extLst>
      <p:ext uri="{BB962C8B-B14F-4D97-AF65-F5344CB8AC3E}">
        <p14:creationId xmlns:p14="http://schemas.microsoft.com/office/powerpoint/2010/main" val="3265349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AE80840-9D99-4633-9EFC-EFFBED07AAA8}" type="datetimeFigureOut">
              <a:rPr lang="en-US" smtClean="0"/>
              <a:t>3/20/2018</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391B3CB-3591-40A5-9DFF-612645EF1A3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E80840-9D99-4633-9EFC-EFFBED07AAA8}" type="datetimeFigureOut">
              <a:rPr lang="en-US" smtClean="0"/>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1B3CB-3591-40A5-9DFF-612645EF1A3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E80840-9D99-4633-9EFC-EFFBED07AAA8}" type="datetimeFigureOut">
              <a:rPr lang="en-US" smtClean="0"/>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1B3CB-3591-40A5-9DFF-612645EF1A3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E80840-9D99-4633-9EFC-EFFBED07AAA8}" type="datetimeFigureOut">
              <a:rPr lang="en-US" smtClean="0"/>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1B3CB-3591-40A5-9DFF-612645EF1A3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AE80840-9D99-4633-9EFC-EFFBED07AAA8}" type="datetimeFigureOut">
              <a:rPr lang="en-US" smtClean="0"/>
              <a:t>3/20/2018</a:t>
            </a:fld>
            <a:endParaRPr lang="en-US"/>
          </a:p>
        </p:txBody>
      </p:sp>
      <p:sp>
        <p:nvSpPr>
          <p:cNvPr id="8" name="Slide Number Placeholder 7"/>
          <p:cNvSpPr>
            <a:spLocks noGrp="1"/>
          </p:cNvSpPr>
          <p:nvPr>
            <p:ph type="sldNum" sz="quarter" idx="11"/>
          </p:nvPr>
        </p:nvSpPr>
        <p:spPr/>
        <p:txBody>
          <a:bodyPr/>
          <a:lstStyle/>
          <a:p>
            <a:fld id="{A391B3CB-3591-40A5-9DFF-612645EF1A3B}"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AE80840-9D99-4633-9EFC-EFFBED07AAA8}" type="datetimeFigureOut">
              <a:rPr lang="en-US" smtClean="0"/>
              <a:t>3/20/2018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1B3CB-3591-40A5-9DFF-612645EF1A3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E80840-9D99-4633-9EFC-EFFBED07AAA8}" type="datetimeFigureOut">
              <a:rPr lang="en-US" smtClean="0"/>
              <a:t>3/20/2018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91B3CB-3591-40A5-9DFF-612645EF1A3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E80840-9D99-4633-9EFC-EFFBED07AAA8}" type="datetimeFigureOut">
              <a:rPr lang="en-US" smtClean="0"/>
              <a:t>3/20/2018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91B3CB-3591-40A5-9DFF-612645EF1A3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E80840-9D99-4633-9EFC-EFFBED07AAA8}" type="datetimeFigureOut">
              <a:rPr lang="en-US" smtClean="0"/>
              <a:t>3/20/2018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91B3CB-3591-40A5-9DFF-612645EF1A3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E80840-9D99-4633-9EFC-EFFBED07AAA8}" type="datetimeFigureOut">
              <a:rPr lang="en-US" smtClean="0"/>
              <a:t>3/20/2018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1B3CB-3591-40A5-9DFF-612645EF1A3B}"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E80840-9D99-4633-9EFC-EFFBED07AAA8}" type="datetimeFigureOut">
              <a:rPr lang="en-US" smtClean="0"/>
              <a:t>3/20/2018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A391B3CB-3591-40A5-9DFF-612645EF1A3B}"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0000">
              <a:schemeClr val="bg1">
                <a:lumMod val="95000"/>
              </a:schemeClr>
            </a:gs>
            <a:gs pos="30000">
              <a:schemeClr val="bg1">
                <a:lumMod val="85000"/>
              </a:schemeClr>
            </a:gs>
            <a:gs pos="99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3AE80840-9D99-4633-9EFC-EFFBED07AAA8}" type="datetimeFigureOut">
              <a:rPr lang="en-US" smtClean="0"/>
              <a:t>3/20/2018</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A391B3CB-3591-40A5-9DFF-612645EF1A3B}" type="slidenum">
              <a:rPr lang="en-US" smtClean="0"/>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chart" Target="../charts/char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7.xml"/><Relationship Id="rId1" Type="http://schemas.openxmlformats.org/officeDocument/2006/relationships/slideLayout" Target="../slideLayouts/slideLayout5.xml"/><Relationship Id="rId4" Type="http://schemas.openxmlformats.org/officeDocument/2006/relationships/chart" Target="../charts/char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03648" y="3573016"/>
            <a:ext cx="6858000" cy="914400"/>
          </a:xfrm>
        </p:spPr>
        <p:txBody>
          <a:bodyPr>
            <a:noAutofit/>
          </a:bodyPr>
          <a:lstStyle/>
          <a:p>
            <a:pPr algn="ctr"/>
            <a:r>
              <a:rPr lang="mn-MN" sz="2800" b="1" dirty="0">
                <a:solidFill>
                  <a:schemeClr val="tx1"/>
                </a:solidFill>
                <a:latin typeface="Arial" pitchFamily="34" charset="0"/>
                <a:cs typeface="Arial" pitchFamily="34" charset="0"/>
              </a:rPr>
              <a:t>РЕМИКОН ХК-ийн 2017 оны ажлын тайлан</a:t>
            </a:r>
            <a:br>
              <a:rPr lang="mn-MN" sz="2800" b="1" dirty="0">
                <a:solidFill>
                  <a:schemeClr val="tx1"/>
                </a:solidFill>
                <a:latin typeface="Arial" pitchFamily="34" charset="0"/>
                <a:cs typeface="Arial" pitchFamily="34" charset="0"/>
              </a:rPr>
            </a:br>
            <a:endParaRPr lang="en-US" sz="2800" dirty="0">
              <a:solidFill>
                <a:schemeClr val="tx1"/>
              </a:solidFill>
            </a:endParaRPr>
          </a:p>
        </p:txBody>
      </p:sp>
      <p:pic>
        <p:nvPicPr>
          <p:cNvPr id="1026" name="Picture 2" descr="D:\RMC\Logo\Logo 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620688"/>
            <a:ext cx="2817185" cy="252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0331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half" idx="2"/>
          </p:nvPr>
        </p:nvSpPr>
        <p:spPr>
          <a:xfrm>
            <a:off x="179512" y="3781948"/>
            <a:ext cx="3456384" cy="2599380"/>
          </a:xfrm>
        </p:spPr>
        <p:txBody>
          <a:bodyPr>
            <a:noAutofit/>
          </a:bodyPr>
          <a:lstStyle/>
          <a:p>
            <a:pPr algn="just">
              <a:lnSpc>
                <a:spcPct val="170000"/>
              </a:lnSpc>
            </a:pPr>
            <a:r>
              <a:rPr lang="mn-MN" sz="1100" b="0" dirty="0">
                <a:latin typeface="Arial" pitchFamily="34" charset="0"/>
                <a:ea typeface="Tahoma" panose="020B0604030504040204" pitchFamily="34" charset="0"/>
                <a:cs typeface="Arial" pitchFamily="34" charset="0"/>
              </a:rPr>
              <a:t>Барилга угсралт, их засварын </a:t>
            </a:r>
            <a:r>
              <a:rPr lang="mn-MN" sz="1100" b="0" dirty="0" smtClean="0">
                <a:latin typeface="Arial" pitchFamily="34" charset="0"/>
                <a:ea typeface="Tahoma" panose="020B0604030504040204" pitchFamily="34" charset="0"/>
                <a:cs typeface="Arial" pitchFamily="34" charset="0"/>
              </a:rPr>
              <a:t>ажилд орон </a:t>
            </a:r>
            <a:r>
              <a:rPr lang="mn-MN" sz="1100" b="0" dirty="0">
                <a:latin typeface="Arial" pitchFamily="34" charset="0"/>
                <a:ea typeface="Tahoma" panose="020B0604030504040204" pitchFamily="34" charset="0"/>
                <a:cs typeface="Arial" pitchFamily="34" charset="0"/>
              </a:rPr>
              <a:t>сууцны </a:t>
            </a:r>
            <a:r>
              <a:rPr lang="mn-MN" sz="1100" b="0" dirty="0" smtClean="0">
                <a:latin typeface="Arial" pitchFamily="34" charset="0"/>
                <a:ea typeface="Tahoma" panose="020B0604030504040204" pitchFamily="34" charset="0"/>
                <a:cs typeface="Arial" pitchFamily="34" charset="0"/>
              </a:rPr>
              <a:t>барилга </a:t>
            </a:r>
            <a:r>
              <a:rPr lang="mn-MN" sz="1100" dirty="0" smtClean="0">
                <a:solidFill>
                  <a:srgbClr val="FF0000"/>
                </a:solidFill>
                <a:latin typeface="Arial" pitchFamily="34" charset="0"/>
                <a:ea typeface="Tahoma" panose="020B0604030504040204" pitchFamily="34" charset="0"/>
                <a:cs typeface="Arial" pitchFamily="34" charset="0"/>
              </a:rPr>
              <a:t>1234,9</a:t>
            </a:r>
            <a:r>
              <a:rPr lang="mn-MN" sz="1100" b="0" dirty="0" smtClean="0">
                <a:latin typeface="Arial" pitchFamily="34" charset="0"/>
                <a:ea typeface="Tahoma" panose="020B0604030504040204" pitchFamily="34" charset="0"/>
                <a:cs typeface="Arial" pitchFamily="34" charset="0"/>
              </a:rPr>
              <a:t>, орон </a:t>
            </a:r>
            <a:r>
              <a:rPr lang="mn-MN" sz="1100" b="0" dirty="0">
                <a:latin typeface="Arial" pitchFamily="34" charset="0"/>
                <a:ea typeface="Tahoma" panose="020B0604030504040204" pitchFamily="34" charset="0"/>
                <a:cs typeface="Arial" pitchFamily="34" charset="0"/>
              </a:rPr>
              <a:t>сууцны бус </a:t>
            </a:r>
            <a:r>
              <a:rPr lang="mn-MN" sz="1100" b="0" dirty="0" smtClean="0">
                <a:latin typeface="Arial" pitchFamily="34" charset="0"/>
                <a:ea typeface="Tahoma" panose="020B0604030504040204" pitchFamily="34" charset="0"/>
                <a:cs typeface="Arial" pitchFamily="34" charset="0"/>
              </a:rPr>
              <a:t>барилга </a:t>
            </a:r>
            <a:r>
              <a:rPr lang="mn-MN" sz="1100" dirty="0" smtClean="0">
                <a:solidFill>
                  <a:srgbClr val="FF0000"/>
                </a:solidFill>
                <a:latin typeface="Arial" pitchFamily="34" charset="0"/>
                <a:ea typeface="Tahoma" panose="020B0604030504040204" pitchFamily="34" charset="0"/>
                <a:cs typeface="Arial" pitchFamily="34" charset="0"/>
              </a:rPr>
              <a:t>1111,9</a:t>
            </a:r>
            <a:r>
              <a:rPr lang="mn-MN" sz="1100" b="0" dirty="0" smtClean="0">
                <a:latin typeface="Arial" pitchFamily="34" charset="0"/>
                <a:ea typeface="Tahoma" panose="020B0604030504040204" pitchFamily="34" charset="0"/>
                <a:cs typeface="Arial" pitchFamily="34" charset="0"/>
              </a:rPr>
              <a:t>, инженерийн барилга, байгууламж </a:t>
            </a:r>
            <a:r>
              <a:rPr lang="mn-MN" sz="1100" dirty="0" smtClean="0">
                <a:solidFill>
                  <a:srgbClr val="FF0000"/>
                </a:solidFill>
                <a:latin typeface="Arial" pitchFamily="34" charset="0"/>
                <a:ea typeface="Tahoma" panose="020B0604030504040204" pitchFamily="34" charset="0"/>
                <a:cs typeface="Arial" pitchFamily="34" charset="0"/>
              </a:rPr>
              <a:t>700</a:t>
            </a:r>
            <a:r>
              <a:rPr lang="mn-MN" sz="1100" b="0" dirty="0" smtClean="0">
                <a:latin typeface="Arial" pitchFamily="34" charset="0"/>
                <a:ea typeface="Tahoma" panose="020B0604030504040204" pitchFamily="34" charset="0"/>
                <a:cs typeface="Arial" pitchFamily="34" charset="0"/>
              </a:rPr>
              <a:t>, их </a:t>
            </a:r>
            <a:r>
              <a:rPr lang="mn-MN" sz="1100" b="0" dirty="0">
                <a:latin typeface="Arial" pitchFamily="34" charset="0"/>
                <a:ea typeface="Tahoma" panose="020B0604030504040204" pitchFamily="34" charset="0"/>
                <a:cs typeface="Arial" pitchFamily="34" charset="0"/>
              </a:rPr>
              <a:t>засварын ажил </a:t>
            </a:r>
            <a:r>
              <a:rPr lang="mn-MN" sz="1100" dirty="0" smtClean="0">
                <a:solidFill>
                  <a:srgbClr val="FF0000"/>
                </a:solidFill>
                <a:latin typeface="Arial" pitchFamily="34" charset="0"/>
                <a:ea typeface="Tahoma" panose="020B0604030504040204" pitchFamily="34" charset="0"/>
                <a:cs typeface="Arial" pitchFamily="34" charset="0"/>
              </a:rPr>
              <a:t>83,8</a:t>
            </a:r>
            <a:r>
              <a:rPr lang="mn-MN" sz="1100" b="0" dirty="0" smtClean="0">
                <a:latin typeface="Arial" pitchFamily="34" charset="0"/>
                <a:ea typeface="Tahoma" panose="020B0604030504040204" pitchFamily="34" charset="0"/>
                <a:cs typeface="Arial" pitchFamily="34" charset="0"/>
              </a:rPr>
              <a:t> тэрбум төгрөг болж, </a:t>
            </a:r>
            <a:r>
              <a:rPr lang="mn-MN" sz="1100" b="0" dirty="0">
                <a:latin typeface="Arial" pitchFamily="34" charset="0"/>
                <a:ea typeface="Tahoma" panose="020B0604030504040204" pitchFamily="34" charset="0"/>
                <a:cs typeface="Arial" pitchFamily="34" charset="0"/>
              </a:rPr>
              <a:t>өмнөх оноос орон сууцны барилгын ажлын эзлэх хувь </a:t>
            </a:r>
            <a:r>
              <a:rPr lang="mn-MN" sz="1100" dirty="0">
                <a:solidFill>
                  <a:srgbClr val="FF0000"/>
                </a:solidFill>
                <a:latin typeface="Arial" pitchFamily="34" charset="0"/>
                <a:ea typeface="Tahoma" panose="020B0604030504040204" pitchFamily="34" charset="0"/>
                <a:cs typeface="Arial" pitchFamily="34" charset="0"/>
              </a:rPr>
              <a:t>4.1</a:t>
            </a:r>
            <a:r>
              <a:rPr lang="mn-MN" sz="1100" b="0" dirty="0">
                <a:latin typeface="Arial" pitchFamily="34" charset="0"/>
                <a:ea typeface="Tahoma" panose="020B0604030504040204" pitchFamily="34" charset="0"/>
                <a:cs typeface="Arial" pitchFamily="34" charset="0"/>
              </a:rPr>
              <a:t> пункт, инженерийн барилга, байгууламжийнх </a:t>
            </a:r>
            <a:r>
              <a:rPr lang="mn-MN" sz="1100" dirty="0">
                <a:solidFill>
                  <a:srgbClr val="FF0000"/>
                </a:solidFill>
                <a:latin typeface="Arial" pitchFamily="34" charset="0"/>
                <a:ea typeface="Tahoma" panose="020B0604030504040204" pitchFamily="34" charset="0"/>
                <a:cs typeface="Arial" pitchFamily="34" charset="0"/>
              </a:rPr>
              <a:t>0.2</a:t>
            </a:r>
            <a:r>
              <a:rPr lang="mn-MN" sz="1100" b="0" dirty="0">
                <a:latin typeface="Arial" pitchFamily="34" charset="0"/>
                <a:ea typeface="Tahoma" panose="020B0604030504040204" pitchFamily="34" charset="0"/>
                <a:cs typeface="Arial" pitchFamily="34" charset="0"/>
              </a:rPr>
              <a:t> пункт, их засварын ажлынх </a:t>
            </a:r>
            <a:r>
              <a:rPr lang="mn-MN" sz="1100" dirty="0">
                <a:solidFill>
                  <a:srgbClr val="FF0000"/>
                </a:solidFill>
                <a:latin typeface="Arial" pitchFamily="34" charset="0"/>
                <a:ea typeface="Tahoma" panose="020B0604030504040204" pitchFamily="34" charset="0"/>
                <a:cs typeface="Arial" pitchFamily="34" charset="0"/>
              </a:rPr>
              <a:t>1.2</a:t>
            </a:r>
            <a:r>
              <a:rPr lang="mn-MN" sz="1100" b="0" dirty="0">
                <a:latin typeface="Arial" pitchFamily="34" charset="0"/>
                <a:ea typeface="Tahoma" panose="020B0604030504040204" pitchFamily="34" charset="0"/>
                <a:cs typeface="Arial" pitchFamily="34" charset="0"/>
              </a:rPr>
              <a:t> пунктээр нэмэгдэж, харин орон сууцны бус барилгынх </a:t>
            </a:r>
            <a:r>
              <a:rPr lang="mn-MN" sz="1100" dirty="0">
                <a:solidFill>
                  <a:srgbClr val="FF0000"/>
                </a:solidFill>
                <a:latin typeface="Arial" pitchFamily="34" charset="0"/>
                <a:ea typeface="Tahoma" panose="020B0604030504040204" pitchFamily="34" charset="0"/>
                <a:cs typeface="Arial" pitchFamily="34" charset="0"/>
              </a:rPr>
              <a:t>5.5</a:t>
            </a:r>
            <a:r>
              <a:rPr lang="mn-MN" sz="1100" b="0" dirty="0">
                <a:latin typeface="Arial" pitchFamily="34" charset="0"/>
                <a:ea typeface="Tahoma" panose="020B0604030504040204" pitchFamily="34" charset="0"/>
                <a:cs typeface="Arial" pitchFamily="34" charset="0"/>
              </a:rPr>
              <a:t> пунктээр буурсан байна.   </a:t>
            </a:r>
            <a:endParaRPr lang="en-US" sz="1100" b="0" dirty="0">
              <a:latin typeface="Arial" pitchFamily="34" charset="0"/>
              <a:ea typeface="Tahoma" panose="020B0604030504040204" pitchFamily="34" charset="0"/>
              <a:cs typeface="Arial" pitchFamily="34" charset="0"/>
            </a:endParaRPr>
          </a:p>
          <a:p>
            <a:pPr algn="just">
              <a:lnSpc>
                <a:spcPct val="170000"/>
              </a:lnSpc>
            </a:pPr>
            <a:endParaRPr lang="en-US" sz="1100" b="0" dirty="0">
              <a:latin typeface="Arial" pitchFamily="34" charset="0"/>
              <a:cs typeface="Arial" pitchFamily="34" charset="0"/>
            </a:endParaRPr>
          </a:p>
        </p:txBody>
      </p:sp>
      <p:sp>
        <p:nvSpPr>
          <p:cNvPr id="2" name="Title 1"/>
          <p:cNvSpPr>
            <a:spLocks noGrp="1"/>
          </p:cNvSpPr>
          <p:nvPr>
            <p:ph type="title"/>
          </p:nvPr>
        </p:nvSpPr>
        <p:spPr>
          <a:xfrm>
            <a:off x="3491880" y="548680"/>
            <a:ext cx="5431160" cy="687606"/>
          </a:xfrm>
        </p:spPr>
        <p:txBody>
          <a:bodyPr>
            <a:noAutofit/>
          </a:bodyPr>
          <a:lstStyle/>
          <a:p>
            <a:r>
              <a:rPr lang="mn-MN" sz="2800" b="1" dirty="0" smtClean="0">
                <a:latin typeface="Arial" pitchFamily="34" charset="0"/>
                <a:cs typeface="Arial" pitchFamily="34" charset="0"/>
              </a:rPr>
              <a:t>Барилгын салбарын тойм</a:t>
            </a:r>
            <a:endParaRPr lang="en-US" sz="2800" b="1" dirty="0">
              <a:latin typeface="Arial" pitchFamily="34" charset="0"/>
              <a:cs typeface="Arial" pitchFamily="34" charset="0"/>
            </a:endParaRPr>
          </a:p>
        </p:txBody>
      </p:sp>
      <p:pic>
        <p:nvPicPr>
          <p:cNvPr id="5" name="Picture 4" descr="D:\RMC\Logo\Logo 10 -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1489910" cy="1116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 name="Content Placeholder 17"/>
          <p:cNvGraphicFramePr>
            <a:graphicFrameLocks noGrp="1"/>
          </p:cNvGraphicFramePr>
          <p:nvPr>
            <p:ph idx="1"/>
            <p:extLst>
              <p:ext uri="{D42A27DB-BD31-4B8C-83A1-F6EECF244321}">
                <p14:modId xmlns:p14="http://schemas.microsoft.com/office/powerpoint/2010/main" val="3995035270"/>
              </p:ext>
            </p:extLst>
          </p:nvPr>
        </p:nvGraphicFramePr>
        <p:xfrm>
          <a:off x="3779912" y="1600200"/>
          <a:ext cx="5112568" cy="4479925"/>
        </p:xfrm>
        <a:graphic>
          <a:graphicData uri="http://schemas.openxmlformats.org/drawingml/2006/chart">
            <c:chart xmlns:c="http://schemas.openxmlformats.org/drawingml/2006/chart" xmlns:r="http://schemas.openxmlformats.org/officeDocument/2006/relationships" r:id="rId3"/>
          </a:graphicData>
        </a:graphic>
      </p:graphicFrame>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700808"/>
            <a:ext cx="3024336" cy="2081141"/>
          </a:xfrm>
          <a:prstGeom prst="rect">
            <a:avLst/>
          </a:prstGeom>
        </p:spPr>
      </p:pic>
      <p:sp>
        <p:nvSpPr>
          <p:cNvPr id="3" name="Rectangle 2"/>
          <p:cNvSpPr/>
          <p:nvPr/>
        </p:nvSpPr>
        <p:spPr>
          <a:xfrm>
            <a:off x="4283968" y="6381328"/>
            <a:ext cx="2068900" cy="276999"/>
          </a:xfrm>
          <a:prstGeom prst="rect">
            <a:avLst/>
          </a:prstGeom>
        </p:spPr>
        <p:txBody>
          <a:bodyPr wrap="none">
            <a:spAutoFit/>
          </a:bodyPr>
          <a:lstStyle/>
          <a:p>
            <a:r>
              <a:rPr lang="mn-MN" sz="1200" dirty="0">
                <a:latin typeface="Arial" pitchFamily="34" charset="0"/>
                <a:cs typeface="Arial" pitchFamily="34" charset="0"/>
              </a:rPr>
              <a:t>Эх сурвалж: </a:t>
            </a:r>
            <a:r>
              <a:rPr lang="mn-MN" sz="1200" dirty="0" smtClean="0">
                <a:latin typeface="Arial" pitchFamily="34" charset="0"/>
                <a:cs typeface="Arial" pitchFamily="34" charset="0"/>
              </a:rPr>
              <a:t>ҮСХ, 1212.</a:t>
            </a:r>
            <a:r>
              <a:rPr lang="en-US" sz="1200" dirty="0" err="1" smtClean="0">
                <a:latin typeface="Arial" pitchFamily="34" charset="0"/>
                <a:cs typeface="Arial" pitchFamily="34" charset="0"/>
              </a:rPr>
              <a:t>mn</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8029530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251520" y="1600200"/>
            <a:ext cx="3672408" cy="4480560"/>
          </a:xfrm>
        </p:spPr>
        <p:txBody>
          <a:bodyPr>
            <a:normAutofit/>
          </a:bodyPr>
          <a:lstStyle/>
          <a:p>
            <a:pPr algn="just">
              <a:lnSpc>
                <a:spcPct val="150000"/>
              </a:lnSpc>
            </a:pPr>
            <a:r>
              <a:rPr lang="mn-MN" sz="1200" dirty="0" smtClean="0">
                <a:latin typeface="Arial" pitchFamily="34" charset="0"/>
                <a:cs typeface="Arial" pitchFamily="34" charset="0"/>
              </a:rPr>
              <a:t>2017 оны Бетон зуурмагийн зах зээлийн тойм</a:t>
            </a:r>
          </a:p>
          <a:p>
            <a:pPr algn="just">
              <a:lnSpc>
                <a:spcPct val="150000"/>
              </a:lnSpc>
            </a:pPr>
            <a:r>
              <a:rPr lang="mn-MN" sz="1200" b="0" dirty="0" smtClean="0">
                <a:latin typeface="Arial" pitchFamily="34" charset="0"/>
                <a:cs typeface="Arial" pitchFamily="34" charset="0"/>
              </a:rPr>
              <a:t>БМҮХ-ны мэдээллээр Улаанбаатар хот болон хөдөө орон нутагт тусгай зөвшөөрөлтэй нийт </a:t>
            </a:r>
            <a:r>
              <a:rPr lang="mn-MN" sz="1200" dirty="0" smtClean="0">
                <a:solidFill>
                  <a:srgbClr val="FF0000"/>
                </a:solidFill>
                <a:latin typeface="Arial" pitchFamily="34" charset="0"/>
                <a:cs typeface="Arial" pitchFamily="34" charset="0"/>
              </a:rPr>
              <a:t>158</a:t>
            </a:r>
            <a:r>
              <a:rPr lang="mn-MN" sz="1200" b="0" dirty="0" smtClean="0">
                <a:latin typeface="Arial" pitchFamily="34" charset="0"/>
                <a:cs typeface="Arial" pitchFamily="34" charset="0"/>
              </a:rPr>
              <a:t> Бетон зуурмагийн үйлдвэр бүртгэлтэй байна. Үүнээс: Улаанбаатар хотод </a:t>
            </a:r>
            <a:r>
              <a:rPr lang="mn-MN" sz="1200" dirty="0" smtClean="0">
                <a:solidFill>
                  <a:srgbClr val="FF0000"/>
                </a:solidFill>
                <a:latin typeface="Arial" pitchFamily="34" charset="0"/>
                <a:cs typeface="Arial" pitchFamily="34" charset="0"/>
              </a:rPr>
              <a:t>112</a:t>
            </a:r>
            <a:r>
              <a:rPr lang="mn-MN" sz="1200" b="0" dirty="0" smtClean="0">
                <a:latin typeface="Arial" pitchFamily="34" charset="0"/>
                <a:cs typeface="Arial" pitchFamily="34" charset="0"/>
              </a:rPr>
              <a:t>, хөдөө орон нутагт </a:t>
            </a:r>
            <a:r>
              <a:rPr lang="mn-MN" sz="1200" dirty="0" smtClean="0">
                <a:solidFill>
                  <a:srgbClr val="FF0000"/>
                </a:solidFill>
                <a:latin typeface="Arial" pitchFamily="34" charset="0"/>
                <a:cs typeface="Arial" pitchFamily="34" charset="0"/>
              </a:rPr>
              <a:t>46</a:t>
            </a:r>
            <a:r>
              <a:rPr lang="mn-MN" sz="1200" b="0" dirty="0" smtClean="0">
                <a:latin typeface="Arial" pitchFamily="34" charset="0"/>
                <a:cs typeface="Arial" pitchFamily="34" charset="0"/>
              </a:rPr>
              <a:t> үйлдвэр байна. </a:t>
            </a:r>
          </a:p>
          <a:p>
            <a:pPr algn="just">
              <a:lnSpc>
                <a:spcPct val="150000"/>
              </a:lnSpc>
            </a:pPr>
            <a:r>
              <a:rPr lang="mn-MN" sz="1200" b="0" dirty="0" smtClean="0">
                <a:latin typeface="Arial" pitchFamily="34" charset="0"/>
                <a:cs typeface="Arial" pitchFamily="34" charset="0"/>
              </a:rPr>
              <a:t>2016 онд эдгээр үйлдвэрээс </a:t>
            </a:r>
            <a:r>
              <a:rPr lang="mn-MN" sz="1200" dirty="0" smtClean="0">
                <a:solidFill>
                  <a:srgbClr val="FF0000"/>
                </a:solidFill>
                <a:latin typeface="Arial" pitchFamily="34" charset="0"/>
                <a:cs typeface="Arial" pitchFamily="34" charset="0"/>
              </a:rPr>
              <a:t>63</a:t>
            </a:r>
            <a:r>
              <a:rPr lang="mn-MN" sz="1200" b="0" dirty="0" smtClean="0">
                <a:latin typeface="Arial" pitchFamily="34" charset="0"/>
                <a:cs typeface="Arial" pitchFamily="34" charset="0"/>
              </a:rPr>
              <a:t> үйлдвэр үйл ажиллагаа явуулсан бол 2017 онд </a:t>
            </a:r>
            <a:r>
              <a:rPr lang="mn-MN" sz="1200" dirty="0" smtClean="0">
                <a:solidFill>
                  <a:srgbClr val="FF0000"/>
                </a:solidFill>
                <a:latin typeface="Arial" pitchFamily="34" charset="0"/>
                <a:cs typeface="Arial" pitchFamily="34" charset="0"/>
              </a:rPr>
              <a:t>54</a:t>
            </a:r>
            <a:r>
              <a:rPr lang="mn-MN" sz="1200" b="0" dirty="0" smtClean="0">
                <a:latin typeface="Arial" pitchFamily="34" charset="0"/>
                <a:cs typeface="Arial" pitchFamily="34" charset="0"/>
              </a:rPr>
              <a:t> үйлдвэр үйл ажиллагаа явуулсан гэсэн мэдээлэл байна.</a:t>
            </a:r>
          </a:p>
          <a:p>
            <a:pPr algn="just">
              <a:lnSpc>
                <a:spcPct val="150000"/>
              </a:lnSpc>
            </a:pPr>
            <a:r>
              <a:rPr lang="mn-MN" sz="1200" b="0" dirty="0" smtClean="0">
                <a:latin typeface="Arial" pitchFamily="34" charset="0"/>
                <a:cs typeface="Arial" pitchFamily="34" charset="0"/>
              </a:rPr>
              <a:t>Эдгээр үйлдвэрүүдийн хийсэн ажлын хэмжээ болон ажилласан талаарх мэдээллийг тайланд тусгав.</a:t>
            </a:r>
            <a:endParaRPr lang="en-US" sz="1200" b="0" dirty="0">
              <a:latin typeface="Arial" pitchFamily="34" charset="0"/>
              <a:cs typeface="Arial" pitchFamily="34" charset="0"/>
            </a:endParaRPr>
          </a:p>
        </p:txBody>
      </p:sp>
      <p:sp>
        <p:nvSpPr>
          <p:cNvPr id="5" name="Title 4"/>
          <p:cNvSpPr>
            <a:spLocks noGrp="1"/>
          </p:cNvSpPr>
          <p:nvPr>
            <p:ph type="title"/>
          </p:nvPr>
        </p:nvSpPr>
        <p:spPr>
          <a:xfrm>
            <a:off x="2051720" y="438841"/>
            <a:ext cx="6347048" cy="615598"/>
          </a:xfrm>
        </p:spPr>
        <p:txBody>
          <a:bodyPr>
            <a:noAutofit/>
          </a:bodyPr>
          <a:lstStyle/>
          <a:p>
            <a:r>
              <a:rPr lang="mn-MN" sz="2400" b="1" dirty="0" smtClean="0">
                <a:latin typeface="Arial" pitchFamily="34" charset="0"/>
                <a:cs typeface="Arial" pitchFamily="34" charset="0"/>
              </a:rPr>
              <a:t>Бетон зуурмагийн салбарын тойм</a:t>
            </a:r>
            <a:endParaRPr lang="en-US" sz="2400" b="1" dirty="0">
              <a:latin typeface="Arial" pitchFamily="34" charset="0"/>
              <a:cs typeface="Arial" pitchFamily="34" charset="0"/>
            </a:endParaRPr>
          </a:p>
        </p:txBody>
      </p:sp>
      <p:pic>
        <p:nvPicPr>
          <p:cNvPr id="8" name="Picture 7" descr="D:\RMC\Logo\Logo 10 -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1489910" cy="1116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Content Placeholder 8"/>
          <p:cNvGraphicFramePr>
            <a:graphicFrameLocks noGrp="1"/>
          </p:cNvGraphicFramePr>
          <p:nvPr>
            <p:ph idx="1"/>
            <p:extLst>
              <p:ext uri="{D42A27DB-BD31-4B8C-83A1-F6EECF244321}">
                <p14:modId xmlns:p14="http://schemas.microsoft.com/office/powerpoint/2010/main" val="547452238"/>
              </p:ext>
            </p:extLst>
          </p:nvPr>
        </p:nvGraphicFramePr>
        <p:xfrm>
          <a:off x="3851920" y="1124744"/>
          <a:ext cx="5112568" cy="554461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5868144" y="6538555"/>
            <a:ext cx="2592288" cy="261610"/>
          </a:xfrm>
          <a:prstGeom prst="rect">
            <a:avLst/>
          </a:prstGeom>
          <a:noFill/>
        </p:spPr>
        <p:txBody>
          <a:bodyPr wrap="square" rtlCol="0">
            <a:spAutoFit/>
          </a:bodyPr>
          <a:lstStyle/>
          <a:p>
            <a:r>
              <a:rPr lang="mn-MN" sz="1100" dirty="0" smtClean="0">
                <a:latin typeface="Arial" pitchFamily="34" charset="0"/>
                <a:cs typeface="Arial" pitchFamily="34" charset="0"/>
              </a:rPr>
              <a:t>Эх сурвалж: БМҮХ</a:t>
            </a:r>
            <a:endParaRPr lang="en-US" sz="1100" dirty="0">
              <a:latin typeface="Arial" pitchFamily="34" charset="0"/>
              <a:cs typeface="Arial" pitchFamily="34" charset="0"/>
            </a:endParaRPr>
          </a:p>
        </p:txBody>
      </p:sp>
    </p:spTree>
    <p:extLst>
      <p:ext uri="{BB962C8B-B14F-4D97-AF65-F5344CB8AC3E}">
        <p14:creationId xmlns:p14="http://schemas.microsoft.com/office/powerpoint/2010/main" val="2348398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251520" y="1600200"/>
            <a:ext cx="3672408" cy="4480560"/>
          </a:xfrm>
        </p:spPr>
        <p:txBody>
          <a:bodyPr>
            <a:normAutofit/>
          </a:bodyPr>
          <a:lstStyle/>
          <a:p>
            <a:pPr algn="just">
              <a:lnSpc>
                <a:spcPct val="150000"/>
              </a:lnSpc>
            </a:pPr>
            <a:r>
              <a:rPr lang="mn-MN" sz="1200" dirty="0" smtClean="0">
                <a:latin typeface="Arial" pitchFamily="34" charset="0"/>
                <a:cs typeface="Arial" pitchFamily="34" charset="0"/>
              </a:rPr>
              <a:t>2017 оны Бетон зуурмагийн зах зээлийн тойм</a:t>
            </a:r>
          </a:p>
          <a:p>
            <a:pPr algn="just">
              <a:lnSpc>
                <a:spcPct val="150000"/>
              </a:lnSpc>
            </a:pPr>
            <a:r>
              <a:rPr lang="mn-MN" sz="1200" b="0" dirty="0" smtClean="0">
                <a:latin typeface="Arial" pitchFamily="34" charset="0"/>
                <a:cs typeface="Arial" pitchFamily="34" charset="0"/>
              </a:rPr>
              <a:t>БМҮХ-ны мэдээллээр 2017 онд нийт </a:t>
            </a:r>
            <a:r>
              <a:rPr lang="mn-MN" sz="1200" dirty="0" smtClean="0">
                <a:solidFill>
                  <a:srgbClr val="FF0000"/>
                </a:solidFill>
                <a:latin typeface="Arial" pitchFamily="34" charset="0"/>
                <a:cs typeface="Arial" pitchFamily="34" charset="0"/>
              </a:rPr>
              <a:t>54</a:t>
            </a:r>
            <a:r>
              <a:rPr lang="mn-MN" sz="1200" b="0" dirty="0" smtClean="0">
                <a:latin typeface="Arial" pitchFamily="34" charset="0"/>
                <a:cs typeface="Arial" pitchFamily="34" charset="0"/>
              </a:rPr>
              <a:t> үйлдвэр үйл ажиллагаа явуулсан бөгөөд эдгээр үйлдвэрүүдийн зах зээлд эзлэх хувь хэмжээг харууллаа.</a:t>
            </a:r>
          </a:p>
          <a:p>
            <a:pPr marL="228600" indent="-228600" algn="just">
              <a:lnSpc>
                <a:spcPct val="150000"/>
              </a:lnSpc>
              <a:buAutoNum type="arabicPeriod"/>
            </a:pPr>
            <a:r>
              <a:rPr lang="mn-MN" sz="1200" b="0" dirty="0" smtClean="0">
                <a:latin typeface="Arial" pitchFamily="34" charset="0"/>
                <a:cs typeface="Arial" pitchFamily="34" charset="0"/>
              </a:rPr>
              <a:t>Премиум конкрет ХХК – 16.7%</a:t>
            </a:r>
          </a:p>
          <a:p>
            <a:pPr marL="228600" indent="-228600" algn="just">
              <a:lnSpc>
                <a:spcPct val="150000"/>
              </a:lnSpc>
              <a:buAutoNum type="arabicPeriod"/>
            </a:pPr>
            <a:r>
              <a:rPr lang="mn-MN" sz="1200" b="0" dirty="0" smtClean="0">
                <a:latin typeface="Arial" pitchFamily="34" charset="0"/>
                <a:cs typeface="Arial" pitchFamily="34" charset="0"/>
              </a:rPr>
              <a:t>Хөтөлтэлмэн Констракшн ХХК – 8.8%</a:t>
            </a:r>
          </a:p>
          <a:p>
            <a:pPr marL="228600" indent="-228600" algn="just">
              <a:lnSpc>
                <a:spcPct val="150000"/>
              </a:lnSpc>
              <a:buAutoNum type="arabicPeriod"/>
            </a:pPr>
            <a:r>
              <a:rPr lang="mn-MN" sz="1200" b="0" dirty="0" smtClean="0">
                <a:latin typeface="Arial" pitchFamily="34" charset="0"/>
                <a:cs typeface="Arial" pitchFamily="34" charset="0"/>
              </a:rPr>
              <a:t>Ремикон ХК – 6.1% </a:t>
            </a:r>
            <a:endParaRPr lang="mn-MN" sz="1200" b="0" dirty="0">
              <a:latin typeface="Arial" pitchFamily="34" charset="0"/>
              <a:cs typeface="Arial" pitchFamily="34" charset="0"/>
            </a:endParaRPr>
          </a:p>
          <a:p>
            <a:pPr algn="just">
              <a:lnSpc>
                <a:spcPct val="150000"/>
              </a:lnSpc>
            </a:pPr>
            <a:r>
              <a:rPr lang="mn-MN" sz="1200" b="0" dirty="0" smtClean="0">
                <a:latin typeface="Arial" pitchFamily="34" charset="0"/>
                <a:cs typeface="Arial" pitchFamily="34" charset="0"/>
              </a:rPr>
              <a:t>Манай үйлдвэр нийт зах зээлийн 6.1%-ийг эзэлж байгаа бөгөөд бетон зуурмагийн үйлдвэрүүдийн 3-т эрэмбэлэгдэж байна.</a:t>
            </a:r>
          </a:p>
        </p:txBody>
      </p:sp>
      <p:sp>
        <p:nvSpPr>
          <p:cNvPr id="5" name="Title 4"/>
          <p:cNvSpPr>
            <a:spLocks noGrp="1"/>
          </p:cNvSpPr>
          <p:nvPr>
            <p:ph type="title"/>
          </p:nvPr>
        </p:nvSpPr>
        <p:spPr>
          <a:xfrm>
            <a:off x="2051720" y="438841"/>
            <a:ext cx="6347048" cy="615598"/>
          </a:xfrm>
        </p:spPr>
        <p:txBody>
          <a:bodyPr>
            <a:noAutofit/>
          </a:bodyPr>
          <a:lstStyle/>
          <a:p>
            <a:r>
              <a:rPr lang="mn-MN" sz="2400" b="1" dirty="0" smtClean="0">
                <a:latin typeface="Arial" pitchFamily="34" charset="0"/>
                <a:cs typeface="Arial" pitchFamily="34" charset="0"/>
              </a:rPr>
              <a:t>Бетон зуурмагийн салбарын тойм</a:t>
            </a:r>
            <a:endParaRPr lang="en-US" sz="2400" b="1" dirty="0">
              <a:latin typeface="Arial" pitchFamily="34" charset="0"/>
              <a:cs typeface="Arial" pitchFamily="34" charset="0"/>
            </a:endParaRPr>
          </a:p>
        </p:txBody>
      </p:sp>
      <p:pic>
        <p:nvPicPr>
          <p:cNvPr id="8" name="Picture 7" descr="D:\RMC\Logo\Logo 10 -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1489910" cy="1116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78950" y="6095738"/>
            <a:ext cx="2592288" cy="261610"/>
          </a:xfrm>
          <a:prstGeom prst="rect">
            <a:avLst/>
          </a:prstGeom>
          <a:noFill/>
        </p:spPr>
        <p:txBody>
          <a:bodyPr wrap="square" rtlCol="0">
            <a:spAutoFit/>
          </a:bodyPr>
          <a:lstStyle/>
          <a:p>
            <a:r>
              <a:rPr lang="mn-MN" sz="1050" dirty="0" smtClean="0">
                <a:latin typeface="Arial" pitchFamily="34" charset="0"/>
                <a:cs typeface="Arial" pitchFamily="34" charset="0"/>
              </a:rPr>
              <a:t>Эх сурвалж: БМҮХ</a:t>
            </a:r>
            <a:endParaRPr lang="en-US" sz="1050" dirty="0">
              <a:latin typeface="Arial" pitchFamily="34" charset="0"/>
              <a:cs typeface="Arial" pitchFamily="34" charset="0"/>
            </a:endParaRP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510191629"/>
              </p:ext>
            </p:extLst>
          </p:nvPr>
        </p:nvGraphicFramePr>
        <p:xfrm>
          <a:off x="4067944" y="1556792"/>
          <a:ext cx="4762872" cy="44799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568639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876766279"/>
              </p:ext>
            </p:extLst>
          </p:nvPr>
        </p:nvGraphicFramePr>
        <p:xfrm>
          <a:off x="3779912" y="1700809"/>
          <a:ext cx="5166361" cy="2101922"/>
        </p:xfrm>
        <a:graphic>
          <a:graphicData uri="http://schemas.openxmlformats.org/drawingml/2006/table">
            <a:tbl>
              <a:tblPr firstRow="1" bandRow="1">
                <a:tableStyleId>{5FD0F851-EC5A-4D38-B0AD-8093EC10F338}</a:tableStyleId>
              </a:tblPr>
              <a:tblGrid>
                <a:gridCol w="1565593"/>
                <a:gridCol w="601980"/>
                <a:gridCol w="601980"/>
                <a:gridCol w="601980"/>
                <a:gridCol w="601980"/>
                <a:gridCol w="601980"/>
                <a:gridCol w="590868"/>
              </a:tblGrid>
              <a:tr h="304916">
                <a:tc gridSpan="7">
                  <a:txBody>
                    <a:bodyPr/>
                    <a:lstStyle/>
                    <a:p>
                      <a:r>
                        <a:rPr lang="mn-MN" sz="1100" b="1" dirty="0" smtClean="0">
                          <a:solidFill>
                            <a:schemeClr val="tx2">
                              <a:lumMod val="50000"/>
                            </a:schemeClr>
                          </a:solidFill>
                          <a:latin typeface="Arial" pitchFamily="34" charset="0"/>
                          <a:cs typeface="Arial" pitchFamily="34" charset="0"/>
                        </a:rPr>
                        <a:t>Санхүүгийн байдал /сая төгрөгөөр/</a:t>
                      </a:r>
                      <a:endParaRPr lang="en-US" sz="1100" b="1" dirty="0">
                        <a:solidFill>
                          <a:schemeClr val="tx2">
                            <a:lumMod val="50000"/>
                          </a:schemeClr>
                        </a:solidFill>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tcPr>
                </a:tc>
                <a:tc hMerge="1">
                  <a:txBody>
                    <a:bodyPr/>
                    <a:lstStyle/>
                    <a:p>
                      <a:endParaRPr lang="en-US" dirty="0"/>
                    </a:p>
                  </a:txBody>
                  <a:tcP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hMerge="1">
                  <a:txBody>
                    <a:bodyPr/>
                    <a:lstStyle/>
                    <a:p>
                      <a:endParaRPr lang="en-US" dirty="0"/>
                    </a:p>
                  </a:txBody>
                  <a:tcP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hMerge="1">
                  <a:txBody>
                    <a:bodyPr/>
                    <a:lstStyle/>
                    <a:p>
                      <a:endParaRPr lang="en-US" dirty="0"/>
                    </a:p>
                  </a:txBody>
                  <a:tcP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hMerge="1">
                  <a:txBody>
                    <a:bodyPr/>
                    <a:lstStyle/>
                    <a:p>
                      <a:endParaRPr lang="en-US" sz="1100" b="0" dirty="0">
                        <a:solidFill>
                          <a:schemeClr val="tx2">
                            <a:lumMod val="75000"/>
                          </a:schemeClr>
                        </a:solidFill>
                        <a:latin typeface="Arial" pitchFamily="34" charset="0"/>
                        <a:cs typeface="Arial" pitchFamily="34" charset="0"/>
                      </a:endParaRPr>
                    </a:p>
                  </a:txBody>
                  <a:tcP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r>
              <a:tr h="240783">
                <a:tc>
                  <a:txBody>
                    <a:bodyPr/>
                    <a:lstStyle/>
                    <a:p>
                      <a:pPr algn="ctr"/>
                      <a:r>
                        <a:rPr lang="mn-MN" sz="1200" b="1" dirty="0" smtClean="0">
                          <a:solidFill>
                            <a:schemeClr val="tx2">
                              <a:lumMod val="50000"/>
                            </a:schemeClr>
                          </a:solidFill>
                          <a:latin typeface="Arial" pitchFamily="34" charset="0"/>
                          <a:cs typeface="Arial" pitchFamily="34" charset="0"/>
                        </a:rPr>
                        <a:t>Он</a:t>
                      </a:r>
                      <a:endParaRPr lang="en-US" sz="1200" b="1" dirty="0">
                        <a:solidFill>
                          <a:schemeClr val="tx2">
                            <a:lumMod val="50000"/>
                          </a:schemeClr>
                        </a:solidFill>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a:r>
                        <a:rPr lang="mn-MN" sz="1000" dirty="0" smtClean="0">
                          <a:solidFill>
                            <a:schemeClr val="tx2">
                              <a:lumMod val="50000"/>
                            </a:schemeClr>
                          </a:solidFill>
                          <a:latin typeface="Arial" pitchFamily="34" charset="0"/>
                          <a:cs typeface="Arial" pitchFamily="34" charset="0"/>
                        </a:rPr>
                        <a:t>2013</a:t>
                      </a:r>
                      <a:endParaRPr lang="en-US" sz="1000" dirty="0">
                        <a:solidFill>
                          <a:schemeClr val="tx2">
                            <a:lumMod val="50000"/>
                          </a:schemeClr>
                        </a:solidFill>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a:r>
                        <a:rPr lang="mn-MN" sz="1000" dirty="0" smtClean="0">
                          <a:solidFill>
                            <a:schemeClr val="tx2">
                              <a:lumMod val="50000"/>
                            </a:schemeClr>
                          </a:solidFill>
                          <a:latin typeface="Arial" pitchFamily="34" charset="0"/>
                          <a:cs typeface="Arial" pitchFamily="34" charset="0"/>
                        </a:rPr>
                        <a:t>2014</a:t>
                      </a:r>
                      <a:endParaRPr lang="en-US" sz="1000" dirty="0">
                        <a:solidFill>
                          <a:schemeClr val="tx2">
                            <a:lumMod val="50000"/>
                          </a:schemeClr>
                        </a:solidFill>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a:r>
                        <a:rPr lang="mn-MN" sz="1000" dirty="0" smtClean="0">
                          <a:solidFill>
                            <a:schemeClr val="tx2">
                              <a:lumMod val="50000"/>
                            </a:schemeClr>
                          </a:solidFill>
                          <a:latin typeface="Arial" pitchFamily="34" charset="0"/>
                          <a:cs typeface="Arial" pitchFamily="34" charset="0"/>
                        </a:rPr>
                        <a:t>2015</a:t>
                      </a:r>
                      <a:endParaRPr lang="en-US" sz="1000" dirty="0">
                        <a:solidFill>
                          <a:schemeClr val="tx2">
                            <a:lumMod val="50000"/>
                          </a:schemeClr>
                        </a:solidFill>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a:r>
                        <a:rPr lang="mn-MN" sz="1000" dirty="0" smtClean="0">
                          <a:solidFill>
                            <a:schemeClr val="tx2">
                              <a:lumMod val="50000"/>
                            </a:schemeClr>
                          </a:solidFill>
                          <a:latin typeface="Arial" pitchFamily="34" charset="0"/>
                          <a:cs typeface="Arial" pitchFamily="34" charset="0"/>
                        </a:rPr>
                        <a:t>2016</a:t>
                      </a:r>
                      <a:endParaRPr lang="en-US" sz="1000" dirty="0">
                        <a:solidFill>
                          <a:schemeClr val="tx2">
                            <a:lumMod val="50000"/>
                          </a:schemeClr>
                        </a:solidFill>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a:r>
                        <a:rPr lang="mn-MN" sz="1000" dirty="0" smtClean="0">
                          <a:solidFill>
                            <a:schemeClr val="tx2">
                              <a:lumMod val="50000"/>
                            </a:schemeClr>
                          </a:solidFill>
                          <a:latin typeface="Arial" pitchFamily="34" charset="0"/>
                          <a:cs typeface="Arial" pitchFamily="34" charset="0"/>
                        </a:rPr>
                        <a:t>2017</a:t>
                      </a:r>
                      <a:endParaRPr lang="en-US" sz="1000" dirty="0">
                        <a:solidFill>
                          <a:schemeClr val="tx2">
                            <a:lumMod val="50000"/>
                          </a:schemeClr>
                        </a:solidFill>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a:r>
                        <a:rPr lang="mn-MN" sz="1000" dirty="0" smtClean="0">
                          <a:solidFill>
                            <a:schemeClr val="tx2">
                              <a:lumMod val="50000"/>
                            </a:schemeClr>
                          </a:solidFill>
                          <a:latin typeface="Arial" pitchFamily="34" charset="0"/>
                          <a:cs typeface="Arial" pitchFamily="34" charset="0"/>
                        </a:rPr>
                        <a:t>ӨОМҮ</a:t>
                      </a:r>
                      <a:endParaRPr lang="en-US" sz="1000" dirty="0">
                        <a:solidFill>
                          <a:schemeClr val="tx2">
                            <a:lumMod val="50000"/>
                          </a:schemeClr>
                        </a:solidFill>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solidFill>
                      <a:schemeClr val="bg1">
                        <a:lumMod val="85000"/>
                      </a:schemeClr>
                    </a:solidFill>
                  </a:tcPr>
                </a:tc>
              </a:tr>
              <a:tr h="253781">
                <a:tc>
                  <a:txBody>
                    <a:bodyPr/>
                    <a:lstStyle/>
                    <a:p>
                      <a:r>
                        <a:rPr lang="mn-MN" sz="1000" dirty="0" smtClean="0">
                          <a:solidFill>
                            <a:schemeClr val="tx1">
                              <a:lumMod val="85000"/>
                              <a:lumOff val="15000"/>
                            </a:schemeClr>
                          </a:solidFill>
                          <a:latin typeface="Arial" pitchFamily="34" charset="0"/>
                          <a:cs typeface="Arial" pitchFamily="34" charset="0"/>
                        </a:rPr>
                        <a:t>Эргэлтйн хөрөнгө</a:t>
                      </a:r>
                      <a:endParaRPr lang="en-US" sz="1000" dirty="0">
                        <a:solidFill>
                          <a:schemeClr val="tx1">
                            <a:lumMod val="85000"/>
                            <a:lumOff val="15000"/>
                          </a:schemeClr>
                        </a:solidFill>
                        <a:latin typeface="Arial" pitchFamily="34" charset="0"/>
                        <a:cs typeface="Arial" pitchFamily="34" charset="0"/>
                      </a:endParaRPr>
                    </a:p>
                  </a:txBody>
                  <a:tcPr>
                    <a:solidFill>
                      <a:schemeClr val="bg1">
                        <a:lumMod val="85000"/>
                      </a:schemeClr>
                    </a:solidFill>
                  </a:tcPr>
                </a:tc>
                <a:tc>
                  <a:txBody>
                    <a:bodyPr/>
                    <a:lstStyle/>
                    <a:p>
                      <a:pPr algn="r"/>
                      <a:r>
                        <a:rPr lang="mn-MN" sz="1000" dirty="0" smtClean="0">
                          <a:latin typeface="Arial" pitchFamily="34" charset="0"/>
                          <a:cs typeface="Arial" pitchFamily="34" charset="0"/>
                        </a:rPr>
                        <a:t>10,874</a:t>
                      </a:r>
                      <a:endParaRPr lang="en-US" sz="1000" dirty="0">
                        <a:latin typeface="Arial" pitchFamily="34" charset="0"/>
                        <a:cs typeface="Arial" pitchFamily="34" charset="0"/>
                      </a:endParaRPr>
                    </a:p>
                  </a:txBody>
                  <a:tcPr>
                    <a:solidFill>
                      <a:schemeClr val="bg1">
                        <a:lumMod val="85000"/>
                      </a:schemeClr>
                    </a:solidFill>
                  </a:tcPr>
                </a:tc>
                <a:tc>
                  <a:txBody>
                    <a:bodyPr/>
                    <a:lstStyle/>
                    <a:p>
                      <a:pPr algn="r"/>
                      <a:r>
                        <a:rPr lang="mn-MN" sz="1000" dirty="0" smtClean="0">
                          <a:latin typeface="Arial" pitchFamily="34" charset="0"/>
                          <a:cs typeface="Arial" pitchFamily="34" charset="0"/>
                        </a:rPr>
                        <a:t>9,350</a:t>
                      </a:r>
                      <a:endParaRPr lang="en-US" sz="1000" dirty="0">
                        <a:latin typeface="Arial" pitchFamily="34" charset="0"/>
                        <a:cs typeface="Arial" pitchFamily="34" charset="0"/>
                      </a:endParaRPr>
                    </a:p>
                  </a:txBody>
                  <a:tcPr>
                    <a:solidFill>
                      <a:schemeClr val="bg1">
                        <a:lumMod val="85000"/>
                      </a:schemeClr>
                    </a:solidFill>
                  </a:tcPr>
                </a:tc>
                <a:tc>
                  <a:txBody>
                    <a:bodyPr/>
                    <a:lstStyle/>
                    <a:p>
                      <a:pPr algn="r"/>
                      <a:r>
                        <a:rPr lang="mn-MN" sz="1000" dirty="0" smtClean="0">
                          <a:latin typeface="Arial" pitchFamily="34" charset="0"/>
                          <a:cs typeface="Arial" pitchFamily="34" charset="0"/>
                        </a:rPr>
                        <a:t>9,938</a:t>
                      </a:r>
                      <a:endParaRPr lang="en-US" sz="1000" dirty="0">
                        <a:latin typeface="Arial" pitchFamily="34" charset="0"/>
                        <a:cs typeface="Arial" pitchFamily="34" charset="0"/>
                      </a:endParaRPr>
                    </a:p>
                  </a:txBody>
                  <a:tcPr>
                    <a:solidFill>
                      <a:schemeClr val="bg1">
                        <a:lumMod val="85000"/>
                      </a:schemeClr>
                    </a:solidFill>
                  </a:tcPr>
                </a:tc>
                <a:tc>
                  <a:txBody>
                    <a:bodyPr/>
                    <a:lstStyle/>
                    <a:p>
                      <a:pPr algn="r"/>
                      <a:r>
                        <a:rPr lang="mn-MN" sz="1000" dirty="0" smtClean="0">
                          <a:latin typeface="Arial" pitchFamily="34" charset="0"/>
                          <a:cs typeface="Arial" pitchFamily="34" charset="0"/>
                        </a:rPr>
                        <a:t>11,944</a:t>
                      </a:r>
                      <a:endParaRPr lang="en-US" sz="1000" dirty="0">
                        <a:latin typeface="Arial" pitchFamily="34" charset="0"/>
                        <a:cs typeface="Arial" pitchFamily="34" charset="0"/>
                      </a:endParaRPr>
                    </a:p>
                  </a:txBody>
                  <a:tcPr>
                    <a:solidFill>
                      <a:schemeClr val="bg1">
                        <a:lumMod val="85000"/>
                      </a:schemeClr>
                    </a:solidFill>
                  </a:tcPr>
                </a:tc>
                <a:tc>
                  <a:txBody>
                    <a:bodyPr/>
                    <a:lstStyle/>
                    <a:p>
                      <a:pPr algn="r"/>
                      <a:r>
                        <a:rPr lang="en-US" sz="1000" dirty="0" smtClean="0">
                          <a:latin typeface="Arial" pitchFamily="34" charset="0"/>
                          <a:cs typeface="Arial" pitchFamily="34" charset="0"/>
                        </a:rPr>
                        <a:t>12,286</a:t>
                      </a:r>
                      <a:endParaRPr lang="en-US" sz="1000" dirty="0">
                        <a:latin typeface="Arial" pitchFamily="34" charset="0"/>
                        <a:cs typeface="Arial" pitchFamily="34" charset="0"/>
                      </a:endParaRPr>
                    </a:p>
                  </a:txBody>
                  <a:tcPr>
                    <a:solidFill>
                      <a:schemeClr val="bg1">
                        <a:lumMod val="85000"/>
                      </a:schemeClr>
                    </a:solidFill>
                  </a:tcPr>
                </a:tc>
                <a:tc>
                  <a:txBody>
                    <a:bodyPr/>
                    <a:lstStyle/>
                    <a:p>
                      <a:pPr algn="r"/>
                      <a:r>
                        <a:rPr lang="en-US" sz="1000" dirty="0" smtClean="0">
                          <a:latin typeface="Arial" pitchFamily="34" charset="0"/>
                          <a:cs typeface="Arial" pitchFamily="34" charset="0"/>
                        </a:rPr>
                        <a:t>3%</a:t>
                      </a:r>
                      <a:r>
                        <a:rPr lang="en-US" sz="1000" baseline="0" dirty="0" smtClean="0">
                          <a:latin typeface="Arial" pitchFamily="34" charset="0"/>
                          <a:cs typeface="Arial" pitchFamily="34" charset="0"/>
                        </a:rPr>
                        <a:t> </a:t>
                      </a:r>
                      <a:endParaRPr lang="en-US" sz="1000" dirty="0">
                        <a:latin typeface="Arial" pitchFamily="34" charset="0"/>
                        <a:cs typeface="Arial" pitchFamily="34" charset="0"/>
                      </a:endParaRPr>
                    </a:p>
                  </a:txBody>
                  <a:tcPr>
                    <a:solidFill>
                      <a:schemeClr val="bg1">
                        <a:lumMod val="85000"/>
                      </a:schemeClr>
                    </a:solidFill>
                  </a:tcPr>
                </a:tc>
              </a:tr>
              <a:tr h="253781">
                <a:tc>
                  <a:txBody>
                    <a:bodyPr/>
                    <a:lstStyle/>
                    <a:p>
                      <a:r>
                        <a:rPr lang="mn-MN" sz="1000" dirty="0" smtClean="0">
                          <a:solidFill>
                            <a:schemeClr val="tx1">
                              <a:lumMod val="85000"/>
                              <a:lumOff val="15000"/>
                            </a:schemeClr>
                          </a:solidFill>
                          <a:latin typeface="Arial" pitchFamily="34" charset="0"/>
                          <a:cs typeface="Arial" pitchFamily="34" charset="0"/>
                        </a:rPr>
                        <a:t>Эргэлтийн</a:t>
                      </a:r>
                      <a:r>
                        <a:rPr lang="mn-MN" sz="1000" baseline="0" dirty="0" smtClean="0">
                          <a:solidFill>
                            <a:schemeClr val="tx1">
                              <a:lumMod val="85000"/>
                              <a:lumOff val="15000"/>
                            </a:schemeClr>
                          </a:solidFill>
                          <a:latin typeface="Arial" pitchFamily="34" charset="0"/>
                          <a:cs typeface="Arial" pitchFamily="34" charset="0"/>
                        </a:rPr>
                        <a:t> бус хөрөнгө</a:t>
                      </a:r>
                      <a:endParaRPr lang="en-US" sz="1000" dirty="0">
                        <a:solidFill>
                          <a:schemeClr val="tx1">
                            <a:lumMod val="85000"/>
                            <a:lumOff val="15000"/>
                          </a:schemeClr>
                        </a:solidFill>
                        <a:latin typeface="Arial" pitchFamily="34" charset="0"/>
                        <a:cs typeface="Arial" pitchFamily="34" charset="0"/>
                      </a:endParaRPr>
                    </a:p>
                  </a:txBody>
                  <a:tcPr>
                    <a:solidFill>
                      <a:schemeClr val="bg1">
                        <a:lumMod val="85000"/>
                      </a:schemeClr>
                    </a:solidFill>
                  </a:tcPr>
                </a:tc>
                <a:tc>
                  <a:txBody>
                    <a:bodyPr/>
                    <a:lstStyle/>
                    <a:p>
                      <a:pPr algn="r"/>
                      <a:r>
                        <a:rPr lang="mn-MN" sz="1000" dirty="0" smtClean="0">
                          <a:latin typeface="Arial" pitchFamily="34" charset="0"/>
                          <a:cs typeface="Arial" pitchFamily="34" charset="0"/>
                        </a:rPr>
                        <a:t>13,315</a:t>
                      </a:r>
                      <a:endParaRPr lang="en-US" sz="1000" dirty="0">
                        <a:latin typeface="Arial" pitchFamily="34" charset="0"/>
                        <a:cs typeface="Arial" pitchFamily="34" charset="0"/>
                      </a:endParaRPr>
                    </a:p>
                  </a:txBody>
                  <a:tcPr>
                    <a:solidFill>
                      <a:schemeClr val="bg1">
                        <a:lumMod val="85000"/>
                      </a:schemeClr>
                    </a:solidFill>
                  </a:tcPr>
                </a:tc>
                <a:tc>
                  <a:txBody>
                    <a:bodyPr/>
                    <a:lstStyle/>
                    <a:p>
                      <a:pPr algn="r"/>
                      <a:r>
                        <a:rPr lang="mn-MN" sz="1000" dirty="0" smtClean="0">
                          <a:latin typeface="Arial" pitchFamily="34" charset="0"/>
                          <a:cs typeface="Arial" pitchFamily="34" charset="0"/>
                        </a:rPr>
                        <a:t>12,024</a:t>
                      </a:r>
                      <a:endParaRPr lang="en-US" sz="1000" dirty="0">
                        <a:latin typeface="Arial" pitchFamily="34" charset="0"/>
                        <a:cs typeface="Arial" pitchFamily="34" charset="0"/>
                      </a:endParaRPr>
                    </a:p>
                  </a:txBody>
                  <a:tcPr>
                    <a:solidFill>
                      <a:schemeClr val="bg1">
                        <a:lumMod val="85000"/>
                      </a:schemeClr>
                    </a:solidFill>
                  </a:tcPr>
                </a:tc>
                <a:tc>
                  <a:txBody>
                    <a:bodyPr/>
                    <a:lstStyle/>
                    <a:p>
                      <a:pPr algn="r"/>
                      <a:r>
                        <a:rPr lang="mn-MN" sz="1000" dirty="0" smtClean="0">
                          <a:latin typeface="Arial" pitchFamily="34" charset="0"/>
                          <a:cs typeface="Arial" pitchFamily="34" charset="0"/>
                        </a:rPr>
                        <a:t>10,634</a:t>
                      </a:r>
                      <a:endParaRPr lang="en-US" sz="1000" dirty="0">
                        <a:latin typeface="Arial" pitchFamily="34" charset="0"/>
                        <a:cs typeface="Arial" pitchFamily="34" charset="0"/>
                      </a:endParaRPr>
                    </a:p>
                  </a:txBody>
                  <a:tcPr>
                    <a:solidFill>
                      <a:schemeClr val="bg1">
                        <a:lumMod val="85000"/>
                      </a:schemeClr>
                    </a:solidFill>
                  </a:tcPr>
                </a:tc>
                <a:tc>
                  <a:txBody>
                    <a:bodyPr/>
                    <a:lstStyle/>
                    <a:p>
                      <a:pPr algn="r"/>
                      <a:r>
                        <a:rPr lang="mn-MN" sz="1000" dirty="0" smtClean="0">
                          <a:latin typeface="Arial" pitchFamily="34" charset="0"/>
                          <a:cs typeface="Arial" pitchFamily="34" charset="0"/>
                        </a:rPr>
                        <a:t>9,324</a:t>
                      </a:r>
                      <a:endParaRPr lang="en-US" sz="1000" dirty="0">
                        <a:latin typeface="Arial" pitchFamily="34" charset="0"/>
                        <a:cs typeface="Arial" pitchFamily="34" charset="0"/>
                      </a:endParaRPr>
                    </a:p>
                  </a:txBody>
                  <a:tcPr>
                    <a:solidFill>
                      <a:schemeClr val="bg1">
                        <a:lumMod val="85000"/>
                      </a:schemeClr>
                    </a:solidFill>
                  </a:tcPr>
                </a:tc>
                <a:tc>
                  <a:txBody>
                    <a:bodyPr/>
                    <a:lstStyle/>
                    <a:p>
                      <a:pPr algn="r"/>
                      <a:r>
                        <a:rPr lang="en-US" sz="1000" dirty="0" smtClean="0">
                          <a:latin typeface="Arial" pitchFamily="34" charset="0"/>
                          <a:cs typeface="Arial" pitchFamily="34" charset="0"/>
                        </a:rPr>
                        <a:t>7,5</a:t>
                      </a:r>
                      <a:r>
                        <a:rPr lang="mn-MN" sz="1000" dirty="0" smtClean="0">
                          <a:latin typeface="Arial" pitchFamily="34" charset="0"/>
                          <a:cs typeface="Arial" pitchFamily="34" charset="0"/>
                        </a:rPr>
                        <a:t>28</a:t>
                      </a:r>
                      <a:endParaRPr lang="en-US" sz="1000" dirty="0">
                        <a:latin typeface="Arial" pitchFamily="34" charset="0"/>
                        <a:cs typeface="Arial" pitchFamily="34" charset="0"/>
                      </a:endParaRPr>
                    </a:p>
                  </a:txBody>
                  <a:tcPr>
                    <a:solidFill>
                      <a:schemeClr val="bg1">
                        <a:lumMod val="85000"/>
                      </a:schemeClr>
                    </a:solidFill>
                  </a:tcPr>
                </a:tc>
                <a:tc>
                  <a:txBody>
                    <a:bodyPr/>
                    <a:lstStyle/>
                    <a:p>
                      <a:pPr algn="r"/>
                      <a:r>
                        <a:rPr lang="en-US" sz="1000" dirty="0" smtClean="0">
                          <a:latin typeface="Arial" pitchFamily="34" charset="0"/>
                          <a:cs typeface="Arial" pitchFamily="34" charset="0"/>
                        </a:rPr>
                        <a:t>24%</a:t>
                      </a:r>
                      <a:endParaRPr lang="en-US" sz="1000" dirty="0">
                        <a:latin typeface="Arial" pitchFamily="34" charset="0"/>
                        <a:cs typeface="Arial" pitchFamily="34" charset="0"/>
                      </a:endParaRPr>
                    </a:p>
                  </a:txBody>
                  <a:tcPr>
                    <a:solidFill>
                      <a:schemeClr val="bg1">
                        <a:lumMod val="85000"/>
                      </a:schemeClr>
                    </a:solidFill>
                  </a:tcPr>
                </a:tc>
              </a:tr>
              <a:tr h="253781">
                <a:tc>
                  <a:txBody>
                    <a:bodyPr/>
                    <a:lstStyle/>
                    <a:p>
                      <a:pPr algn="ctr"/>
                      <a:r>
                        <a:rPr lang="mn-MN" sz="1000" dirty="0" smtClean="0">
                          <a:solidFill>
                            <a:schemeClr val="tx2">
                              <a:lumMod val="50000"/>
                            </a:schemeClr>
                          </a:solidFill>
                          <a:latin typeface="Arial" pitchFamily="34" charset="0"/>
                          <a:cs typeface="Arial" pitchFamily="34" charset="0"/>
                        </a:rPr>
                        <a:t>Нийт актив</a:t>
                      </a:r>
                      <a:endParaRPr lang="en-US" sz="1000" dirty="0">
                        <a:solidFill>
                          <a:schemeClr val="tx2">
                            <a:lumMod val="50000"/>
                          </a:schemeClr>
                        </a:solidFill>
                        <a:latin typeface="Arial" pitchFamily="34" charset="0"/>
                        <a:cs typeface="Arial" pitchFamily="34" charset="0"/>
                      </a:endParaRPr>
                    </a:p>
                  </a:txBody>
                  <a:tcPr>
                    <a:solidFill>
                      <a:schemeClr val="bg1">
                        <a:lumMod val="85000"/>
                      </a:schemeClr>
                    </a:solidFill>
                  </a:tcPr>
                </a:tc>
                <a:tc>
                  <a:txBody>
                    <a:bodyPr/>
                    <a:lstStyle/>
                    <a:p>
                      <a:pPr algn="r"/>
                      <a:r>
                        <a:rPr lang="mn-MN" sz="1000" dirty="0" smtClean="0">
                          <a:solidFill>
                            <a:schemeClr val="tx2">
                              <a:lumMod val="50000"/>
                            </a:schemeClr>
                          </a:solidFill>
                          <a:latin typeface="Arial" pitchFamily="34" charset="0"/>
                          <a:cs typeface="Arial" pitchFamily="34" charset="0"/>
                        </a:rPr>
                        <a:t>24,189</a:t>
                      </a:r>
                      <a:endParaRPr lang="en-US" sz="1000" dirty="0">
                        <a:solidFill>
                          <a:schemeClr val="tx2">
                            <a:lumMod val="50000"/>
                          </a:schemeClr>
                        </a:solidFill>
                        <a:latin typeface="Arial" pitchFamily="34" charset="0"/>
                        <a:cs typeface="Arial" pitchFamily="34" charset="0"/>
                      </a:endParaRPr>
                    </a:p>
                  </a:txBody>
                  <a:tcPr>
                    <a:solidFill>
                      <a:schemeClr val="bg1">
                        <a:lumMod val="85000"/>
                      </a:schemeClr>
                    </a:solidFill>
                  </a:tcPr>
                </a:tc>
                <a:tc>
                  <a:txBody>
                    <a:bodyPr/>
                    <a:lstStyle/>
                    <a:p>
                      <a:pPr algn="r"/>
                      <a:r>
                        <a:rPr lang="mn-MN" sz="1000" dirty="0" smtClean="0">
                          <a:solidFill>
                            <a:schemeClr val="tx2">
                              <a:lumMod val="50000"/>
                            </a:schemeClr>
                          </a:solidFill>
                          <a:latin typeface="Arial" pitchFamily="34" charset="0"/>
                          <a:cs typeface="Arial" pitchFamily="34" charset="0"/>
                        </a:rPr>
                        <a:t>21,374</a:t>
                      </a:r>
                      <a:endParaRPr lang="en-US" sz="1000" dirty="0">
                        <a:solidFill>
                          <a:schemeClr val="tx2">
                            <a:lumMod val="50000"/>
                          </a:schemeClr>
                        </a:solidFill>
                        <a:latin typeface="Arial" pitchFamily="34" charset="0"/>
                        <a:cs typeface="Arial" pitchFamily="34" charset="0"/>
                      </a:endParaRPr>
                    </a:p>
                  </a:txBody>
                  <a:tcPr>
                    <a:solidFill>
                      <a:schemeClr val="bg1">
                        <a:lumMod val="85000"/>
                      </a:schemeClr>
                    </a:solidFill>
                  </a:tcPr>
                </a:tc>
                <a:tc>
                  <a:txBody>
                    <a:bodyPr/>
                    <a:lstStyle/>
                    <a:p>
                      <a:pPr algn="r"/>
                      <a:r>
                        <a:rPr lang="mn-MN" sz="1000" dirty="0" smtClean="0">
                          <a:solidFill>
                            <a:schemeClr val="tx2">
                              <a:lumMod val="50000"/>
                            </a:schemeClr>
                          </a:solidFill>
                          <a:latin typeface="Arial" pitchFamily="34" charset="0"/>
                          <a:cs typeface="Arial" pitchFamily="34" charset="0"/>
                        </a:rPr>
                        <a:t>20,572</a:t>
                      </a:r>
                      <a:endParaRPr lang="en-US" sz="1000" dirty="0">
                        <a:solidFill>
                          <a:schemeClr val="tx2">
                            <a:lumMod val="50000"/>
                          </a:schemeClr>
                        </a:solidFill>
                        <a:latin typeface="Arial" pitchFamily="34" charset="0"/>
                        <a:cs typeface="Arial" pitchFamily="34" charset="0"/>
                      </a:endParaRPr>
                    </a:p>
                  </a:txBody>
                  <a:tcPr>
                    <a:solidFill>
                      <a:schemeClr val="bg1">
                        <a:lumMod val="85000"/>
                      </a:schemeClr>
                    </a:solidFill>
                  </a:tcPr>
                </a:tc>
                <a:tc>
                  <a:txBody>
                    <a:bodyPr/>
                    <a:lstStyle/>
                    <a:p>
                      <a:pPr algn="r"/>
                      <a:r>
                        <a:rPr lang="mn-MN" sz="1000" dirty="0" smtClean="0">
                          <a:solidFill>
                            <a:schemeClr val="tx2">
                              <a:lumMod val="50000"/>
                            </a:schemeClr>
                          </a:solidFill>
                          <a:latin typeface="Arial" pitchFamily="34" charset="0"/>
                          <a:cs typeface="Arial" pitchFamily="34" charset="0"/>
                        </a:rPr>
                        <a:t>21,268</a:t>
                      </a:r>
                      <a:endParaRPr lang="en-US" sz="1000" dirty="0">
                        <a:solidFill>
                          <a:schemeClr val="tx2">
                            <a:lumMod val="50000"/>
                          </a:schemeClr>
                        </a:solidFill>
                        <a:latin typeface="Arial" pitchFamily="34" charset="0"/>
                        <a:cs typeface="Arial" pitchFamily="34" charset="0"/>
                      </a:endParaRPr>
                    </a:p>
                  </a:txBody>
                  <a:tcPr>
                    <a:solidFill>
                      <a:schemeClr val="bg1">
                        <a:lumMod val="85000"/>
                      </a:schemeClr>
                    </a:solidFill>
                  </a:tcPr>
                </a:tc>
                <a:tc>
                  <a:txBody>
                    <a:bodyPr/>
                    <a:lstStyle/>
                    <a:p>
                      <a:pPr algn="r"/>
                      <a:r>
                        <a:rPr lang="en-US" sz="1000" dirty="0" smtClean="0">
                          <a:solidFill>
                            <a:schemeClr val="tx2">
                              <a:lumMod val="50000"/>
                            </a:schemeClr>
                          </a:solidFill>
                          <a:latin typeface="Arial" pitchFamily="34" charset="0"/>
                          <a:cs typeface="Arial" pitchFamily="34" charset="0"/>
                        </a:rPr>
                        <a:t>19,8</a:t>
                      </a:r>
                      <a:r>
                        <a:rPr lang="mn-MN" sz="1000" dirty="0" smtClean="0">
                          <a:solidFill>
                            <a:schemeClr val="tx2">
                              <a:lumMod val="50000"/>
                            </a:schemeClr>
                          </a:solidFill>
                          <a:latin typeface="Arial" pitchFamily="34" charset="0"/>
                          <a:cs typeface="Arial" pitchFamily="34" charset="0"/>
                        </a:rPr>
                        <a:t>14</a:t>
                      </a:r>
                      <a:endParaRPr lang="en-US" sz="1000" dirty="0">
                        <a:solidFill>
                          <a:schemeClr val="tx2">
                            <a:lumMod val="50000"/>
                          </a:schemeClr>
                        </a:solidFill>
                        <a:latin typeface="Arial" pitchFamily="34" charset="0"/>
                        <a:cs typeface="Arial" pitchFamily="34" charset="0"/>
                      </a:endParaRPr>
                    </a:p>
                  </a:txBody>
                  <a:tcPr>
                    <a:solidFill>
                      <a:schemeClr val="bg1">
                        <a:lumMod val="85000"/>
                      </a:schemeClr>
                    </a:solidFill>
                  </a:tcPr>
                </a:tc>
                <a:tc>
                  <a:txBody>
                    <a:bodyPr/>
                    <a:lstStyle/>
                    <a:p>
                      <a:pPr algn="r"/>
                      <a:r>
                        <a:rPr lang="en-US" sz="1000" dirty="0" smtClean="0">
                          <a:solidFill>
                            <a:schemeClr val="tx2">
                              <a:lumMod val="50000"/>
                            </a:schemeClr>
                          </a:solidFill>
                          <a:latin typeface="Arial" pitchFamily="34" charset="0"/>
                          <a:cs typeface="Arial" pitchFamily="34" charset="0"/>
                        </a:rPr>
                        <a:t>7%</a:t>
                      </a:r>
                      <a:endParaRPr lang="en-US" sz="1000" dirty="0">
                        <a:solidFill>
                          <a:schemeClr val="tx2">
                            <a:lumMod val="50000"/>
                          </a:schemeClr>
                        </a:solidFill>
                        <a:latin typeface="Arial" pitchFamily="34" charset="0"/>
                        <a:cs typeface="Arial" pitchFamily="34" charset="0"/>
                      </a:endParaRPr>
                    </a:p>
                  </a:txBody>
                  <a:tcPr>
                    <a:solidFill>
                      <a:schemeClr val="bg1">
                        <a:lumMod val="85000"/>
                      </a:schemeClr>
                    </a:solidFill>
                  </a:tcPr>
                </a:tc>
              </a:tr>
              <a:tr h="253781">
                <a:tc>
                  <a:txBody>
                    <a:bodyPr/>
                    <a:lstStyle/>
                    <a:p>
                      <a:r>
                        <a:rPr lang="mn-MN" sz="1000" dirty="0" smtClean="0">
                          <a:solidFill>
                            <a:schemeClr val="tx1">
                              <a:lumMod val="85000"/>
                              <a:lumOff val="15000"/>
                            </a:schemeClr>
                          </a:solidFill>
                          <a:latin typeface="Arial" pitchFamily="34" charset="0"/>
                          <a:cs typeface="Arial" pitchFamily="34" charset="0"/>
                        </a:rPr>
                        <a:t>Өр төлбөр</a:t>
                      </a:r>
                      <a:endParaRPr lang="en-US" sz="1000" dirty="0">
                        <a:solidFill>
                          <a:schemeClr val="tx1">
                            <a:lumMod val="85000"/>
                            <a:lumOff val="15000"/>
                          </a:schemeClr>
                        </a:solidFill>
                        <a:latin typeface="Arial" pitchFamily="34" charset="0"/>
                        <a:cs typeface="Arial" pitchFamily="34" charset="0"/>
                      </a:endParaRPr>
                    </a:p>
                  </a:txBody>
                  <a:tcPr>
                    <a:solidFill>
                      <a:schemeClr val="bg1">
                        <a:lumMod val="85000"/>
                      </a:schemeClr>
                    </a:solidFill>
                  </a:tcPr>
                </a:tc>
                <a:tc>
                  <a:txBody>
                    <a:bodyPr/>
                    <a:lstStyle/>
                    <a:p>
                      <a:pPr algn="r"/>
                      <a:r>
                        <a:rPr lang="mn-MN" sz="1000" dirty="0" smtClean="0">
                          <a:latin typeface="Arial" pitchFamily="34" charset="0"/>
                          <a:cs typeface="Arial" pitchFamily="34" charset="0"/>
                        </a:rPr>
                        <a:t>13,467</a:t>
                      </a:r>
                      <a:endParaRPr lang="en-US" sz="1000" dirty="0">
                        <a:latin typeface="Arial" pitchFamily="34" charset="0"/>
                        <a:cs typeface="Arial" pitchFamily="34" charset="0"/>
                      </a:endParaRPr>
                    </a:p>
                  </a:txBody>
                  <a:tcPr>
                    <a:solidFill>
                      <a:schemeClr val="bg1">
                        <a:lumMod val="85000"/>
                      </a:schemeClr>
                    </a:solidFill>
                  </a:tcPr>
                </a:tc>
                <a:tc>
                  <a:txBody>
                    <a:bodyPr/>
                    <a:lstStyle/>
                    <a:p>
                      <a:pPr algn="r"/>
                      <a:r>
                        <a:rPr lang="mn-MN" sz="1000" dirty="0" smtClean="0">
                          <a:latin typeface="Arial" pitchFamily="34" charset="0"/>
                          <a:cs typeface="Arial" pitchFamily="34" charset="0"/>
                        </a:rPr>
                        <a:t>12,460</a:t>
                      </a:r>
                      <a:endParaRPr lang="en-US" sz="1000" dirty="0">
                        <a:latin typeface="Arial" pitchFamily="34" charset="0"/>
                        <a:cs typeface="Arial" pitchFamily="34" charset="0"/>
                      </a:endParaRPr>
                    </a:p>
                  </a:txBody>
                  <a:tcPr>
                    <a:solidFill>
                      <a:schemeClr val="bg1">
                        <a:lumMod val="85000"/>
                      </a:schemeClr>
                    </a:solidFill>
                  </a:tcPr>
                </a:tc>
                <a:tc>
                  <a:txBody>
                    <a:bodyPr/>
                    <a:lstStyle/>
                    <a:p>
                      <a:pPr algn="r"/>
                      <a:r>
                        <a:rPr lang="mn-MN" sz="1000" smtClean="0">
                          <a:latin typeface="Arial" pitchFamily="34" charset="0"/>
                          <a:cs typeface="Arial" pitchFamily="34" charset="0"/>
                        </a:rPr>
                        <a:t>12,322</a:t>
                      </a:r>
                      <a:endParaRPr lang="en-US" sz="1000">
                        <a:latin typeface="Arial" pitchFamily="34" charset="0"/>
                        <a:cs typeface="Arial" pitchFamily="34" charset="0"/>
                      </a:endParaRPr>
                    </a:p>
                  </a:txBody>
                  <a:tcPr>
                    <a:solidFill>
                      <a:schemeClr val="bg1">
                        <a:lumMod val="85000"/>
                      </a:schemeClr>
                    </a:solidFill>
                  </a:tcPr>
                </a:tc>
                <a:tc>
                  <a:txBody>
                    <a:bodyPr/>
                    <a:lstStyle/>
                    <a:p>
                      <a:pPr algn="r"/>
                      <a:r>
                        <a:rPr lang="mn-MN" sz="1000" dirty="0" smtClean="0">
                          <a:latin typeface="Arial" pitchFamily="34" charset="0"/>
                          <a:cs typeface="Arial" pitchFamily="34" charset="0"/>
                        </a:rPr>
                        <a:t>13,887</a:t>
                      </a:r>
                      <a:endParaRPr lang="en-US" sz="1000" dirty="0">
                        <a:latin typeface="Arial" pitchFamily="34" charset="0"/>
                        <a:cs typeface="Arial" pitchFamily="34" charset="0"/>
                      </a:endParaRPr>
                    </a:p>
                  </a:txBody>
                  <a:tcPr>
                    <a:solidFill>
                      <a:schemeClr val="bg1">
                        <a:lumMod val="85000"/>
                      </a:schemeClr>
                    </a:solidFill>
                  </a:tcPr>
                </a:tc>
                <a:tc>
                  <a:txBody>
                    <a:bodyPr/>
                    <a:lstStyle/>
                    <a:p>
                      <a:pPr algn="r"/>
                      <a:r>
                        <a:rPr lang="en-US" sz="1000" dirty="0" smtClean="0">
                          <a:latin typeface="Arial" pitchFamily="34" charset="0"/>
                          <a:cs typeface="Arial" pitchFamily="34" charset="0"/>
                        </a:rPr>
                        <a:t>13,712</a:t>
                      </a:r>
                      <a:endParaRPr lang="en-US" sz="1000" dirty="0">
                        <a:latin typeface="Arial" pitchFamily="34" charset="0"/>
                        <a:cs typeface="Arial" pitchFamily="34" charset="0"/>
                      </a:endParaRPr>
                    </a:p>
                  </a:txBody>
                  <a:tcPr>
                    <a:solidFill>
                      <a:schemeClr val="bg1">
                        <a:lumMod val="85000"/>
                      </a:schemeClr>
                    </a:solidFill>
                  </a:tcPr>
                </a:tc>
                <a:tc>
                  <a:txBody>
                    <a:bodyPr/>
                    <a:lstStyle/>
                    <a:p>
                      <a:pPr algn="r"/>
                      <a:r>
                        <a:rPr lang="en-US" sz="1000" dirty="0" smtClean="0">
                          <a:latin typeface="Arial" pitchFamily="34" charset="0"/>
                          <a:cs typeface="Arial" pitchFamily="34" charset="0"/>
                        </a:rPr>
                        <a:t>1%</a:t>
                      </a:r>
                      <a:endParaRPr lang="en-US" sz="1000" dirty="0">
                        <a:latin typeface="Arial" pitchFamily="34" charset="0"/>
                        <a:cs typeface="Arial" pitchFamily="34" charset="0"/>
                      </a:endParaRPr>
                    </a:p>
                  </a:txBody>
                  <a:tcPr>
                    <a:solidFill>
                      <a:schemeClr val="bg1">
                        <a:lumMod val="85000"/>
                      </a:schemeClr>
                    </a:solidFill>
                  </a:tcPr>
                </a:tc>
              </a:tr>
              <a:tr h="253781">
                <a:tc>
                  <a:txBody>
                    <a:bodyPr/>
                    <a:lstStyle/>
                    <a:p>
                      <a:r>
                        <a:rPr lang="mn-MN" sz="1000" dirty="0" smtClean="0">
                          <a:solidFill>
                            <a:schemeClr val="tx1">
                              <a:lumMod val="85000"/>
                              <a:lumOff val="15000"/>
                            </a:schemeClr>
                          </a:solidFill>
                          <a:latin typeface="Arial" pitchFamily="34" charset="0"/>
                          <a:cs typeface="Arial" pitchFamily="34" charset="0"/>
                        </a:rPr>
                        <a:t>Эздийн өмч</a:t>
                      </a:r>
                      <a:endParaRPr lang="en-US" sz="1000" dirty="0">
                        <a:solidFill>
                          <a:schemeClr val="tx1">
                            <a:lumMod val="85000"/>
                            <a:lumOff val="15000"/>
                          </a:schemeClr>
                        </a:solidFill>
                        <a:latin typeface="Arial" pitchFamily="34" charset="0"/>
                        <a:cs typeface="Arial" pitchFamily="34" charset="0"/>
                      </a:endParaRPr>
                    </a:p>
                  </a:txBody>
                  <a:tcPr>
                    <a:solidFill>
                      <a:schemeClr val="bg1">
                        <a:lumMod val="85000"/>
                      </a:schemeClr>
                    </a:solidFill>
                  </a:tcPr>
                </a:tc>
                <a:tc>
                  <a:txBody>
                    <a:bodyPr/>
                    <a:lstStyle/>
                    <a:p>
                      <a:pPr algn="r"/>
                      <a:r>
                        <a:rPr lang="mn-MN" sz="1000" dirty="0" smtClean="0">
                          <a:latin typeface="Arial" pitchFamily="34" charset="0"/>
                          <a:cs typeface="Arial" pitchFamily="34" charset="0"/>
                        </a:rPr>
                        <a:t>10,722</a:t>
                      </a:r>
                      <a:endParaRPr lang="en-US" sz="1000" dirty="0">
                        <a:latin typeface="Arial" pitchFamily="34" charset="0"/>
                        <a:cs typeface="Arial" pitchFamily="34" charset="0"/>
                      </a:endParaRPr>
                    </a:p>
                  </a:txBody>
                  <a:tcPr>
                    <a:solidFill>
                      <a:schemeClr val="bg1">
                        <a:lumMod val="85000"/>
                      </a:schemeClr>
                    </a:solidFill>
                  </a:tcPr>
                </a:tc>
                <a:tc>
                  <a:txBody>
                    <a:bodyPr/>
                    <a:lstStyle/>
                    <a:p>
                      <a:pPr algn="r"/>
                      <a:r>
                        <a:rPr lang="mn-MN" sz="1000" dirty="0" smtClean="0">
                          <a:latin typeface="Arial" pitchFamily="34" charset="0"/>
                          <a:cs typeface="Arial" pitchFamily="34" charset="0"/>
                        </a:rPr>
                        <a:t>8,914</a:t>
                      </a:r>
                      <a:endParaRPr lang="en-US" sz="1000" dirty="0">
                        <a:latin typeface="Arial" pitchFamily="34" charset="0"/>
                        <a:cs typeface="Arial" pitchFamily="34" charset="0"/>
                      </a:endParaRPr>
                    </a:p>
                  </a:txBody>
                  <a:tcPr>
                    <a:solidFill>
                      <a:schemeClr val="bg1">
                        <a:lumMod val="85000"/>
                      </a:schemeClr>
                    </a:solidFill>
                  </a:tcPr>
                </a:tc>
                <a:tc>
                  <a:txBody>
                    <a:bodyPr/>
                    <a:lstStyle/>
                    <a:p>
                      <a:pPr algn="r"/>
                      <a:r>
                        <a:rPr lang="mn-MN" sz="1000" dirty="0" smtClean="0">
                          <a:latin typeface="Arial" pitchFamily="34" charset="0"/>
                          <a:cs typeface="Arial" pitchFamily="34" charset="0"/>
                        </a:rPr>
                        <a:t>8,250</a:t>
                      </a:r>
                      <a:endParaRPr lang="en-US" sz="1000" dirty="0">
                        <a:latin typeface="Arial" pitchFamily="34" charset="0"/>
                        <a:cs typeface="Arial" pitchFamily="34" charset="0"/>
                      </a:endParaRPr>
                    </a:p>
                  </a:txBody>
                  <a:tcPr>
                    <a:solidFill>
                      <a:schemeClr val="bg1">
                        <a:lumMod val="85000"/>
                      </a:schemeClr>
                    </a:solidFill>
                  </a:tcPr>
                </a:tc>
                <a:tc>
                  <a:txBody>
                    <a:bodyPr/>
                    <a:lstStyle/>
                    <a:p>
                      <a:pPr algn="r"/>
                      <a:r>
                        <a:rPr lang="mn-MN" sz="1000" dirty="0" smtClean="0">
                          <a:latin typeface="Arial" pitchFamily="34" charset="0"/>
                          <a:cs typeface="Arial" pitchFamily="34" charset="0"/>
                        </a:rPr>
                        <a:t>7,382</a:t>
                      </a:r>
                      <a:endParaRPr lang="en-US" sz="1000" dirty="0">
                        <a:latin typeface="Arial" pitchFamily="34" charset="0"/>
                        <a:cs typeface="Arial" pitchFamily="34" charset="0"/>
                      </a:endParaRPr>
                    </a:p>
                  </a:txBody>
                  <a:tcPr>
                    <a:solidFill>
                      <a:schemeClr val="bg1">
                        <a:lumMod val="85000"/>
                      </a:schemeClr>
                    </a:solidFill>
                  </a:tcPr>
                </a:tc>
                <a:tc>
                  <a:txBody>
                    <a:bodyPr/>
                    <a:lstStyle/>
                    <a:p>
                      <a:pPr algn="r"/>
                      <a:r>
                        <a:rPr lang="en-US" sz="1000" dirty="0" smtClean="0">
                          <a:latin typeface="Arial" pitchFamily="34" charset="0"/>
                          <a:cs typeface="Arial" pitchFamily="34" charset="0"/>
                        </a:rPr>
                        <a:t>6,10</a:t>
                      </a:r>
                      <a:r>
                        <a:rPr lang="mn-MN" sz="1000" dirty="0" smtClean="0">
                          <a:latin typeface="Arial" pitchFamily="34" charset="0"/>
                          <a:cs typeface="Arial" pitchFamily="34" charset="0"/>
                        </a:rPr>
                        <a:t>2</a:t>
                      </a:r>
                      <a:endParaRPr lang="en-US" sz="1000" dirty="0">
                        <a:latin typeface="Arial" pitchFamily="34" charset="0"/>
                        <a:cs typeface="Arial" pitchFamily="34" charset="0"/>
                      </a:endParaRPr>
                    </a:p>
                  </a:txBody>
                  <a:tcPr>
                    <a:solidFill>
                      <a:schemeClr val="bg1">
                        <a:lumMod val="85000"/>
                      </a:schemeClr>
                    </a:solidFill>
                  </a:tcPr>
                </a:tc>
                <a:tc>
                  <a:txBody>
                    <a:bodyPr/>
                    <a:lstStyle/>
                    <a:p>
                      <a:pPr algn="r"/>
                      <a:r>
                        <a:rPr lang="en-US" sz="1000" dirty="0" smtClean="0">
                          <a:latin typeface="Arial" pitchFamily="34" charset="0"/>
                          <a:cs typeface="Arial" pitchFamily="34" charset="0"/>
                        </a:rPr>
                        <a:t>17%</a:t>
                      </a:r>
                      <a:endParaRPr lang="en-US" sz="1000" dirty="0">
                        <a:latin typeface="Arial" pitchFamily="34" charset="0"/>
                        <a:cs typeface="Arial" pitchFamily="34" charset="0"/>
                      </a:endParaRPr>
                    </a:p>
                  </a:txBody>
                  <a:tcPr>
                    <a:solidFill>
                      <a:schemeClr val="bg1">
                        <a:lumMod val="85000"/>
                      </a:schemeClr>
                    </a:solidFill>
                  </a:tcPr>
                </a:tc>
              </a:tr>
              <a:tr h="253781">
                <a:tc>
                  <a:txBody>
                    <a:bodyPr/>
                    <a:lstStyle/>
                    <a:p>
                      <a:pPr algn="ctr"/>
                      <a:r>
                        <a:rPr lang="mn-MN" sz="1000" dirty="0" smtClean="0">
                          <a:solidFill>
                            <a:schemeClr val="tx2">
                              <a:lumMod val="50000"/>
                            </a:schemeClr>
                          </a:solidFill>
                          <a:latin typeface="Arial" pitchFamily="34" charset="0"/>
                          <a:cs typeface="Arial" pitchFamily="34" charset="0"/>
                        </a:rPr>
                        <a:t>Нийт пассив</a:t>
                      </a:r>
                      <a:endParaRPr lang="en-US" sz="1000" dirty="0">
                        <a:solidFill>
                          <a:schemeClr val="tx2">
                            <a:lumMod val="50000"/>
                          </a:schemeClr>
                        </a:solidFill>
                        <a:latin typeface="Arial" pitchFamily="34" charset="0"/>
                        <a:cs typeface="Arial" pitchFamily="34" charset="0"/>
                      </a:endParaRPr>
                    </a:p>
                  </a:txBody>
                  <a:tcP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r"/>
                      <a:r>
                        <a:rPr lang="mn-MN" sz="1000" dirty="0" smtClean="0">
                          <a:solidFill>
                            <a:schemeClr val="tx2">
                              <a:lumMod val="50000"/>
                            </a:schemeClr>
                          </a:solidFill>
                          <a:latin typeface="Arial" pitchFamily="34" charset="0"/>
                          <a:cs typeface="Arial" pitchFamily="34" charset="0"/>
                        </a:rPr>
                        <a:t>24,189</a:t>
                      </a:r>
                      <a:endParaRPr lang="en-US" sz="1000" dirty="0">
                        <a:solidFill>
                          <a:schemeClr val="tx2">
                            <a:lumMod val="50000"/>
                          </a:schemeClr>
                        </a:solidFill>
                        <a:latin typeface="Arial" pitchFamily="34" charset="0"/>
                        <a:cs typeface="Arial" pitchFamily="34" charset="0"/>
                      </a:endParaRPr>
                    </a:p>
                  </a:txBody>
                  <a:tcP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r"/>
                      <a:r>
                        <a:rPr lang="mn-MN" sz="1000" dirty="0" smtClean="0">
                          <a:solidFill>
                            <a:schemeClr val="tx2">
                              <a:lumMod val="50000"/>
                            </a:schemeClr>
                          </a:solidFill>
                          <a:latin typeface="Arial" pitchFamily="34" charset="0"/>
                          <a:cs typeface="Arial" pitchFamily="34" charset="0"/>
                        </a:rPr>
                        <a:t>21,374</a:t>
                      </a:r>
                      <a:endParaRPr lang="en-US" sz="1000" dirty="0">
                        <a:solidFill>
                          <a:schemeClr val="tx2">
                            <a:lumMod val="50000"/>
                          </a:schemeClr>
                        </a:solidFill>
                        <a:latin typeface="Arial" pitchFamily="34" charset="0"/>
                        <a:cs typeface="Arial" pitchFamily="34" charset="0"/>
                      </a:endParaRPr>
                    </a:p>
                  </a:txBody>
                  <a:tcP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r"/>
                      <a:r>
                        <a:rPr lang="mn-MN" sz="1000" dirty="0" smtClean="0">
                          <a:solidFill>
                            <a:schemeClr val="tx2">
                              <a:lumMod val="50000"/>
                            </a:schemeClr>
                          </a:solidFill>
                          <a:latin typeface="Arial" pitchFamily="34" charset="0"/>
                          <a:cs typeface="Arial" pitchFamily="34" charset="0"/>
                        </a:rPr>
                        <a:t>20,572</a:t>
                      </a:r>
                      <a:endParaRPr lang="en-US" sz="1000" dirty="0">
                        <a:solidFill>
                          <a:schemeClr val="tx2">
                            <a:lumMod val="50000"/>
                          </a:schemeClr>
                        </a:solidFill>
                        <a:latin typeface="Arial" pitchFamily="34" charset="0"/>
                        <a:cs typeface="Arial" pitchFamily="34" charset="0"/>
                      </a:endParaRPr>
                    </a:p>
                  </a:txBody>
                  <a:tcP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r"/>
                      <a:r>
                        <a:rPr lang="mn-MN" sz="1000" dirty="0" smtClean="0">
                          <a:solidFill>
                            <a:schemeClr val="tx2">
                              <a:lumMod val="50000"/>
                            </a:schemeClr>
                          </a:solidFill>
                          <a:latin typeface="Arial" pitchFamily="34" charset="0"/>
                          <a:cs typeface="Arial" pitchFamily="34" charset="0"/>
                        </a:rPr>
                        <a:t>21,268</a:t>
                      </a:r>
                      <a:endParaRPr lang="en-US" sz="1000" dirty="0">
                        <a:solidFill>
                          <a:schemeClr val="tx2">
                            <a:lumMod val="50000"/>
                          </a:schemeClr>
                        </a:solidFill>
                        <a:latin typeface="Arial" pitchFamily="34" charset="0"/>
                        <a:cs typeface="Arial" pitchFamily="34" charset="0"/>
                      </a:endParaRPr>
                    </a:p>
                  </a:txBody>
                  <a:tcP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r"/>
                      <a:r>
                        <a:rPr lang="en-US" sz="1000" dirty="0" smtClean="0">
                          <a:solidFill>
                            <a:schemeClr val="tx2">
                              <a:lumMod val="50000"/>
                            </a:schemeClr>
                          </a:solidFill>
                          <a:latin typeface="Arial" pitchFamily="34" charset="0"/>
                          <a:cs typeface="Arial" pitchFamily="34" charset="0"/>
                        </a:rPr>
                        <a:t>19,81</a:t>
                      </a:r>
                      <a:r>
                        <a:rPr lang="mn-MN" sz="1000" dirty="0" smtClean="0">
                          <a:solidFill>
                            <a:schemeClr val="tx2">
                              <a:lumMod val="50000"/>
                            </a:schemeClr>
                          </a:solidFill>
                          <a:latin typeface="Arial" pitchFamily="34" charset="0"/>
                          <a:cs typeface="Arial" pitchFamily="34" charset="0"/>
                        </a:rPr>
                        <a:t>4</a:t>
                      </a:r>
                      <a:endParaRPr lang="en-US" sz="1000" dirty="0">
                        <a:solidFill>
                          <a:schemeClr val="tx2">
                            <a:lumMod val="50000"/>
                          </a:schemeClr>
                        </a:solidFill>
                        <a:latin typeface="Arial" pitchFamily="34" charset="0"/>
                        <a:cs typeface="Arial" pitchFamily="34" charset="0"/>
                      </a:endParaRPr>
                    </a:p>
                  </a:txBody>
                  <a:tcP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r"/>
                      <a:r>
                        <a:rPr lang="en-US" sz="1000" dirty="0" smtClean="0">
                          <a:solidFill>
                            <a:schemeClr val="tx2">
                              <a:lumMod val="50000"/>
                            </a:schemeClr>
                          </a:solidFill>
                          <a:latin typeface="Arial" pitchFamily="34" charset="0"/>
                          <a:cs typeface="Arial" pitchFamily="34" charset="0"/>
                        </a:rPr>
                        <a:t>7%</a:t>
                      </a:r>
                      <a:endParaRPr lang="en-US" sz="1000" dirty="0">
                        <a:solidFill>
                          <a:schemeClr val="tx2">
                            <a:lumMod val="50000"/>
                          </a:schemeClr>
                        </a:solidFill>
                        <a:latin typeface="Arial" pitchFamily="34" charset="0"/>
                        <a:cs typeface="Arial" pitchFamily="34" charset="0"/>
                      </a:endParaRPr>
                    </a:p>
                  </a:txBody>
                  <a:tcPr>
                    <a:lnB w="28575" cap="flat" cmpd="sng" algn="ctr">
                      <a:solidFill>
                        <a:schemeClr val="tx2">
                          <a:lumMod val="50000"/>
                        </a:schemeClr>
                      </a:solidFill>
                      <a:prstDash val="solid"/>
                      <a:round/>
                      <a:headEnd type="none" w="med" len="med"/>
                      <a:tailEnd type="none" w="med" len="med"/>
                    </a:lnB>
                    <a:solidFill>
                      <a:schemeClr val="bg1">
                        <a:lumMod val="85000"/>
                      </a:schemeClr>
                    </a:solidFill>
                  </a:tcPr>
                </a:tc>
              </a:tr>
            </a:tbl>
          </a:graphicData>
        </a:graphic>
      </p:graphicFrame>
      <p:sp>
        <p:nvSpPr>
          <p:cNvPr id="6" name="Text Placeholder 5"/>
          <p:cNvSpPr>
            <a:spLocks noGrp="1"/>
          </p:cNvSpPr>
          <p:nvPr>
            <p:ph type="body" sz="half" idx="2"/>
          </p:nvPr>
        </p:nvSpPr>
        <p:spPr>
          <a:xfrm>
            <a:off x="457200" y="1600200"/>
            <a:ext cx="3008313" cy="4997152"/>
          </a:xfrm>
        </p:spPr>
        <p:txBody>
          <a:bodyPr>
            <a:normAutofit lnSpcReduction="10000"/>
          </a:bodyPr>
          <a:lstStyle/>
          <a:p>
            <a:r>
              <a:rPr lang="mn-MN" dirty="0" smtClean="0">
                <a:solidFill>
                  <a:schemeClr val="tx2">
                    <a:lumMod val="50000"/>
                  </a:schemeClr>
                </a:solidFill>
                <a:latin typeface="Arial" pitchFamily="34" charset="0"/>
                <a:cs typeface="Arial" pitchFamily="34" charset="0"/>
              </a:rPr>
              <a:t>САНХҮҮ БАЙДЛЫН ТАЙЛАН</a:t>
            </a:r>
            <a:endParaRPr lang="en-US" dirty="0" smtClean="0">
              <a:solidFill>
                <a:schemeClr val="tx2">
                  <a:lumMod val="50000"/>
                </a:schemeClr>
              </a:solidFill>
              <a:latin typeface="Arial" pitchFamily="34" charset="0"/>
              <a:cs typeface="Arial" pitchFamily="34" charset="0"/>
            </a:endParaRPr>
          </a:p>
          <a:p>
            <a:pPr algn="just">
              <a:lnSpc>
                <a:spcPct val="150000"/>
              </a:lnSpc>
            </a:pPr>
            <a:r>
              <a:rPr lang="mn-MN" sz="1200" b="0" dirty="0" smtClean="0">
                <a:latin typeface="Arial" pitchFamily="34" charset="0"/>
                <a:cs typeface="Arial" pitchFamily="34" charset="0"/>
              </a:rPr>
              <a:t>Хөрөнгийн бүтцийн шинжилгээнээс харвал эргэлтийн хөрөнгө өмнөх оноос </a:t>
            </a:r>
            <a:r>
              <a:rPr lang="mn-MN" sz="1200" dirty="0" smtClean="0">
                <a:latin typeface="Arial" pitchFamily="34" charset="0"/>
                <a:cs typeface="Arial" pitchFamily="34" charset="0"/>
              </a:rPr>
              <a:t>6%</a:t>
            </a:r>
            <a:r>
              <a:rPr lang="mn-MN" sz="1200" b="0" dirty="0" smtClean="0">
                <a:latin typeface="Arial" pitchFamily="34" charset="0"/>
                <a:cs typeface="Arial" pitchFamily="34" charset="0"/>
              </a:rPr>
              <a:t>-аар нэмэгдсэн бол эргэлтийн бус хөрөнгө </a:t>
            </a:r>
            <a:r>
              <a:rPr lang="mn-MN" sz="1200" dirty="0" smtClean="0">
                <a:latin typeface="Arial" pitchFamily="34" charset="0"/>
                <a:cs typeface="Arial" pitchFamily="34" charset="0"/>
              </a:rPr>
              <a:t>6%</a:t>
            </a:r>
            <a:r>
              <a:rPr lang="mn-MN" sz="1200" b="0" dirty="0" smtClean="0">
                <a:latin typeface="Arial" pitchFamily="34" charset="0"/>
                <a:cs typeface="Arial" pitchFamily="34" charset="0"/>
              </a:rPr>
              <a:t>-аар буурсан байна. Эргэлтйн хөрөнгө нэмэгдсэн нь бэлэн мөнгөний хуримтлал ихтэйгээс үүссэн бол эргэлтийн бус хөрөнгө буурсан нь элэгдлийн зардалтай холбоотой байна. Өр төлбөрийн хувьд өмнөх оноос өөрчлөлт ороогүй бөгөөд эзний өмч тайлант үеийн алдагдлаар буурч байна. Нийт хөрөнгийн </a:t>
            </a:r>
            <a:r>
              <a:rPr lang="mn-MN" sz="1200" dirty="0" smtClean="0">
                <a:latin typeface="Arial" pitchFamily="34" charset="0"/>
                <a:cs typeface="Arial" pitchFamily="34" charset="0"/>
              </a:rPr>
              <a:t>62%</a:t>
            </a:r>
            <a:r>
              <a:rPr lang="mn-MN" sz="1200" b="0" dirty="0" smtClean="0">
                <a:latin typeface="Arial" pitchFamily="34" charset="0"/>
                <a:cs typeface="Arial" pitchFamily="34" charset="0"/>
              </a:rPr>
              <a:t> нь эргэлтийн хөрөнгө байгаа бол </a:t>
            </a:r>
            <a:r>
              <a:rPr lang="mn-MN" sz="1200" dirty="0" smtClean="0">
                <a:latin typeface="Arial" pitchFamily="34" charset="0"/>
                <a:cs typeface="Arial" pitchFamily="34" charset="0"/>
              </a:rPr>
              <a:t>38% </a:t>
            </a:r>
            <a:r>
              <a:rPr lang="mn-MN" sz="1200" b="0" dirty="0" smtClean="0">
                <a:latin typeface="Arial" pitchFamily="34" charset="0"/>
                <a:cs typeface="Arial" pitchFamily="34" charset="0"/>
              </a:rPr>
              <a:t>нь эргэлтийн бус хөрөнгө байна. Мөн өр төлбөр ба эздийн өмчийн харьцааг харвал </a:t>
            </a:r>
            <a:r>
              <a:rPr lang="mn-MN" sz="1200" dirty="0" smtClean="0">
                <a:latin typeface="Arial" pitchFamily="34" charset="0"/>
                <a:cs typeface="Arial" pitchFamily="34" charset="0"/>
              </a:rPr>
              <a:t>69%</a:t>
            </a:r>
            <a:r>
              <a:rPr lang="mn-MN" sz="1200" b="0" dirty="0" smtClean="0">
                <a:latin typeface="Arial" pitchFamily="34" charset="0"/>
                <a:cs typeface="Arial" pitchFamily="34" charset="0"/>
              </a:rPr>
              <a:t> нь өр төлбөр </a:t>
            </a:r>
            <a:r>
              <a:rPr lang="mn-MN" sz="1200" dirty="0" smtClean="0">
                <a:latin typeface="Arial" pitchFamily="34" charset="0"/>
                <a:cs typeface="Arial" pitchFamily="34" charset="0"/>
              </a:rPr>
              <a:t>31%</a:t>
            </a:r>
            <a:r>
              <a:rPr lang="mn-MN" sz="1200" b="0" dirty="0" smtClean="0">
                <a:latin typeface="Arial" pitchFamily="34" charset="0"/>
                <a:cs typeface="Arial" pitchFamily="34" charset="0"/>
              </a:rPr>
              <a:t> нь эздийн өмч байна.</a:t>
            </a:r>
          </a:p>
        </p:txBody>
      </p:sp>
      <p:sp>
        <p:nvSpPr>
          <p:cNvPr id="2" name="Title 1"/>
          <p:cNvSpPr>
            <a:spLocks noGrp="1"/>
          </p:cNvSpPr>
          <p:nvPr>
            <p:ph type="title"/>
          </p:nvPr>
        </p:nvSpPr>
        <p:spPr>
          <a:xfrm>
            <a:off x="4067944" y="438841"/>
            <a:ext cx="4752528" cy="615598"/>
          </a:xfrm>
        </p:spPr>
        <p:txBody>
          <a:bodyPr>
            <a:noAutofit/>
          </a:bodyPr>
          <a:lstStyle/>
          <a:p>
            <a:r>
              <a:rPr lang="mn-MN" sz="3200" b="1" dirty="0" smtClean="0">
                <a:latin typeface="Arial" pitchFamily="34" charset="0"/>
                <a:cs typeface="Arial" pitchFamily="34" charset="0"/>
              </a:rPr>
              <a:t>Санхүүгийн тайлан</a:t>
            </a:r>
            <a:endParaRPr lang="en-US" sz="3200" b="1" dirty="0">
              <a:latin typeface="Arial" pitchFamily="34" charset="0"/>
              <a:cs typeface="Arial" pitchFamily="34" charset="0"/>
            </a:endParaRPr>
          </a:p>
        </p:txBody>
      </p:sp>
      <p:pic>
        <p:nvPicPr>
          <p:cNvPr id="5" name="Picture 4" descr="D:\RMC\Logo\Logo 10 -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1489910" cy="1116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flipV="1">
            <a:off x="8532440" y="2276872"/>
            <a:ext cx="0"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8532440" y="2573288"/>
            <a:ext cx="0" cy="1398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532440" y="2857128"/>
            <a:ext cx="0" cy="1398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8532440" y="3356992"/>
            <a:ext cx="0" cy="1398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8532440" y="3573016"/>
            <a:ext cx="0" cy="1398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8" name="Chart 17"/>
          <p:cNvGraphicFramePr>
            <a:graphicFrameLocks/>
          </p:cNvGraphicFramePr>
          <p:nvPr>
            <p:extLst>
              <p:ext uri="{D42A27DB-BD31-4B8C-83A1-F6EECF244321}">
                <p14:modId xmlns:p14="http://schemas.microsoft.com/office/powerpoint/2010/main" val="782277085"/>
              </p:ext>
            </p:extLst>
          </p:nvPr>
        </p:nvGraphicFramePr>
        <p:xfrm>
          <a:off x="3779912" y="4005064"/>
          <a:ext cx="5184576" cy="2743200"/>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Straight Arrow Connector 14"/>
          <p:cNvCxnSpPr/>
          <p:nvPr/>
        </p:nvCxnSpPr>
        <p:spPr>
          <a:xfrm>
            <a:off x="8532440" y="3079440"/>
            <a:ext cx="0" cy="1398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1493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676184859"/>
              </p:ext>
            </p:extLst>
          </p:nvPr>
        </p:nvGraphicFramePr>
        <p:xfrm>
          <a:off x="3491880" y="1628800"/>
          <a:ext cx="5535582" cy="4506704"/>
        </p:xfrm>
        <a:graphic>
          <a:graphicData uri="http://schemas.openxmlformats.org/drawingml/2006/table">
            <a:tbl>
              <a:tblPr firstRow="1" bandRow="1">
                <a:tableStyleId>{5FD0F851-EC5A-4D38-B0AD-8093EC10F338}</a:tableStyleId>
              </a:tblPr>
              <a:tblGrid>
                <a:gridCol w="2160240"/>
                <a:gridCol w="532130"/>
                <a:gridCol w="532130"/>
                <a:gridCol w="532130"/>
                <a:gridCol w="532130"/>
                <a:gridCol w="616267"/>
                <a:gridCol w="630555"/>
              </a:tblGrid>
              <a:tr h="217199">
                <a:tc gridSpan="7">
                  <a:txBody>
                    <a:bodyPr/>
                    <a:lstStyle/>
                    <a:p>
                      <a:r>
                        <a:rPr lang="mn-MN" sz="1100" dirty="0" smtClean="0">
                          <a:solidFill>
                            <a:schemeClr val="tx2">
                              <a:lumMod val="50000"/>
                            </a:schemeClr>
                          </a:solidFill>
                          <a:latin typeface="Arial" pitchFamily="34" charset="0"/>
                          <a:cs typeface="Arial" pitchFamily="34" charset="0"/>
                        </a:rPr>
                        <a:t>Орлого үр дүнгийн тайлан /сая</a:t>
                      </a:r>
                      <a:r>
                        <a:rPr lang="mn-MN" sz="1100" baseline="0" dirty="0" smtClean="0">
                          <a:solidFill>
                            <a:schemeClr val="tx2">
                              <a:lumMod val="50000"/>
                            </a:schemeClr>
                          </a:solidFill>
                          <a:latin typeface="Arial" pitchFamily="34" charset="0"/>
                          <a:cs typeface="Arial" pitchFamily="34" charset="0"/>
                        </a:rPr>
                        <a:t> төгрөгөөр/</a:t>
                      </a:r>
                      <a:endParaRPr lang="en-US" sz="1100" dirty="0">
                        <a:solidFill>
                          <a:schemeClr val="tx2">
                            <a:lumMod val="50000"/>
                          </a:schemeClr>
                        </a:solidFill>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tcPr>
                </a:tc>
                <a:tc hMerge="1">
                  <a:txBody>
                    <a:bodyPr/>
                    <a:lstStyle/>
                    <a:p>
                      <a:endParaRPr lang="en-US" dirty="0"/>
                    </a:p>
                  </a:txBody>
                  <a:tcP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hMerge="1">
                  <a:txBody>
                    <a:bodyPr/>
                    <a:lstStyle/>
                    <a:p>
                      <a:endParaRPr lang="en-US" dirty="0"/>
                    </a:p>
                  </a:txBody>
                  <a:tcP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hMerge="1">
                  <a:txBody>
                    <a:bodyPr/>
                    <a:lstStyle/>
                    <a:p>
                      <a:endParaRPr lang="en-US" dirty="0"/>
                    </a:p>
                  </a:txBody>
                  <a:tcP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hMerge="1">
                  <a:txBody>
                    <a:bodyPr/>
                    <a:lstStyle/>
                    <a:p>
                      <a:endParaRPr lang="en-US" dirty="0"/>
                    </a:p>
                  </a:txBody>
                  <a:tcP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hMerge="1">
                  <a:txBody>
                    <a:bodyPr/>
                    <a:lstStyle/>
                    <a:p>
                      <a:endParaRPr lang="en-US" sz="1100" dirty="0">
                        <a:solidFill>
                          <a:schemeClr val="tx2">
                            <a:lumMod val="50000"/>
                          </a:schemeClr>
                        </a:solidFill>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tcPr>
                </a:tc>
                <a:tc hMerge="1">
                  <a:txBody>
                    <a:bodyPr/>
                    <a:lstStyle/>
                    <a:p>
                      <a:endParaRPr lang="en-US" sz="1100" dirty="0">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tcPr>
                </a:tc>
              </a:tr>
              <a:tr h="161816">
                <a:tc>
                  <a:txBody>
                    <a:bodyPr/>
                    <a:lstStyle/>
                    <a:p>
                      <a:pPr lvl="1" algn="ctr" fontAlgn="b"/>
                      <a:r>
                        <a:rPr lang="mn-MN" sz="1100" b="1" i="0" u="none" strike="noStrike" dirty="0" smtClean="0">
                          <a:solidFill>
                            <a:schemeClr val="tx2">
                              <a:lumMod val="50000"/>
                            </a:schemeClr>
                          </a:solidFill>
                          <a:effectLst/>
                          <a:latin typeface="Arial" pitchFamily="34" charset="0"/>
                          <a:cs typeface="Arial" pitchFamily="34" charset="0"/>
                        </a:rPr>
                        <a:t>Он</a:t>
                      </a:r>
                    </a:p>
                  </a:txBody>
                  <a:tcPr marL="0" marR="0" marT="0" marB="0" anchor="ct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a:r>
                        <a:rPr lang="mn-MN" sz="1100" dirty="0" smtClean="0">
                          <a:solidFill>
                            <a:schemeClr val="tx2">
                              <a:lumMod val="50000"/>
                            </a:schemeClr>
                          </a:solidFill>
                          <a:latin typeface="Arial" pitchFamily="34" charset="0"/>
                          <a:cs typeface="Arial" pitchFamily="34" charset="0"/>
                        </a:rPr>
                        <a:t>2013</a:t>
                      </a:r>
                      <a:endParaRPr lang="en-US" sz="1100" dirty="0">
                        <a:solidFill>
                          <a:schemeClr val="tx2">
                            <a:lumMod val="50000"/>
                          </a:schemeClr>
                        </a:solidFill>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a:r>
                        <a:rPr lang="mn-MN" sz="1100" dirty="0" smtClean="0">
                          <a:solidFill>
                            <a:schemeClr val="tx2">
                              <a:lumMod val="50000"/>
                            </a:schemeClr>
                          </a:solidFill>
                          <a:latin typeface="Arial" pitchFamily="34" charset="0"/>
                          <a:cs typeface="Arial" pitchFamily="34" charset="0"/>
                        </a:rPr>
                        <a:t>2014</a:t>
                      </a:r>
                      <a:endParaRPr lang="en-US" sz="1100" dirty="0">
                        <a:solidFill>
                          <a:schemeClr val="tx2">
                            <a:lumMod val="50000"/>
                          </a:schemeClr>
                        </a:solidFill>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a:r>
                        <a:rPr lang="mn-MN" sz="1100" dirty="0" smtClean="0">
                          <a:solidFill>
                            <a:schemeClr val="tx2">
                              <a:lumMod val="50000"/>
                            </a:schemeClr>
                          </a:solidFill>
                          <a:latin typeface="Arial" pitchFamily="34" charset="0"/>
                          <a:cs typeface="Arial" pitchFamily="34" charset="0"/>
                        </a:rPr>
                        <a:t>2015</a:t>
                      </a:r>
                      <a:endParaRPr lang="en-US" sz="1100" dirty="0">
                        <a:solidFill>
                          <a:schemeClr val="tx2">
                            <a:lumMod val="50000"/>
                          </a:schemeClr>
                        </a:solidFill>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a:r>
                        <a:rPr lang="mn-MN" sz="1100" dirty="0" smtClean="0">
                          <a:solidFill>
                            <a:schemeClr val="tx2">
                              <a:lumMod val="50000"/>
                            </a:schemeClr>
                          </a:solidFill>
                          <a:latin typeface="Arial" pitchFamily="34" charset="0"/>
                          <a:cs typeface="Arial" pitchFamily="34" charset="0"/>
                        </a:rPr>
                        <a:t>2016</a:t>
                      </a:r>
                      <a:endParaRPr lang="en-US" sz="1100" dirty="0">
                        <a:solidFill>
                          <a:schemeClr val="tx2">
                            <a:lumMod val="50000"/>
                          </a:schemeClr>
                        </a:solidFill>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a:r>
                        <a:rPr lang="mn-MN" sz="1100" dirty="0" smtClean="0">
                          <a:solidFill>
                            <a:schemeClr val="tx2">
                              <a:lumMod val="50000"/>
                            </a:schemeClr>
                          </a:solidFill>
                          <a:latin typeface="Arial" pitchFamily="34" charset="0"/>
                          <a:cs typeface="Arial" pitchFamily="34" charset="0"/>
                        </a:rPr>
                        <a:t>2017</a:t>
                      </a:r>
                      <a:endParaRPr lang="en-US" sz="1100" dirty="0">
                        <a:solidFill>
                          <a:schemeClr val="tx2">
                            <a:lumMod val="50000"/>
                          </a:schemeClr>
                        </a:solidFill>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a:r>
                        <a:rPr lang="mn-MN" sz="1100" dirty="0" smtClean="0">
                          <a:solidFill>
                            <a:schemeClr val="tx2">
                              <a:lumMod val="50000"/>
                            </a:schemeClr>
                          </a:solidFill>
                          <a:latin typeface="Arial" pitchFamily="34" charset="0"/>
                          <a:cs typeface="Arial" pitchFamily="34" charset="0"/>
                        </a:rPr>
                        <a:t>ӨОМҮ</a:t>
                      </a:r>
                      <a:endParaRPr lang="en-US" sz="1100" dirty="0">
                        <a:solidFill>
                          <a:schemeClr val="tx2">
                            <a:lumMod val="50000"/>
                          </a:schemeClr>
                        </a:solidFill>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solidFill>
                      <a:schemeClr val="bg1">
                        <a:lumMod val="85000"/>
                      </a:schemeClr>
                    </a:solidFill>
                  </a:tcPr>
                </a:tc>
              </a:tr>
              <a:tr h="129912">
                <a:tc>
                  <a:txBody>
                    <a:bodyPr/>
                    <a:lstStyle/>
                    <a:p>
                      <a:pPr lvl="1" algn="l" fontAlgn="b"/>
                      <a:r>
                        <a:rPr lang="mn-MN" sz="1100" b="0" i="0" u="none" strike="noStrike" dirty="0" smtClean="0">
                          <a:solidFill>
                            <a:schemeClr val="dk1"/>
                          </a:solidFill>
                          <a:effectLst/>
                          <a:latin typeface="Arial" pitchFamily="34" charset="0"/>
                          <a:cs typeface="Arial" pitchFamily="34" charset="0"/>
                        </a:rPr>
                        <a:t>Борлуулалтын</a:t>
                      </a:r>
                      <a:r>
                        <a:rPr lang="mn-MN" sz="1100" b="0" i="0" u="none" strike="noStrike" baseline="0" dirty="0" smtClean="0">
                          <a:solidFill>
                            <a:schemeClr val="dk1"/>
                          </a:solidFill>
                          <a:effectLst/>
                          <a:latin typeface="Arial" pitchFamily="34" charset="0"/>
                          <a:cs typeface="Arial" pitchFamily="34" charset="0"/>
                        </a:rPr>
                        <a:t> о</a:t>
                      </a:r>
                      <a:r>
                        <a:rPr lang="mn-MN" sz="1100" b="0" i="0" u="none" strike="noStrike" dirty="0" smtClean="0">
                          <a:solidFill>
                            <a:schemeClr val="dk1"/>
                          </a:solidFill>
                          <a:effectLst/>
                          <a:latin typeface="Arial" pitchFamily="34" charset="0"/>
                          <a:cs typeface="Arial" pitchFamily="34" charset="0"/>
                        </a:rPr>
                        <a:t>рлого</a:t>
                      </a:r>
                      <a:endParaRPr lang="en-US" sz="1100" b="0" i="0" u="none" strike="noStrike" dirty="0">
                        <a:solidFill>
                          <a:srgbClr val="000000"/>
                        </a:solidFill>
                        <a:effectLst/>
                        <a:latin typeface="Arial" pitchFamily="34" charset="0"/>
                        <a:cs typeface="Arial" pitchFamily="34" charset="0"/>
                      </a:endParaRPr>
                    </a:p>
                  </a:txBody>
                  <a:tcPr marL="0" marR="0" marT="0" marB="0" anchor="ctr">
                    <a:solidFill>
                      <a:schemeClr val="bg1">
                        <a:lumMod val="85000"/>
                      </a:schemeClr>
                    </a:solidFill>
                  </a:tcPr>
                </a:tc>
                <a:tc>
                  <a:txBody>
                    <a:bodyPr/>
                    <a:lstStyle/>
                    <a:p>
                      <a:pPr marL="0" algn="ctr" defTabSz="914400" rtl="0" eaLnBrk="1" fontAlgn="b" latinLnBrk="0" hangingPunct="1"/>
                      <a:r>
                        <a:rPr lang="en-US" sz="1100" b="0" u="none" strike="noStrike" kern="1200" dirty="0" smtClean="0">
                          <a:solidFill>
                            <a:schemeClr val="tx1"/>
                          </a:solidFill>
                          <a:effectLst/>
                          <a:latin typeface="Arial" pitchFamily="34" charset="0"/>
                          <a:ea typeface="+mn-ea"/>
                          <a:cs typeface="Arial" pitchFamily="34" charset="0"/>
                        </a:rPr>
                        <a:t>15,769 </a:t>
                      </a:r>
                      <a:endParaRPr lang="en-US" sz="1100" b="0" u="none" strike="noStrike" kern="1200" dirty="0">
                        <a:solidFill>
                          <a:schemeClr val="tx1"/>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algn="ctr" fontAlgn="b"/>
                      <a:r>
                        <a:rPr lang="mn-MN" sz="1100" b="0" u="none" strike="noStrike" kern="1200" dirty="0" smtClean="0">
                          <a:solidFill>
                            <a:schemeClr val="tx1"/>
                          </a:solidFill>
                          <a:effectLst/>
                          <a:latin typeface="Arial" pitchFamily="34" charset="0"/>
                          <a:ea typeface="+mn-ea"/>
                          <a:cs typeface="Arial" pitchFamily="34" charset="0"/>
                        </a:rPr>
                        <a:t>10,659</a:t>
                      </a:r>
                      <a:endParaRPr lang="en-US" sz="1100" b="0" u="none" strike="noStrike" kern="1200" dirty="0">
                        <a:solidFill>
                          <a:schemeClr val="tx1"/>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algn="ctr" fontAlgn="b"/>
                      <a:r>
                        <a:rPr lang="mn-MN" sz="1100" b="0" u="none" strike="noStrike" kern="1200" dirty="0" smtClean="0">
                          <a:solidFill>
                            <a:schemeClr val="tx1"/>
                          </a:solidFill>
                          <a:effectLst/>
                          <a:latin typeface="Arial" pitchFamily="34" charset="0"/>
                          <a:ea typeface="+mn-ea"/>
                          <a:cs typeface="Arial" pitchFamily="34" charset="0"/>
                        </a:rPr>
                        <a:t>10,172</a:t>
                      </a:r>
                      <a:endParaRPr lang="en-US" sz="1100" b="0" u="none" strike="noStrike" kern="1200" dirty="0">
                        <a:solidFill>
                          <a:schemeClr val="tx1"/>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marL="0" algn="ctr" defTabSz="914400" rtl="0" eaLnBrk="1" fontAlgn="b" latinLnBrk="0" hangingPunct="1"/>
                      <a:r>
                        <a:rPr lang="mn-MN" sz="1100" b="0" u="none" strike="noStrike" kern="1200" dirty="0" smtClean="0">
                          <a:solidFill>
                            <a:schemeClr val="tx1"/>
                          </a:solidFill>
                          <a:effectLst/>
                          <a:latin typeface="Arial" pitchFamily="34" charset="0"/>
                          <a:ea typeface="+mn-ea"/>
                          <a:cs typeface="Arial" pitchFamily="34" charset="0"/>
                        </a:rPr>
                        <a:t>8,601</a:t>
                      </a:r>
                      <a:endParaRPr lang="en-US" sz="1100" b="0" u="none" strike="noStrike" kern="1200" dirty="0">
                        <a:solidFill>
                          <a:schemeClr val="tx1"/>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algn="ctr"/>
                      <a:r>
                        <a:rPr lang="mn-MN" sz="1100" dirty="0" smtClean="0">
                          <a:latin typeface="Arial" pitchFamily="34" charset="0"/>
                          <a:cs typeface="Arial" pitchFamily="34" charset="0"/>
                        </a:rPr>
                        <a:t>7,823</a:t>
                      </a:r>
                      <a:endParaRPr lang="en-US" sz="1100" dirty="0">
                        <a:latin typeface="Arial" pitchFamily="34" charset="0"/>
                        <a:cs typeface="Arial" pitchFamily="34" charset="0"/>
                      </a:endParaRPr>
                    </a:p>
                  </a:txBody>
                  <a:tcPr>
                    <a:solidFill>
                      <a:schemeClr val="bg1">
                        <a:lumMod val="85000"/>
                      </a:schemeClr>
                    </a:solidFill>
                  </a:tcPr>
                </a:tc>
                <a:tc>
                  <a:txBody>
                    <a:bodyPr/>
                    <a:lstStyle/>
                    <a:p>
                      <a:pPr algn="ctr"/>
                      <a:r>
                        <a:rPr lang="mn-MN" sz="1100" dirty="0" smtClean="0">
                          <a:latin typeface="Arial" pitchFamily="34" charset="0"/>
                          <a:cs typeface="Arial" pitchFamily="34" charset="0"/>
                        </a:rPr>
                        <a:t>-9%</a:t>
                      </a:r>
                      <a:endParaRPr lang="en-US" sz="1100" dirty="0">
                        <a:latin typeface="Arial" pitchFamily="34" charset="0"/>
                        <a:cs typeface="Arial" pitchFamily="34" charset="0"/>
                      </a:endParaRPr>
                    </a:p>
                  </a:txBody>
                  <a:tcPr>
                    <a:solidFill>
                      <a:schemeClr val="bg1">
                        <a:lumMod val="85000"/>
                      </a:schemeClr>
                    </a:solidFill>
                  </a:tcPr>
                </a:tc>
              </a:tr>
              <a:tr h="189240">
                <a:tc>
                  <a:txBody>
                    <a:bodyPr/>
                    <a:lstStyle/>
                    <a:p>
                      <a:pPr lvl="1" algn="l" fontAlgn="b"/>
                      <a:r>
                        <a:rPr lang="mn-MN" sz="1100" b="0" i="0" u="none" strike="noStrike" dirty="0" smtClean="0">
                          <a:solidFill>
                            <a:schemeClr val="dk1"/>
                          </a:solidFill>
                          <a:effectLst/>
                          <a:latin typeface="Arial" pitchFamily="34" charset="0"/>
                          <a:cs typeface="Arial" pitchFamily="34" charset="0"/>
                        </a:rPr>
                        <a:t>ББӨ</a:t>
                      </a:r>
                      <a:endParaRPr lang="en-US" sz="1100" b="0" i="0" u="none" strike="noStrike" dirty="0">
                        <a:solidFill>
                          <a:srgbClr val="000000"/>
                        </a:solidFill>
                        <a:effectLst/>
                        <a:latin typeface="Arial" pitchFamily="34" charset="0"/>
                        <a:cs typeface="Arial" pitchFamily="34" charset="0"/>
                      </a:endParaRPr>
                    </a:p>
                  </a:txBody>
                  <a:tcPr marL="0" marR="0" marT="0" marB="0" anchor="ctr">
                    <a:solidFill>
                      <a:schemeClr val="bg1">
                        <a:lumMod val="85000"/>
                      </a:schemeClr>
                    </a:solidFill>
                  </a:tcPr>
                </a:tc>
                <a:tc>
                  <a:txBody>
                    <a:bodyPr/>
                    <a:lstStyle/>
                    <a:p>
                      <a:pPr marL="0" algn="ctr" defTabSz="914400" rtl="0" eaLnBrk="1" fontAlgn="b" latinLnBrk="0" hangingPunct="1"/>
                      <a:r>
                        <a:rPr lang="en-US" sz="1100" b="0" u="none" strike="noStrike" kern="1200" dirty="0" smtClean="0">
                          <a:solidFill>
                            <a:schemeClr val="tx1"/>
                          </a:solidFill>
                          <a:effectLst/>
                          <a:latin typeface="Arial" pitchFamily="34" charset="0"/>
                          <a:ea typeface="+mn-ea"/>
                          <a:cs typeface="Arial" pitchFamily="34" charset="0"/>
                        </a:rPr>
                        <a:t>10,915 </a:t>
                      </a:r>
                      <a:endParaRPr lang="en-US" sz="1100" b="0" u="none" strike="noStrike" kern="1200" dirty="0">
                        <a:solidFill>
                          <a:schemeClr val="tx1"/>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algn="ctr" fontAlgn="b"/>
                      <a:r>
                        <a:rPr lang="mn-MN" sz="1100" b="0" u="none" strike="noStrike" kern="1200" dirty="0" smtClean="0">
                          <a:solidFill>
                            <a:schemeClr val="tx1"/>
                          </a:solidFill>
                          <a:effectLst/>
                          <a:latin typeface="Arial" pitchFamily="34" charset="0"/>
                          <a:ea typeface="+mn-ea"/>
                          <a:cs typeface="Arial" pitchFamily="34" charset="0"/>
                        </a:rPr>
                        <a:t>7,385</a:t>
                      </a:r>
                      <a:endParaRPr lang="en-US" sz="1100" b="0" u="none" strike="noStrike" kern="1200" dirty="0">
                        <a:solidFill>
                          <a:schemeClr val="tx1"/>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algn="ctr" fontAlgn="b"/>
                      <a:r>
                        <a:rPr lang="mn-MN" sz="1100" b="0" u="none" strike="noStrike" kern="1200" dirty="0" smtClean="0">
                          <a:solidFill>
                            <a:schemeClr val="tx1"/>
                          </a:solidFill>
                          <a:effectLst/>
                          <a:latin typeface="Arial" pitchFamily="34" charset="0"/>
                          <a:ea typeface="+mn-ea"/>
                          <a:cs typeface="Arial" pitchFamily="34" charset="0"/>
                        </a:rPr>
                        <a:t>6,992</a:t>
                      </a:r>
                      <a:endParaRPr lang="en-US" sz="1100" b="0" u="none" strike="noStrike" kern="1200" dirty="0">
                        <a:solidFill>
                          <a:schemeClr val="tx1"/>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marL="0" algn="ctr" defTabSz="914400" rtl="0" eaLnBrk="1" fontAlgn="b" latinLnBrk="0" hangingPunct="1"/>
                      <a:r>
                        <a:rPr lang="mn-MN" sz="1100" b="0" u="none" strike="noStrike" kern="1200" dirty="0" smtClean="0">
                          <a:solidFill>
                            <a:schemeClr val="tx1"/>
                          </a:solidFill>
                          <a:effectLst/>
                          <a:latin typeface="Arial" pitchFamily="34" charset="0"/>
                          <a:ea typeface="+mn-ea"/>
                          <a:cs typeface="Arial" pitchFamily="34" charset="0"/>
                        </a:rPr>
                        <a:t>5,844</a:t>
                      </a:r>
                      <a:endParaRPr lang="en-US" sz="1100" b="0" u="none" strike="noStrike" kern="1200" dirty="0">
                        <a:solidFill>
                          <a:schemeClr val="tx1"/>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algn="ctr"/>
                      <a:r>
                        <a:rPr lang="mn-MN" sz="1100" dirty="0" smtClean="0">
                          <a:latin typeface="Arial" pitchFamily="34" charset="0"/>
                          <a:cs typeface="Arial" pitchFamily="34" charset="0"/>
                        </a:rPr>
                        <a:t>5,372</a:t>
                      </a:r>
                      <a:endParaRPr lang="en-US" sz="1100" dirty="0">
                        <a:latin typeface="Arial" pitchFamily="34" charset="0"/>
                        <a:cs typeface="Arial" pitchFamily="34" charset="0"/>
                      </a:endParaRPr>
                    </a:p>
                  </a:txBody>
                  <a:tcPr>
                    <a:solidFill>
                      <a:schemeClr val="bg1">
                        <a:lumMod val="85000"/>
                      </a:schemeClr>
                    </a:solidFill>
                  </a:tcPr>
                </a:tc>
                <a:tc>
                  <a:txBody>
                    <a:bodyPr/>
                    <a:lstStyle/>
                    <a:p>
                      <a:pPr algn="ctr"/>
                      <a:r>
                        <a:rPr lang="mn-MN" sz="1100" dirty="0" smtClean="0">
                          <a:latin typeface="Arial" pitchFamily="34" charset="0"/>
                          <a:cs typeface="Arial" pitchFamily="34" charset="0"/>
                        </a:rPr>
                        <a:t>-8%</a:t>
                      </a:r>
                      <a:endParaRPr lang="en-US" sz="1100" dirty="0">
                        <a:latin typeface="Arial" pitchFamily="34" charset="0"/>
                        <a:cs typeface="Arial" pitchFamily="34" charset="0"/>
                      </a:endParaRPr>
                    </a:p>
                  </a:txBody>
                  <a:tcPr>
                    <a:solidFill>
                      <a:schemeClr val="bg1">
                        <a:lumMod val="85000"/>
                      </a:schemeClr>
                    </a:solidFill>
                  </a:tcPr>
                </a:tc>
              </a:tr>
              <a:tr h="130944">
                <a:tc>
                  <a:txBody>
                    <a:bodyPr/>
                    <a:lstStyle/>
                    <a:p>
                      <a:pPr lvl="1" algn="ctr" fontAlgn="b"/>
                      <a:r>
                        <a:rPr lang="mn-MN" sz="1100" b="1" i="0" u="none" strike="noStrike" dirty="0" smtClean="0">
                          <a:solidFill>
                            <a:schemeClr val="tx2">
                              <a:lumMod val="50000"/>
                            </a:schemeClr>
                          </a:solidFill>
                          <a:effectLst/>
                          <a:latin typeface="Arial" pitchFamily="34" charset="0"/>
                          <a:cs typeface="Arial" pitchFamily="34" charset="0"/>
                        </a:rPr>
                        <a:t>Нийт</a:t>
                      </a:r>
                      <a:r>
                        <a:rPr lang="mn-MN" sz="1100" b="1" i="0" u="none" strike="noStrike" baseline="0" dirty="0" smtClean="0">
                          <a:solidFill>
                            <a:schemeClr val="tx2">
                              <a:lumMod val="50000"/>
                            </a:schemeClr>
                          </a:solidFill>
                          <a:effectLst/>
                          <a:latin typeface="Arial" pitchFamily="34" charset="0"/>
                          <a:cs typeface="Arial" pitchFamily="34" charset="0"/>
                        </a:rPr>
                        <a:t> ашиг</a:t>
                      </a:r>
                      <a:endParaRPr lang="en-US" sz="1100" b="1" i="0" u="none" strike="noStrike" dirty="0">
                        <a:solidFill>
                          <a:schemeClr val="tx2">
                            <a:lumMod val="50000"/>
                          </a:schemeClr>
                        </a:solidFill>
                        <a:effectLst/>
                        <a:latin typeface="Arial" pitchFamily="34" charset="0"/>
                        <a:cs typeface="Arial" pitchFamily="34" charset="0"/>
                      </a:endParaRPr>
                    </a:p>
                  </a:txBody>
                  <a:tcPr marL="0" marR="0" marT="0" marB="0" anchor="ctr">
                    <a:solidFill>
                      <a:schemeClr val="bg1">
                        <a:lumMod val="85000"/>
                      </a:schemeClr>
                    </a:solidFill>
                  </a:tcPr>
                </a:tc>
                <a:tc>
                  <a:txBody>
                    <a:bodyPr/>
                    <a:lstStyle/>
                    <a:p>
                      <a:pPr marL="0" algn="ctr" defTabSz="914400" rtl="0" eaLnBrk="1" fontAlgn="b" latinLnBrk="0" hangingPunct="1"/>
                      <a:r>
                        <a:rPr lang="en-US" sz="1100" b="1" u="none" strike="noStrike" kern="1200" dirty="0" smtClean="0">
                          <a:solidFill>
                            <a:schemeClr val="tx2">
                              <a:lumMod val="50000"/>
                            </a:schemeClr>
                          </a:solidFill>
                          <a:effectLst/>
                          <a:latin typeface="Arial" pitchFamily="34" charset="0"/>
                          <a:ea typeface="+mn-ea"/>
                          <a:cs typeface="Arial" pitchFamily="34" charset="0"/>
                        </a:rPr>
                        <a:t>4,853 </a:t>
                      </a:r>
                      <a:endParaRPr lang="en-US" sz="1100" b="1" u="none" strike="noStrike" kern="1200" dirty="0">
                        <a:solidFill>
                          <a:schemeClr val="tx2">
                            <a:lumMod val="50000"/>
                          </a:schemeClr>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algn="ctr" fontAlgn="b"/>
                      <a:r>
                        <a:rPr lang="en-US" sz="1100" b="1" u="none" strike="noStrike" kern="1200" dirty="0" smtClean="0">
                          <a:solidFill>
                            <a:schemeClr val="tx2">
                              <a:lumMod val="50000"/>
                            </a:schemeClr>
                          </a:solidFill>
                          <a:effectLst/>
                          <a:latin typeface="Arial" pitchFamily="34" charset="0"/>
                          <a:ea typeface="+mn-ea"/>
                          <a:cs typeface="Arial" pitchFamily="34" charset="0"/>
                        </a:rPr>
                        <a:t>3</a:t>
                      </a:r>
                      <a:r>
                        <a:rPr lang="mn-MN" sz="1100" b="1" u="none" strike="noStrike" kern="1200" dirty="0" smtClean="0">
                          <a:solidFill>
                            <a:schemeClr val="tx2">
                              <a:lumMod val="50000"/>
                            </a:schemeClr>
                          </a:solidFill>
                          <a:effectLst/>
                          <a:latin typeface="Arial" pitchFamily="34" charset="0"/>
                          <a:ea typeface="+mn-ea"/>
                          <a:cs typeface="Arial" pitchFamily="34" charset="0"/>
                        </a:rPr>
                        <a:t>,270</a:t>
                      </a:r>
                      <a:endParaRPr lang="en-US" sz="1100" b="1" u="none" strike="noStrike" kern="1200" dirty="0">
                        <a:solidFill>
                          <a:schemeClr val="tx2">
                            <a:lumMod val="50000"/>
                          </a:schemeClr>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algn="ctr" fontAlgn="b"/>
                      <a:r>
                        <a:rPr lang="mn-MN" sz="1100" b="1" u="none" strike="noStrike" kern="1200" dirty="0" smtClean="0">
                          <a:solidFill>
                            <a:schemeClr val="tx2">
                              <a:lumMod val="50000"/>
                            </a:schemeClr>
                          </a:solidFill>
                          <a:effectLst/>
                          <a:latin typeface="Arial" pitchFamily="34" charset="0"/>
                          <a:ea typeface="+mn-ea"/>
                          <a:cs typeface="Arial" pitchFamily="34" charset="0"/>
                        </a:rPr>
                        <a:t>3,180</a:t>
                      </a:r>
                      <a:endParaRPr lang="en-US" sz="1100" b="1" u="none" strike="noStrike" kern="1200" dirty="0">
                        <a:solidFill>
                          <a:schemeClr val="tx2">
                            <a:lumMod val="50000"/>
                          </a:schemeClr>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marL="0" algn="ctr" defTabSz="914400" rtl="0" eaLnBrk="1" fontAlgn="b" latinLnBrk="0" hangingPunct="1"/>
                      <a:r>
                        <a:rPr lang="mn-MN" sz="1100" b="1" u="none" strike="noStrike" kern="1200" dirty="0" smtClean="0">
                          <a:solidFill>
                            <a:schemeClr val="tx2">
                              <a:lumMod val="50000"/>
                            </a:schemeClr>
                          </a:solidFill>
                          <a:effectLst/>
                          <a:latin typeface="Arial" pitchFamily="34" charset="0"/>
                          <a:ea typeface="+mn-ea"/>
                          <a:cs typeface="Arial" pitchFamily="34" charset="0"/>
                        </a:rPr>
                        <a:t>2,757</a:t>
                      </a:r>
                      <a:endParaRPr lang="en-US" sz="1100" b="1" u="none" strike="noStrike" kern="1200" dirty="0">
                        <a:solidFill>
                          <a:schemeClr val="tx2">
                            <a:lumMod val="50000"/>
                          </a:schemeClr>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algn="ctr"/>
                      <a:r>
                        <a:rPr lang="mn-MN" sz="1100" b="1" dirty="0" smtClean="0">
                          <a:solidFill>
                            <a:schemeClr val="tx2">
                              <a:lumMod val="50000"/>
                            </a:schemeClr>
                          </a:solidFill>
                          <a:latin typeface="Arial" pitchFamily="34" charset="0"/>
                          <a:cs typeface="Arial" pitchFamily="34" charset="0"/>
                        </a:rPr>
                        <a:t>2,451</a:t>
                      </a:r>
                      <a:endParaRPr lang="en-US" sz="1100" b="1" dirty="0">
                        <a:solidFill>
                          <a:schemeClr val="tx2">
                            <a:lumMod val="50000"/>
                          </a:schemeClr>
                        </a:solidFill>
                        <a:latin typeface="Arial" pitchFamily="34" charset="0"/>
                        <a:cs typeface="Arial" pitchFamily="34" charset="0"/>
                      </a:endParaRPr>
                    </a:p>
                  </a:txBody>
                  <a:tcPr>
                    <a:solidFill>
                      <a:schemeClr val="bg1">
                        <a:lumMod val="85000"/>
                      </a:schemeClr>
                    </a:solidFill>
                  </a:tcPr>
                </a:tc>
                <a:tc>
                  <a:txBody>
                    <a:bodyPr/>
                    <a:lstStyle/>
                    <a:p>
                      <a:pPr algn="ctr"/>
                      <a:r>
                        <a:rPr lang="mn-MN" sz="1100" b="1" dirty="0" smtClean="0">
                          <a:solidFill>
                            <a:schemeClr val="tx2">
                              <a:lumMod val="50000"/>
                            </a:schemeClr>
                          </a:solidFill>
                          <a:latin typeface="Arial" pitchFamily="34" charset="0"/>
                          <a:cs typeface="Arial" pitchFamily="34" charset="0"/>
                        </a:rPr>
                        <a:t>-11%</a:t>
                      </a:r>
                      <a:endParaRPr lang="en-US" sz="1100" b="1" dirty="0">
                        <a:solidFill>
                          <a:schemeClr val="tx2">
                            <a:lumMod val="50000"/>
                          </a:schemeClr>
                        </a:solidFill>
                        <a:latin typeface="Arial" pitchFamily="34" charset="0"/>
                        <a:cs typeface="Arial" pitchFamily="34" charset="0"/>
                      </a:endParaRPr>
                    </a:p>
                  </a:txBody>
                  <a:tcPr>
                    <a:solidFill>
                      <a:schemeClr val="bg1">
                        <a:lumMod val="85000"/>
                      </a:schemeClr>
                    </a:solidFill>
                  </a:tcPr>
                </a:tc>
              </a:tr>
              <a:tr h="232400">
                <a:tc>
                  <a:txBody>
                    <a:bodyPr/>
                    <a:lstStyle/>
                    <a:p>
                      <a:pPr lvl="1" algn="l" fontAlgn="b"/>
                      <a:r>
                        <a:rPr lang="mn-MN" sz="1100" b="0" i="0" u="none" strike="noStrike" dirty="0" smtClean="0">
                          <a:solidFill>
                            <a:schemeClr val="dk1"/>
                          </a:solidFill>
                          <a:effectLst/>
                          <a:latin typeface="Arial" pitchFamily="34" charset="0"/>
                          <a:cs typeface="Arial" pitchFamily="34" charset="0"/>
                        </a:rPr>
                        <a:t>Үйл</a:t>
                      </a:r>
                      <a:r>
                        <a:rPr lang="mn-MN" sz="1100" b="0" i="0" u="none" strike="noStrike" baseline="0" dirty="0" smtClean="0">
                          <a:solidFill>
                            <a:schemeClr val="dk1"/>
                          </a:solidFill>
                          <a:effectLst/>
                          <a:latin typeface="Arial" pitchFamily="34" charset="0"/>
                          <a:cs typeface="Arial" pitchFamily="34" charset="0"/>
                        </a:rPr>
                        <a:t> ажиллагааны зардал</a:t>
                      </a:r>
                      <a:endParaRPr lang="en-US" sz="1100" b="0" i="0" u="none" strike="noStrike" dirty="0">
                        <a:solidFill>
                          <a:srgbClr val="000000"/>
                        </a:solidFill>
                        <a:effectLst/>
                        <a:latin typeface="Arial" pitchFamily="34" charset="0"/>
                        <a:cs typeface="Arial" pitchFamily="34" charset="0"/>
                      </a:endParaRPr>
                    </a:p>
                  </a:txBody>
                  <a:tcPr marL="0" marR="0" marT="0" marB="0" anchor="ctr">
                    <a:solidFill>
                      <a:schemeClr val="bg1">
                        <a:lumMod val="85000"/>
                      </a:schemeClr>
                    </a:solidFill>
                  </a:tcPr>
                </a:tc>
                <a:tc>
                  <a:txBody>
                    <a:bodyPr/>
                    <a:lstStyle/>
                    <a:p>
                      <a:pPr marL="0" algn="ctr" defTabSz="914400" rtl="0" eaLnBrk="1" fontAlgn="b" latinLnBrk="0" hangingPunct="1"/>
                      <a:r>
                        <a:rPr lang="en-US" sz="1100" b="0" u="none" strike="noStrike" kern="1200" dirty="0" smtClean="0">
                          <a:solidFill>
                            <a:schemeClr val="tx1"/>
                          </a:solidFill>
                          <a:effectLst/>
                          <a:latin typeface="Arial" pitchFamily="34" charset="0"/>
                          <a:ea typeface="+mn-ea"/>
                          <a:cs typeface="Arial" pitchFamily="34" charset="0"/>
                        </a:rPr>
                        <a:t>2,699 </a:t>
                      </a:r>
                      <a:endParaRPr lang="en-US" sz="1100" b="0" u="none" strike="noStrike" kern="1200" dirty="0">
                        <a:solidFill>
                          <a:schemeClr val="tx1"/>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algn="ctr" fontAlgn="b"/>
                      <a:r>
                        <a:rPr lang="mn-MN" sz="1100" b="0" u="none" strike="noStrike" kern="1200" dirty="0" smtClean="0">
                          <a:solidFill>
                            <a:schemeClr val="tx1"/>
                          </a:solidFill>
                          <a:effectLst/>
                          <a:latin typeface="Arial" pitchFamily="34" charset="0"/>
                          <a:ea typeface="+mn-ea"/>
                          <a:cs typeface="Arial" pitchFamily="34" charset="0"/>
                        </a:rPr>
                        <a:t>2,539</a:t>
                      </a:r>
                      <a:endParaRPr lang="en-US" sz="1100" b="0" u="none" strike="noStrike" kern="1200" dirty="0">
                        <a:solidFill>
                          <a:schemeClr val="tx1"/>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algn="ctr" fontAlgn="b"/>
                      <a:r>
                        <a:rPr lang="mn-MN" sz="1100" b="0" u="none" strike="noStrike" kern="1200" dirty="0" smtClean="0">
                          <a:solidFill>
                            <a:schemeClr val="tx1"/>
                          </a:solidFill>
                          <a:effectLst/>
                          <a:latin typeface="Arial" pitchFamily="34" charset="0"/>
                          <a:ea typeface="+mn-ea"/>
                          <a:cs typeface="Arial" pitchFamily="34" charset="0"/>
                        </a:rPr>
                        <a:t>1,692</a:t>
                      </a:r>
                      <a:endParaRPr lang="en-US" sz="1100" b="0" u="none" strike="noStrike" kern="1200" dirty="0">
                        <a:solidFill>
                          <a:schemeClr val="tx1"/>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marL="0" algn="ctr" defTabSz="914400" rtl="0" eaLnBrk="1" fontAlgn="b" latinLnBrk="0" hangingPunct="1"/>
                      <a:r>
                        <a:rPr lang="mn-MN" sz="1100" b="0" u="none" strike="noStrike" kern="1200" dirty="0" smtClean="0">
                          <a:solidFill>
                            <a:schemeClr val="tx1"/>
                          </a:solidFill>
                          <a:effectLst/>
                          <a:latin typeface="Arial" pitchFamily="34" charset="0"/>
                          <a:ea typeface="+mn-ea"/>
                          <a:cs typeface="Arial" pitchFamily="34" charset="0"/>
                        </a:rPr>
                        <a:t>1,253</a:t>
                      </a:r>
                      <a:endParaRPr lang="en-US" sz="1100" b="0" u="none" strike="noStrike" kern="1200" dirty="0">
                        <a:solidFill>
                          <a:schemeClr val="tx1"/>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algn="ctr"/>
                      <a:r>
                        <a:rPr lang="mn-MN" sz="1100" dirty="0" smtClean="0">
                          <a:latin typeface="Arial" pitchFamily="34" charset="0"/>
                          <a:cs typeface="Arial" pitchFamily="34" charset="0"/>
                        </a:rPr>
                        <a:t>1,707</a:t>
                      </a:r>
                      <a:endParaRPr lang="en-US" sz="1100" dirty="0">
                        <a:latin typeface="Arial" pitchFamily="34" charset="0"/>
                        <a:cs typeface="Arial" pitchFamily="34" charset="0"/>
                      </a:endParaRPr>
                    </a:p>
                  </a:txBody>
                  <a:tcPr>
                    <a:solidFill>
                      <a:schemeClr val="bg1">
                        <a:lumMod val="85000"/>
                      </a:schemeClr>
                    </a:solidFill>
                  </a:tcPr>
                </a:tc>
                <a:tc>
                  <a:txBody>
                    <a:bodyPr/>
                    <a:lstStyle/>
                    <a:p>
                      <a:pPr algn="ctr"/>
                      <a:r>
                        <a:rPr lang="mn-MN" sz="1100" dirty="0" smtClean="0">
                          <a:latin typeface="Arial" pitchFamily="34" charset="0"/>
                          <a:cs typeface="Arial" pitchFamily="34" charset="0"/>
                        </a:rPr>
                        <a:t>36%</a:t>
                      </a:r>
                      <a:endParaRPr lang="en-US" sz="1100" dirty="0">
                        <a:latin typeface="Arial" pitchFamily="34" charset="0"/>
                        <a:cs typeface="Arial" pitchFamily="34" charset="0"/>
                      </a:endParaRPr>
                    </a:p>
                  </a:txBody>
                  <a:tcPr>
                    <a:solidFill>
                      <a:schemeClr val="bg1">
                        <a:lumMod val="85000"/>
                      </a:schemeClr>
                    </a:solidFill>
                  </a:tcPr>
                </a:tc>
              </a:tr>
              <a:tr h="0">
                <a:tc>
                  <a:txBody>
                    <a:bodyPr/>
                    <a:lstStyle/>
                    <a:p>
                      <a:pPr lvl="1" algn="ctr" fontAlgn="b"/>
                      <a:r>
                        <a:rPr lang="mn-MN" sz="1100" b="1" i="0" u="none" strike="noStrike" dirty="0" smtClean="0">
                          <a:solidFill>
                            <a:schemeClr val="tx2">
                              <a:lumMod val="50000"/>
                            </a:schemeClr>
                          </a:solidFill>
                          <a:effectLst/>
                          <a:latin typeface="Arial" pitchFamily="34" charset="0"/>
                          <a:cs typeface="Arial" pitchFamily="34" charset="0"/>
                        </a:rPr>
                        <a:t>Үйл</a:t>
                      </a:r>
                      <a:r>
                        <a:rPr lang="mn-MN" sz="1100" b="1" i="0" u="none" strike="noStrike" baseline="0" dirty="0" smtClean="0">
                          <a:solidFill>
                            <a:schemeClr val="tx2">
                              <a:lumMod val="50000"/>
                            </a:schemeClr>
                          </a:solidFill>
                          <a:effectLst/>
                          <a:latin typeface="Arial" pitchFamily="34" charset="0"/>
                          <a:cs typeface="Arial" pitchFamily="34" charset="0"/>
                        </a:rPr>
                        <a:t> ажиллагааны ашиг</a:t>
                      </a:r>
                      <a:endParaRPr lang="en-US" sz="1100" b="1" i="0" u="none" strike="noStrike" dirty="0">
                        <a:solidFill>
                          <a:schemeClr val="tx2">
                            <a:lumMod val="50000"/>
                          </a:schemeClr>
                        </a:solidFill>
                        <a:effectLst/>
                        <a:latin typeface="Arial" pitchFamily="34" charset="0"/>
                        <a:cs typeface="Arial" pitchFamily="34" charset="0"/>
                      </a:endParaRPr>
                    </a:p>
                  </a:txBody>
                  <a:tcPr marL="0" marR="0" marT="0" marB="0" anchor="ctr">
                    <a:solidFill>
                      <a:schemeClr val="bg1">
                        <a:lumMod val="85000"/>
                      </a:schemeClr>
                    </a:solidFill>
                  </a:tcPr>
                </a:tc>
                <a:tc>
                  <a:txBody>
                    <a:bodyPr/>
                    <a:lstStyle/>
                    <a:p>
                      <a:pPr marL="0" algn="ctr" defTabSz="914400" rtl="0" eaLnBrk="1" fontAlgn="b" latinLnBrk="0" hangingPunct="1"/>
                      <a:r>
                        <a:rPr lang="en-US" sz="1100" b="1" u="none" strike="noStrike" kern="1200" dirty="0" smtClean="0">
                          <a:solidFill>
                            <a:schemeClr val="tx2">
                              <a:lumMod val="50000"/>
                            </a:schemeClr>
                          </a:solidFill>
                          <a:effectLst/>
                          <a:latin typeface="Arial" pitchFamily="34" charset="0"/>
                          <a:ea typeface="+mn-ea"/>
                          <a:cs typeface="Arial" pitchFamily="34" charset="0"/>
                        </a:rPr>
                        <a:t>2,67</a:t>
                      </a:r>
                      <a:r>
                        <a:rPr lang="mn-MN" sz="1100" b="1" u="none" strike="noStrike" kern="1200" dirty="0" smtClean="0">
                          <a:solidFill>
                            <a:schemeClr val="tx2">
                              <a:lumMod val="50000"/>
                            </a:schemeClr>
                          </a:solidFill>
                          <a:effectLst/>
                          <a:latin typeface="Arial" pitchFamily="34" charset="0"/>
                          <a:ea typeface="+mn-ea"/>
                          <a:cs typeface="Arial" pitchFamily="34" charset="0"/>
                        </a:rPr>
                        <a:t>1</a:t>
                      </a:r>
                      <a:r>
                        <a:rPr lang="en-US" sz="1100" b="1" u="none" strike="noStrike" kern="1200" dirty="0" smtClean="0">
                          <a:solidFill>
                            <a:schemeClr val="tx2">
                              <a:lumMod val="50000"/>
                            </a:schemeClr>
                          </a:solidFill>
                          <a:effectLst/>
                          <a:latin typeface="Arial" pitchFamily="34" charset="0"/>
                          <a:ea typeface="+mn-ea"/>
                          <a:cs typeface="Arial" pitchFamily="34" charset="0"/>
                        </a:rPr>
                        <a:t> </a:t>
                      </a:r>
                      <a:endParaRPr lang="en-US" sz="1100" b="1" u="none" strike="noStrike" kern="1200" dirty="0">
                        <a:solidFill>
                          <a:schemeClr val="tx2">
                            <a:lumMod val="50000"/>
                          </a:schemeClr>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algn="ctr" fontAlgn="b"/>
                      <a:r>
                        <a:rPr lang="mn-MN" sz="1100" b="1" i="0" u="none" strike="noStrike" dirty="0" smtClean="0">
                          <a:solidFill>
                            <a:schemeClr val="tx2">
                              <a:lumMod val="50000"/>
                            </a:schemeClr>
                          </a:solidFill>
                          <a:effectLst/>
                          <a:latin typeface="Arial" pitchFamily="34" charset="0"/>
                          <a:cs typeface="Arial" pitchFamily="34" charset="0"/>
                        </a:rPr>
                        <a:t>731</a:t>
                      </a:r>
                      <a:endParaRPr lang="en-US" sz="1100" b="1" i="0" u="none" strike="noStrike" dirty="0">
                        <a:solidFill>
                          <a:schemeClr val="tx2">
                            <a:lumMod val="50000"/>
                          </a:schemeClr>
                        </a:solidFill>
                        <a:effectLst/>
                        <a:latin typeface="Arial" pitchFamily="34" charset="0"/>
                        <a:cs typeface="Arial" pitchFamily="34" charset="0"/>
                      </a:endParaRPr>
                    </a:p>
                  </a:txBody>
                  <a:tcPr marL="0" marR="0" marT="0" marB="0" anchor="ctr">
                    <a:solidFill>
                      <a:schemeClr val="bg1">
                        <a:lumMod val="85000"/>
                      </a:schemeClr>
                    </a:solidFill>
                  </a:tcPr>
                </a:tc>
                <a:tc>
                  <a:txBody>
                    <a:bodyPr/>
                    <a:lstStyle/>
                    <a:p>
                      <a:pPr algn="ctr" fontAlgn="b"/>
                      <a:r>
                        <a:rPr lang="mn-MN" sz="1100" b="1" i="0" u="none" strike="noStrike" dirty="0" smtClean="0">
                          <a:solidFill>
                            <a:schemeClr val="tx2">
                              <a:lumMod val="50000"/>
                            </a:schemeClr>
                          </a:solidFill>
                          <a:effectLst/>
                          <a:latin typeface="Arial" pitchFamily="34" charset="0"/>
                          <a:cs typeface="Arial" pitchFamily="34" charset="0"/>
                        </a:rPr>
                        <a:t>1,488</a:t>
                      </a:r>
                      <a:endParaRPr lang="en-US" sz="1100" b="1" i="0" u="none" strike="noStrike" dirty="0">
                        <a:solidFill>
                          <a:schemeClr val="tx2">
                            <a:lumMod val="50000"/>
                          </a:schemeClr>
                        </a:solidFill>
                        <a:effectLst/>
                        <a:latin typeface="Arial" pitchFamily="34" charset="0"/>
                        <a:cs typeface="Arial" pitchFamily="34" charset="0"/>
                      </a:endParaRPr>
                    </a:p>
                  </a:txBody>
                  <a:tcPr marL="0" marR="0" marT="0" marB="0" anchor="ctr">
                    <a:solidFill>
                      <a:schemeClr val="bg1">
                        <a:lumMod val="85000"/>
                      </a:schemeClr>
                    </a:solidFill>
                  </a:tcPr>
                </a:tc>
                <a:tc>
                  <a:txBody>
                    <a:bodyPr/>
                    <a:lstStyle/>
                    <a:p>
                      <a:pPr marL="0" algn="ctr" defTabSz="914400" rtl="0" eaLnBrk="1" fontAlgn="b" latinLnBrk="0" hangingPunct="1"/>
                      <a:r>
                        <a:rPr lang="mn-MN" sz="1100" b="1" u="none" strike="noStrike" kern="1200" dirty="0" smtClean="0">
                          <a:solidFill>
                            <a:schemeClr val="tx2">
                              <a:lumMod val="50000"/>
                            </a:schemeClr>
                          </a:solidFill>
                          <a:effectLst/>
                          <a:latin typeface="Arial" pitchFamily="34" charset="0"/>
                          <a:ea typeface="+mn-ea"/>
                          <a:cs typeface="Arial" pitchFamily="34" charset="0"/>
                        </a:rPr>
                        <a:t>1,504</a:t>
                      </a:r>
                      <a:endParaRPr lang="en-US" sz="1100" b="1" u="none" strike="noStrike" kern="1200" dirty="0">
                        <a:solidFill>
                          <a:schemeClr val="tx2">
                            <a:lumMod val="50000"/>
                          </a:schemeClr>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algn="ctr"/>
                      <a:r>
                        <a:rPr lang="mn-MN" sz="1100" b="1" dirty="0" smtClean="0">
                          <a:solidFill>
                            <a:schemeClr val="tx2">
                              <a:lumMod val="50000"/>
                            </a:schemeClr>
                          </a:solidFill>
                          <a:latin typeface="Arial" pitchFamily="34" charset="0"/>
                          <a:cs typeface="Arial" pitchFamily="34" charset="0"/>
                        </a:rPr>
                        <a:t>744</a:t>
                      </a:r>
                      <a:endParaRPr lang="en-US" sz="1100" b="1" dirty="0">
                        <a:solidFill>
                          <a:schemeClr val="tx2">
                            <a:lumMod val="50000"/>
                          </a:schemeClr>
                        </a:solidFill>
                        <a:latin typeface="Arial" pitchFamily="34" charset="0"/>
                        <a:cs typeface="Arial" pitchFamily="34" charset="0"/>
                      </a:endParaRPr>
                    </a:p>
                  </a:txBody>
                  <a:tcPr>
                    <a:solidFill>
                      <a:schemeClr val="bg1">
                        <a:lumMod val="85000"/>
                      </a:schemeClr>
                    </a:solidFill>
                  </a:tcPr>
                </a:tc>
                <a:tc>
                  <a:txBody>
                    <a:bodyPr/>
                    <a:lstStyle/>
                    <a:p>
                      <a:pPr algn="ctr"/>
                      <a:r>
                        <a:rPr lang="mn-MN" sz="1100" b="1" dirty="0" smtClean="0">
                          <a:solidFill>
                            <a:schemeClr val="tx2">
                              <a:lumMod val="50000"/>
                            </a:schemeClr>
                          </a:solidFill>
                          <a:latin typeface="Arial" pitchFamily="34" charset="0"/>
                          <a:cs typeface="Arial" pitchFamily="34" charset="0"/>
                        </a:rPr>
                        <a:t>-51%</a:t>
                      </a:r>
                      <a:endParaRPr lang="en-US" sz="1100" b="1" dirty="0">
                        <a:solidFill>
                          <a:schemeClr val="tx2">
                            <a:lumMod val="50000"/>
                          </a:schemeClr>
                        </a:solidFill>
                        <a:latin typeface="Arial" pitchFamily="34" charset="0"/>
                        <a:cs typeface="Arial" pitchFamily="34" charset="0"/>
                      </a:endParaRPr>
                    </a:p>
                  </a:txBody>
                  <a:tcPr>
                    <a:solidFill>
                      <a:schemeClr val="bg1">
                        <a:lumMod val="85000"/>
                      </a:schemeClr>
                    </a:solidFill>
                  </a:tcPr>
                </a:tc>
              </a:tr>
              <a:tr h="172080">
                <a:tc>
                  <a:txBody>
                    <a:bodyPr/>
                    <a:lstStyle/>
                    <a:p>
                      <a:pPr lvl="1" algn="l" fontAlgn="b"/>
                      <a:r>
                        <a:rPr lang="mn-MN" sz="1100" b="0" i="0" u="none" strike="noStrike" dirty="0" smtClean="0">
                          <a:solidFill>
                            <a:schemeClr val="dk1"/>
                          </a:solidFill>
                          <a:effectLst/>
                          <a:latin typeface="Arial" pitchFamily="34" charset="0"/>
                          <a:cs typeface="Arial" pitchFamily="34" charset="0"/>
                        </a:rPr>
                        <a:t>Элэгдлийн</a:t>
                      </a:r>
                      <a:r>
                        <a:rPr lang="mn-MN" sz="1100" b="0" i="0" u="none" strike="noStrike" baseline="0" dirty="0" smtClean="0">
                          <a:solidFill>
                            <a:schemeClr val="dk1"/>
                          </a:solidFill>
                          <a:effectLst/>
                          <a:latin typeface="Arial" pitchFamily="34" charset="0"/>
                          <a:cs typeface="Arial" pitchFamily="34" charset="0"/>
                        </a:rPr>
                        <a:t> зардал</a:t>
                      </a:r>
                      <a:endParaRPr lang="en-US" sz="1100" b="0" i="0" u="none" strike="noStrike" dirty="0">
                        <a:solidFill>
                          <a:srgbClr val="000000"/>
                        </a:solidFill>
                        <a:effectLst/>
                        <a:latin typeface="Arial" pitchFamily="34" charset="0"/>
                        <a:cs typeface="Arial" pitchFamily="34" charset="0"/>
                      </a:endParaRPr>
                    </a:p>
                  </a:txBody>
                  <a:tcPr marL="0" marR="0" marT="0" marB="0" anchor="ctr">
                    <a:solidFill>
                      <a:schemeClr val="bg1">
                        <a:lumMod val="85000"/>
                      </a:schemeClr>
                    </a:solidFill>
                  </a:tcPr>
                </a:tc>
                <a:tc>
                  <a:txBody>
                    <a:bodyPr/>
                    <a:lstStyle/>
                    <a:p>
                      <a:pPr marL="0" algn="ctr" defTabSz="914400" rtl="0" eaLnBrk="1" fontAlgn="b" latinLnBrk="0" hangingPunct="1"/>
                      <a:r>
                        <a:rPr lang="en-US" sz="1100" b="0" u="none" strike="noStrike" kern="1200" dirty="0" smtClean="0">
                          <a:solidFill>
                            <a:schemeClr val="tx1"/>
                          </a:solidFill>
                          <a:effectLst/>
                          <a:latin typeface="Arial" pitchFamily="34" charset="0"/>
                          <a:ea typeface="+mn-ea"/>
                          <a:cs typeface="Arial" pitchFamily="34" charset="0"/>
                        </a:rPr>
                        <a:t>1,077 </a:t>
                      </a:r>
                      <a:endParaRPr lang="en-US" sz="1100" b="0" u="none" strike="noStrike" kern="1200" dirty="0">
                        <a:solidFill>
                          <a:schemeClr val="tx1"/>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algn="ctr" fontAlgn="b"/>
                      <a:r>
                        <a:rPr lang="mn-MN" sz="1100" b="0" u="none" strike="noStrike" kern="1200" dirty="0" smtClean="0">
                          <a:solidFill>
                            <a:schemeClr val="dk1"/>
                          </a:solidFill>
                          <a:effectLst/>
                          <a:latin typeface="Arial" pitchFamily="34" charset="0"/>
                          <a:ea typeface="+mn-ea"/>
                          <a:cs typeface="Arial" pitchFamily="34" charset="0"/>
                        </a:rPr>
                        <a:t>873</a:t>
                      </a:r>
                      <a:endParaRPr lang="en-US" sz="1100" b="0" u="none" strike="noStrike" kern="1200" dirty="0">
                        <a:solidFill>
                          <a:schemeClr val="dk1"/>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algn="ctr" fontAlgn="b"/>
                      <a:r>
                        <a:rPr lang="mn-MN" sz="1100" b="0" u="none" strike="noStrike" kern="1200" dirty="0" smtClean="0">
                          <a:solidFill>
                            <a:schemeClr val="dk1"/>
                          </a:solidFill>
                          <a:effectLst/>
                          <a:latin typeface="Arial" pitchFamily="34" charset="0"/>
                          <a:ea typeface="+mn-ea"/>
                          <a:cs typeface="Arial" pitchFamily="34" charset="0"/>
                        </a:rPr>
                        <a:t>967</a:t>
                      </a:r>
                      <a:endParaRPr lang="en-US" sz="1100" b="0" u="none" strike="noStrike" kern="1200" dirty="0">
                        <a:solidFill>
                          <a:schemeClr val="dk1"/>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marL="0" algn="ctr" defTabSz="914400" rtl="0" eaLnBrk="1" fontAlgn="b" latinLnBrk="0" hangingPunct="1"/>
                      <a:r>
                        <a:rPr lang="mn-MN" sz="1100" b="0" u="none" strike="noStrike" kern="1200" dirty="0" smtClean="0">
                          <a:solidFill>
                            <a:schemeClr val="tx1"/>
                          </a:solidFill>
                          <a:effectLst/>
                          <a:latin typeface="Arial" pitchFamily="34" charset="0"/>
                          <a:ea typeface="+mn-ea"/>
                          <a:cs typeface="Arial" pitchFamily="34" charset="0"/>
                        </a:rPr>
                        <a:t>635</a:t>
                      </a:r>
                      <a:endParaRPr lang="en-US" sz="1100" b="0" u="none" strike="noStrike" kern="1200" dirty="0">
                        <a:solidFill>
                          <a:schemeClr val="tx1"/>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algn="ctr"/>
                      <a:r>
                        <a:rPr lang="mn-MN" sz="1100" dirty="0" smtClean="0">
                          <a:latin typeface="Arial" pitchFamily="34" charset="0"/>
                          <a:cs typeface="Arial" pitchFamily="34" charset="0"/>
                        </a:rPr>
                        <a:t>774</a:t>
                      </a:r>
                      <a:endParaRPr lang="en-US" sz="1100" dirty="0">
                        <a:latin typeface="Arial" pitchFamily="34" charset="0"/>
                        <a:cs typeface="Arial" pitchFamily="34" charset="0"/>
                      </a:endParaRPr>
                    </a:p>
                  </a:txBody>
                  <a:tcPr>
                    <a:solidFill>
                      <a:schemeClr val="bg1">
                        <a:lumMod val="85000"/>
                      </a:schemeClr>
                    </a:solidFill>
                  </a:tcPr>
                </a:tc>
                <a:tc>
                  <a:txBody>
                    <a:bodyPr/>
                    <a:lstStyle/>
                    <a:p>
                      <a:pPr algn="ctr"/>
                      <a:r>
                        <a:rPr lang="mn-MN" sz="1100" dirty="0" smtClean="0">
                          <a:latin typeface="Arial" pitchFamily="34" charset="0"/>
                          <a:cs typeface="Arial" pitchFamily="34" charset="0"/>
                        </a:rPr>
                        <a:t>22%</a:t>
                      </a:r>
                      <a:endParaRPr lang="en-US" sz="1100" dirty="0">
                        <a:latin typeface="Arial" pitchFamily="34" charset="0"/>
                        <a:cs typeface="Arial" pitchFamily="34" charset="0"/>
                      </a:endParaRPr>
                    </a:p>
                  </a:txBody>
                  <a:tcPr>
                    <a:solidFill>
                      <a:schemeClr val="bg1">
                        <a:lumMod val="85000"/>
                      </a:schemeClr>
                    </a:solidFill>
                  </a:tcPr>
                </a:tc>
              </a:tr>
              <a:tr h="0">
                <a:tc>
                  <a:txBody>
                    <a:bodyPr/>
                    <a:lstStyle/>
                    <a:p>
                      <a:pPr lvl="1" algn="l" fontAlgn="b"/>
                      <a:r>
                        <a:rPr lang="mn-MN" sz="1100" b="0" i="0" u="none" strike="noStrike" dirty="0" smtClean="0">
                          <a:solidFill>
                            <a:schemeClr val="dk1"/>
                          </a:solidFill>
                          <a:effectLst/>
                          <a:latin typeface="Arial" pitchFamily="34" charset="0"/>
                          <a:cs typeface="Arial" pitchFamily="34" charset="0"/>
                        </a:rPr>
                        <a:t>Зээлийн</a:t>
                      </a:r>
                      <a:r>
                        <a:rPr lang="mn-MN" sz="1100" b="0" i="0" u="none" strike="noStrike" baseline="0" dirty="0" smtClean="0">
                          <a:solidFill>
                            <a:schemeClr val="dk1"/>
                          </a:solidFill>
                          <a:effectLst/>
                          <a:latin typeface="Arial" pitchFamily="34" charset="0"/>
                          <a:cs typeface="Arial" pitchFamily="34" charset="0"/>
                        </a:rPr>
                        <a:t> хүүгийн зардал</a:t>
                      </a:r>
                      <a:endParaRPr lang="en-US" sz="1100" b="0" i="0" u="none" strike="noStrike" dirty="0">
                        <a:solidFill>
                          <a:srgbClr val="000000"/>
                        </a:solidFill>
                        <a:effectLst/>
                        <a:latin typeface="Arial" pitchFamily="34" charset="0"/>
                        <a:cs typeface="Arial" pitchFamily="34" charset="0"/>
                      </a:endParaRPr>
                    </a:p>
                  </a:txBody>
                  <a:tcPr marL="0" marR="0" marT="0" marB="0" anchor="ctr">
                    <a:solidFill>
                      <a:schemeClr val="bg1">
                        <a:lumMod val="85000"/>
                      </a:schemeClr>
                    </a:solidFill>
                  </a:tcPr>
                </a:tc>
                <a:tc>
                  <a:txBody>
                    <a:bodyPr/>
                    <a:lstStyle/>
                    <a:p>
                      <a:pPr marL="0" algn="ctr" defTabSz="914400" rtl="0" eaLnBrk="1" fontAlgn="b" latinLnBrk="0" hangingPunct="1"/>
                      <a:r>
                        <a:rPr lang="en-US" sz="1100" b="0" u="none" strike="noStrike" kern="1200" dirty="0" smtClean="0">
                          <a:solidFill>
                            <a:schemeClr val="tx1"/>
                          </a:solidFill>
                          <a:effectLst/>
                          <a:latin typeface="Arial" pitchFamily="34" charset="0"/>
                          <a:ea typeface="+mn-ea"/>
                          <a:cs typeface="Arial" pitchFamily="34" charset="0"/>
                        </a:rPr>
                        <a:t>1,5</a:t>
                      </a:r>
                      <a:r>
                        <a:rPr lang="mn-MN" sz="1100" b="0" u="none" strike="noStrike" kern="1200" dirty="0" smtClean="0">
                          <a:solidFill>
                            <a:schemeClr val="tx1"/>
                          </a:solidFill>
                          <a:effectLst/>
                          <a:latin typeface="Arial" pitchFamily="34" charset="0"/>
                          <a:ea typeface="+mn-ea"/>
                          <a:cs typeface="Arial" pitchFamily="34" charset="0"/>
                        </a:rPr>
                        <a:t>40</a:t>
                      </a:r>
                      <a:r>
                        <a:rPr lang="en-US" sz="1100" b="0" u="none" strike="noStrike" kern="1200" dirty="0" smtClean="0">
                          <a:solidFill>
                            <a:schemeClr val="tx1"/>
                          </a:solidFill>
                          <a:effectLst/>
                          <a:latin typeface="Arial" pitchFamily="34" charset="0"/>
                          <a:ea typeface="+mn-ea"/>
                          <a:cs typeface="Arial" pitchFamily="34" charset="0"/>
                        </a:rPr>
                        <a:t> </a:t>
                      </a:r>
                      <a:endParaRPr lang="en-US" sz="1100" b="0" u="none" strike="noStrike" kern="1200" dirty="0">
                        <a:solidFill>
                          <a:schemeClr val="tx1"/>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algn="ctr" fontAlgn="b"/>
                      <a:r>
                        <a:rPr lang="en-US" sz="1100" b="0" u="none" strike="noStrike" kern="1200" dirty="0" smtClean="0">
                          <a:solidFill>
                            <a:schemeClr val="dk1"/>
                          </a:solidFill>
                          <a:effectLst/>
                          <a:latin typeface="Arial" pitchFamily="34" charset="0"/>
                          <a:ea typeface="+mn-ea"/>
                          <a:cs typeface="Arial" pitchFamily="34" charset="0"/>
                        </a:rPr>
                        <a:t>1</a:t>
                      </a:r>
                      <a:r>
                        <a:rPr lang="mn-MN" sz="1100" b="0" u="none" strike="noStrike" kern="1200" dirty="0" smtClean="0">
                          <a:solidFill>
                            <a:schemeClr val="dk1"/>
                          </a:solidFill>
                          <a:effectLst/>
                          <a:latin typeface="Arial" pitchFamily="34" charset="0"/>
                          <a:ea typeface="+mn-ea"/>
                          <a:cs typeface="Arial" pitchFamily="34" charset="0"/>
                        </a:rPr>
                        <a:t>,719</a:t>
                      </a:r>
                      <a:endParaRPr lang="en-US" sz="1100" b="0" u="none" strike="noStrike" kern="1200" dirty="0">
                        <a:solidFill>
                          <a:schemeClr val="dk1"/>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algn="ctr" fontAlgn="b"/>
                      <a:r>
                        <a:rPr lang="mn-MN" sz="1100" b="0" u="none" strike="noStrike" kern="1200" dirty="0" smtClean="0">
                          <a:solidFill>
                            <a:schemeClr val="dk1"/>
                          </a:solidFill>
                          <a:effectLst/>
                          <a:latin typeface="Arial" pitchFamily="34" charset="0"/>
                          <a:ea typeface="+mn-ea"/>
                          <a:cs typeface="Arial" pitchFamily="34" charset="0"/>
                        </a:rPr>
                        <a:t>1,320</a:t>
                      </a:r>
                      <a:endParaRPr lang="en-US" sz="1100" b="0" u="none" strike="noStrike" kern="1200" dirty="0">
                        <a:solidFill>
                          <a:schemeClr val="dk1"/>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marL="0" algn="ctr" defTabSz="914400" rtl="0" eaLnBrk="1" fontAlgn="b" latinLnBrk="0" hangingPunct="1"/>
                      <a:r>
                        <a:rPr lang="mn-MN" sz="1100" b="0" u="none" strike="noStrike" kern="1200" dirty="0" smtClean="0">
                          <a:solidFill>
                            <a:schemeClr val="tx1"/>
                          </a:solidFill>
                          <a:effectLst/>
                          <a:latin typeface="Arial" pitchFamily="34" charset="0"/>
                          <a:ea typeface="+mn-ea"/>
                          <a:cs typeface="Arial" pitchFamily="34" charset="0"/>
                        </a:rPr>
                        <a:t>1,717</a:t>
                      </a:r>
                      <a:endParaRPr lang="en-US" sz="1100" b="0" u="none" strike="noStrike" kern="1200" dirty="0">
                        <a:solidFill>
                          <a:schemeClr val="tx1"/>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algn="ctr"/>
                      <a:r>
                        <a:rPr lang="mn-MN" sz="1100" dirty="0" smtClean="0">
                          <a:latin typeface="Arial" pitchFamily="34" charset="0"/>
                          <a:cs typeface="Arial" pitchFamily="34" charset="0"/>
                        </a:rPr>
                        <a:t>1,367</a:t>
                      </a:r>
                      <a:endParaRPr lang="en-US" sz="1100" dirty="0">
                        <a:latin typeface="Arial" pitchFamily="34" charset="0"/>
                        <a:cs typeface="Arial" pitchFamily="34" charset="0"/>
                      </a:endParaRPr>
                    </a:p>
                  </a:txBody>
                  <a:tcPr>
                    <a:solidFill>
                      <a:schemeClr val="bg1">
                        <a:lumMod val="85000"/>
                      </a:schemeClr>
                    </a:solidFill>
                  </a:tcPr>
                </a:tc>
                <a:tc>
                  <a:txBody>
                    <a:bodyPr/>
                    <a:lstStyle/>
                    <a:p>
                      <a:pPr algn="ctr"/>
                      <a:r>
                        <a:rPr lang="mn-MN" sz="1100" dirty="0" smtClean="0">
                          <a:latin typeface="Arial" pitchFamily="34" charset="0"/>
                          <a:cs typeface="Arial" pitchFamily="34" charset="0"/>
                        </a:rPr>
                        <a:t>-20%</a:t>
                      </a:r>
                      <a:endParaRPr lang="en-US" sz="1100" dirty="0">
                        <a:latin typeface="Arial" pitchFamily="34" charset="0"/>
                        <a:cs typeface="Arial" pitchFamily="34" charset="0"/>
                      </a:endParaRPr>
                    </a:p>
                  </a:txBody>
                  <a:tcPr>
                    <a:solidFill>
                      <a:schemeClr val="bg1">
                        <a:lumMod val="85000"/>
                      </a:schemeClr>
                    </a:solidFill>
                  </a:tcPr>
                </a:tc>
              </a:tr>
              <a:tr h="199504">
                <a:tc>
                  <a:txBody>
                    <a:bodyPr/>
                    <a:lstStyle/>
                    <a:p>
                      <a:pPr lvl="1" algn="ctr" fontAlgn="b"/>
                      <a:r>
                        <a:rPr lang="mn-MN" sz="1100" b="1" i="0" u="none" strike="noStrike" dirty="0" smtClean="0">
                          <a:solidFill>
                            <a:schemeClr val="tx2">
                              <a:lumMod val="50000"/>
                            </a:schemeClr>
                          </a:solidFill>
                          <a:effectLst/>
                          <a:latin typeface="Arial" pitchFamily="34" charset="0"/>
                          <a:cs typeface="Arial" pitchFamily="34" charset="0"/>
                        </a:rPr>
                        <a:t>Татварын</a:t>
                      </a:r>
                      <a:r>
                        <a:rPr lang="mn-MN" sz="1100" b="1" i="0" u="none" strike="noStrike" baseline="0" dirty="0" smtClean="0">
                          <a:solidFill>
                            <a:schemeClr val="tx2">
                              <a:lumMod val="50000"/>
                            </a:schemeClr>
                          </a:solidFill>
                          <a:effectLst/>
                          <a:latin typeface="Arial" pitchFamily="34" charset="0"/>
                          <a:cs typeface="Arial" pitchFamily="34" charset="0"/>
                        </a:rPr>
                        <a:t> өмнөх ашиг</a:t>
                      </a:r>
                      <a:endParaRPr lang="en-US" sz="1100" b="1" i="0" u="none" strike="noStrike" dirty="0">
                        <a:solidFill>
                          <a:schemeClr val="tx2">
                            <a:lumMod val="50000"/>
                          </a:schemeClr>
                        </a:solidFill>
                        <a:effectLst/>
                        <a:latin typeface="Arial" pitchFamily="34" charset="0"/>
                        <a:cs typeface="Arial" pitchFamily="34" charset="0"/>
                      </a:endParaRPr>
                    </a:p>
                  </a:txBody>
                  <a:tcPr marL="0" marR="0" marT="0" marB="0" anchor="ctr">
                    <a:solidFill>
                      <a:schemeClr val="bg1">
                        <a:lumMod val="85000"/>
                      </a:schemeClr>
                    </a:solidFill>
                  </a:tcPr>
                </a:tc>
                <a:tc>
                  <a:txBody>
                    <a:bodyPr/>
                    <a:lstStyle/>
                    <a:p>
                      <a:pPr marL="0" algn="ctr" defTabSz="914400" rtl="0" eaLnBrk="1" fontAlgn="b" latinLnBrk="0" hangingPunct="1"/>
                      <a:r>
                        <a:rPr lang="en-US" sz="1100" b="1" u="none" strike="noStrike" kern="1200" dirty="0" smtClean="0">
                          <a:solidFill>
                            <a:schemeClr val="tx2">
                              <a:lumMod val="50000"/>
                            </a:schemeClr>
                          </a:solidFill>
                          <a:effectLst/>
                          <a:latin typeface="Arial" pitchFamily="34" charset="0"/>
                          <a:ea typeface="+mn-ea"/>
                          <a:cs typeface="Arial" pitchFamily="34" charset="0"/>
                        </a:rPr>
                        <a:t>54 </a:t>
                      </a:r>
                      <a:endParaRPr lang="en-US" sz="1100" b="1" u="none" strike="noStrike" kern="1200" dirty="0">
                        <a:solidFill>
                          <a:schemeClr val="tx2">
                            <a:lumMod val="50000"/>
                          </a:schemeClr>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algn="ctr" fontAlgn="b"/>
                      <a:r>
                        <a:rPr lang="mn-MN" sz="1100" b="1" u="none" strike="noStrike" kern="1200" dirty="0" smtClean="0">
                          <a:solidFill>
                            <a:schemeClr val="tx2">
                              <a:lumMod val="50000"/>
                            </a:schemeClr>
                          </a:solidFill>
                          <a:effectLst/>
                          <a:latin typeface="Arial" pitchFamily="34" charset="0"/>
                          <a:ea typeface="+mn-ea"/>
                          <a:cs typeface="Arial" pitchFamily="34" charset="0"/>
                        </a:rPr>
                        <a:t>-1,861</a:t>
                      </a:r>
                      <a:endParaRPr lang="en-US" sz="1100" b="1" u="none" strike="noStrike" kern="1200" dirty="0">
                        <a:solidFill>
                          <a:schemeClr val="tx2">
                            <a:lumMod val="50000"/>
                          </a:schemeClr>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algn="ctr" fontAlgn="b"/>
                      <a:r>
                        <a:rPr lang="mn-MN" sz="1100" b="1" u="none" strike="noStrike" kern="1200" dirty="0" smtClean="0">
                          <a:solidFill>
                            <a:schemeClr val="tx2">
                              <a:lumMod val="50000"/>
                            </a:schemeClr>
                          </a:solidFill>
                          <a:effectLst/>
                          <a:latin typeface="Arial" pitchFamily="34" charset="0"/>
                          <a:ea typeface="+mn-ea"/>
                          <a:cs typeface="Arial" pitchFamily="34" charset="0"/>
                        </a:rPr>
                        <a:t>-799</a:t>
                      </a:r>
                      <a:endParaRPr lang="en-US" sz="1100" b="1" u="none" strike="noStrike" kern="1200" dirty="0">
                        <a:solidFill>
                          <a:schemeClr val="tx2">
                            <a:lumMod val="50000"/>
                          </a:schemeClr>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marL="0" algn="ctr" defTabSz="914400" rtl="0" eaLnBrk="1" fontAlgn="b" latinLnBrk="0" hangingPunct="1"/>
                      <a:r>
                        <a:rPr lang="mn-MN" sz="1100" b="1" u="none" strike="noStrike" kern="1200" dirty="0" smtClean="0">
                          <a:solidFill>
                            <a:schemeClr val="tx2">
                              <a:lumMod val="50000"/>
                            </a:schemeClr>
                          </a:solidFill>
                          <a:effectLst/>
                          <a:latin typeface="Arial" pitchFamily="34" charset="0"/>
                          <a:ea typeface="+mn-ea"/>
                          <a:cs typeface="Arial" pitchFamily="34" charset="0"/>
                        </a:rPr>
                        <a:t>-847</a:t>
                      </a:r>
                      <a:endParaRPr lang="en-US" sz="1100" b="1" u="none" strike="noStrike" kern="1200" dirty="0">
                        <a:solidFill>
                          <a:schemeClr val="tx2">
                            <a:lumMod val="50000"/>
                          </a:schemeClr>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algn="ctr"/>
                      <a:r>
                        <a:rPr lang="mn-MN" sz="1100" b="1" dirty="0" smtClean="0">
                          <a:solidFill>
                            <a:schemeClr val="tx2">
                              <a:lumMod val="50000"/>
                            </a:schemeClr>
                          </a:solidFill>
                          <a:latin typeface="Arial" pitchFamily="34" charset="0"/>
                          <a:cs typeface="Arial" pitchFamily="34" charset="0"/>
                        </a:rPr>
                        <a:t>-1,397</a:t>
                      </a:r>
                      <a:endParaRPr lang="en-US" sz="1100" b="1" dirty="0">
                        <a:solidFill>
                          <a:schemeClr val="tx2">
                            <a:lumMod val="50000"/>
                          </a:schemeClr>
                        </a:solidFill>
                        <a:latin typeface="Arial" pitchFamily="34" charset="0"/>
                        <a:cs typeface="Arial" pitchFamily="34" charset="0"/>
                      </a:endParaRPr>
                    </a:p>
                  </a:txBody>
                  <a:tcPr>
                    <a:solidFill>
                      <a:schemeClr val="bg1">
                        <a:lumMod val="85000"/>
                      </a:schemeClr>
                    </a:solidFill>
                  </a:tcPr>
                </a:tc>
                <a:tc>
                  <a:txBody>
                    <a:bodyPr/>
                    <a:lstStyle/>
                    <a:p>
                      <a:pPr algn="ctr"/>
                      <a:r>
                        <a:rPr lang="mn-MN" sz="1100" b="1" dirty="0" smtClean="0">
                          <a:solidFill>
                            <a:schemeClr val="tx2">
                              <a:lumMod val="50000"/>
                            </a:schemeClr>
                          </a:solidFill>
                          <a:latin typeface="Arial" pitchFamily="34" charset="0"/>
                          <a:cs typeface="Arial" pitchFamily="34" charset="0"/>
                        </a:rPr>
                        <a:t>65%</a:t>
                      </a:r>
                      <a:endParaRPr lang="en-US" sz="1100" b="1" dirty="0">
                        <a:solidFill>
                          <a:schemeClr val="tx2">
                            <a:lumMod val="50000"/>
                          </a:schemeClr>
                        </a:solidFill>
                        <a:latin typeface="Arial" pitchFamily="34" charset="0"/>
                        <a:cs typeface="Arial" pitchFamily="34" charset="0"/>
                      </a:endParaRPr>
                    </a:p>
                  </a:txBody>
                  <a:tcPr>
                    <a:solidFill>
                      <a:schemeClr val="bg1">
                        <a:lumMod val="85000"/>
                      </a:schemeClr>
                    </a:solidFill>
                  </a:tcPr>
                </a:tc>
              </a:tr>
              <a:tr h="285224">
                <a:tc>
                  <a:txBody>
                    <a:bodyPr/>
                    <a:lstStyle/>
                    <a:p>
                      <a:pPr lvl="1" algn="l" fontAlgn="b"/>
                      <a:r>
                        <a:rPr lang="mn-MN" sz="1100" b="0" i="0" u="none" strike="noStrike" dirty="0" smtClean="0">
                          <a:solidFill>
                            <a:srgbClr val="000000"/>
                          </a:solidFill>
                          <a:effectLst/>
                          <a:latin typeface="Arial" pitchFamily="34" charset="0"/>
                          <a:cs typeface="Arial" pitchFamily="34" charset="0"/>
                        </a:rPr>
                        <a:t>Ү/</a:t>
                      </a:r>
                      <a:r>
                        <a:rPr lang="mn-MN" sz="1100" b="0" i="0" u="none" strike="noStrike" baseline="0" dirty="0" smtClean="0">
                          <a:solidFill>
                            <a:srgbClr val="000000"/>
                          </a:solidFill>
                          <a:effectLst/>
                          <a:latin typeface="Arial" pitchFamily="34" charset="0"/>
                          <a:cs typeface="Arial" pitchFamily="34" charset="0"/>
                        </a:rPr>
                        <a:t>а-ны бус орлого</a:t>
                      </a:r>
                      <a:endParaRPr lang="en-US" sz="1100" b="0" i="0" u="none" strike="noStrike" dirty="0">
                        <a:solidFill>
                          <a:srgbClr val="000000"/>
                        </a:solidFill>
                        <a:effectLst/>
                        <a:latin typeface="Arial" pitchFamily="34" charset="0"/>
                        <a:cs typeface="Arial" pitchFamily="34" charset="0"/>
                      </a:endParaRPr>
                    </a:p>
                  </a:txBody>
                  <a:tcPr marL="0" marR="0" marT="0" marB="0" anchor="ctr">
                    <a:solidFill>
                      <a:schemeClr val="bg1">
                        <a:lumMod val="85000"/>
                      </a:schemeClr>
                    </a:solidFill>
                  </a:tcPr>
                </a:tc>
                <a:tc>
                  <a:txBody>
                    <a:bodyPr/>
                    <a:lstStyle/>
                    <a:p>
                      <a:pPr marL="0" algn="ctr" defTabSz="914400" rtl="0" eaLnBrk="1" fontAlgn="b" latinLnBrk="0" hangingPunct="1"/>
                      <a:endParaRPr lang="en-US" sz="1100" b="0" u="none" strike="noStrike" kern="1200" dirty="0">
                        <a:solidFill>
                          <a:schemeClr val="tx1"/>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algn="ctr" fontAlgn="b"/>
                      <a:r>
                        <a:rPr lang="mn-MN" sz="1100" b="0" u="none" strike="noStrike" kern="1200" dirty="0" smtClean="0">
                          <a:solidFill>
                            <a:schemeClr val="dk1"/>
                          </a:solidFill>
                          <a:effectLst/>
                          <a:latin typeface="Arial" pitchFamily="34" charset="0"/>
                          <a:ea typeface="+mn-ea"/>
                          <a:cs typeface="Arial" pitchFamily="34" charset="0"/>
                        </a:rPr>
                        <a:t>541</a:t>
                      </a:r>
                      <a:endParaRPr lang="en-US" sz="1100" b="0" u="none" strike="noStrike" kern="1200" dirty="0">
                        <a:solidFill>
                          <a:schemeClr val="dk1"/>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algn="ctr" fontAlgn="b"/>
                      <a:r>
                        <a:rPr lang="mn-MN" sz="1100" b="0" u="none" strike="noStrike" kern="1200" dirty="0" smtClean="0">
                          <a:solidFill>
                            <a:schemeClr val="dk1"/>
                          </a:solidFill>
                          <a:effectLst/>
                          <a:latin typeface="Arial" pitchFamily="34" charset="0"/>
                          <a:ea typeface="+mn-ea"/>
                          <a:cs typeface="Arial" pitchFamily="34" charset="0"/>
                        </a:rPr>
                        <a:t>25</a:t>
                      </a:r>
                      <a:endParaRPr lang="en-US" sz="1100" b="0" u="none" strike="noStrike" kern="1200" dirty="0">
                        <a:solidFill>
                          <a:schemeClr val="dk1"/>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marL="0" algn="ctr" defTabSz="914400" rtl="0" eaLnBrk="1" fontAlgn="b" latinLnBrk="0" hangingPunct="1"/>
                      <a:r>
                        <a:rPr lang="mn-MN" sz="1100" b="0" u="none" strike="noStrike" kern="1200" dirty="0" smtClean="0">
                          <a:solidFill>
                            <a:schemeClr val="tx1"/>
                          </a:solidFill>
                          <a:effectLst/>
                          <a:latin typeface="Arial" pitchFamily="34" charset="0"/>
                          <a:ea typeface="+mn-ea"/>
                          <a:cs typeface="Arial" pitchFamily="34" charset="0"/>
                        </a:rPr>
                        <a:t>-18</a:t>
                      </a:r>
                      <a:endParaRPr lang="en-US" sz="1100" b="0" u="none" strike="noStrike" kern="1200" dirty="0">
                        <a:solidFill>
                          <a:schemeClr val="tx1"/>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algn="ctr"/>
                      <a:r>
                        <a:rPr lang="mn-MN" sz="1100" dirty="0" smtClean="0">
                          <a:latin typeface="Arial" pitchFamily="34" charset="0"/>
                          <a:cs typeface="Arial" pitchFamily="34" charset="0"/>
                        </a:rPr>
                        <a:t>122</a:t>
                      </a:r>
                      <a:endParaRPr lang="en-US" sz="1100" dirty="0">
                        <a:latin typeface="Arial" pitchFamily="34" charset="0"/>
                        <a:cs typeface="Arial" pitchFamily="34" charset="0"/>
                      </a:endParaRPr>
                    </a:p>
                  </a:txBody>
                  <a:tcPr>
                    <a:solidFill>
                      <a:schemeClr val="bg1">
                        <a:lumMod val="85000"/>
                      </a:schemeClr>
                    </a:solidFill>
                  </a:tcPr>
                </a:tc>
                <a:tc>
                  <a:txBody>
                    <a:bodyPr/>
                    <a:lstStyle/>
                    <a:p>
                      <a:pPr algn="ctr"/>
                      <a:r>
                        <a:rPr lang="mn-MN" sz="1100" dirty="0" smtClean="0">
                          <a:latin typeface="Arial" pitchFamily="34" charset="0"/>
                          <a:cs typeface="Arial" pitchFamily="34" charset="0"/>
                        </a:rPr>
                        <a:t>577%</a:t>
                      </a:r>
                      <a:endParaRPr lang="en-US" sz="1100" dirty="0">
                        <a:latin typeface="Arial" pitchFamily="34" charset="0"/>
                        <a:cs typeface="Arial" pitchFamily="34" charset="0"/>
                      </a:endParaRPr>
                    </a:p>
                  </a:txBody>
                  <a:tcPr>
                    <a:solidFill>
                      <a:schemeClr val="bg1">
                        <a:lumMod val="85000"/>
                      </a:schemeClr>
                    </a:solidFill>
                  </a:tcPr>
                </a:tc>
              </a:tr>
              <a:tr h="144016">
                <a:tc>
                  <a:txBody>
                    <a:bodyPr/>
                    <a:lstStyle/>
                    <a:p>
                      <a:pPr lvl="1" algn="l" fontAlgn="b"/>
                      <a:r>
                        <a:rPr lang="mn-MN" sz="1100" b="0" i="0" u="none" strike="noStrike" dirty="0" smtClean="0">
                          <a:solidFill>
                            <a:schemeClr val="dk1"/>
                          </a:solidFill>
                          <a:effectLst/>
                          <a:latin typeface="Arial" pitchFamily="34" charset="0"/>
                          <a:cs typeface="Arial" pitchFamily="34" charset="0"/>
                        </a:rPr>
                        <a:t>Орлогын</a:t>
                      </a:r>
                      <a:r>
                        <a:rPr lang="mn-MN" sz="1100" b="0" i="0" u="none" strike="noStrike" baseline="0" dirty="0" smtClean="0">
                          <a:solidFill>
                            <a:schemeClr val="dk1"/>
                          </a:solidFill>
                          <a:effectLst/>
                          <a:latin typeface="Arial" pitchFamily="34" charset="0"/>
                          <a:cs typeface="Arial" pitchFamily="34" charset="0"/>
                        </a:rPr>
                        <a:t> татвар</a:t>
                      </a:r>
                      <a:endParaRPr lang="en-US" sz="1100" b="0" i="0" u="none" strike="noStrike" dirty="0">
                        <a:solidFill>
                          <a:srgbClr val="000000"/>
                        </a:solidFill>
                        <a:effectLst/>
                        <a:latin typeface="Arial" pitchFamily="34" charset="0"/>
                        <a:cs typeface="Arial" pitchFamily="34" charset="0"/>
                      </a:endParaRPr>
                    </a:p>
                  </a:txBody>
                  <a:tcPr marL="0" marR="0" marT="0" marB="0" anchor="ctr">
                    <a:solidFill>
                      <a:schemeClr val="bg1">
                        <a:lumMod val="85000"/>
                      </a:schemeClr>
                    </a:solidFill>
                  </a:tcPr>
                </a:tc>
                <a:tc>
                  <a:txBody>
                    <a:bodyPr/>
                    <a:lstStyle/>
                    <a:p>
                      <a:pPr marL="0" algn="ctr" defTabSz="914400" rtl="0" eaLnBrk="1" fontAlgn="b" latinLnBrk="0" hangingPunct="1"/>
                      <a:r>
                        <a:rPr lang="en-US" sz="1100" b="0" u="none" strike="noStrike" kern="1200" dirty="0" smtClean="0">
                          <a:solidFill>
                            <a:schemeClr val="tx1"/>
                          </a:solidFill>
                          <a:effectLst/>
                          <a:latin typeface="Arial" pitchFamily="34" charset="0"/>
                          <a:ea typeface="+mn-ea"/>
                          <a:cs typeface="Arial" pitchFamily="34" charset="0"/>
                        </a:rPr>
                        <a:t>205 </a:t>
                      </a:r>
                      <a:endParaRPr lang="en-US" sz="1100" b="0" u="none" strike="noStrike" kern="1200" dirty="0">
                        <a:solidFill>
                          <a:schemeClr val="tx1"/>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algn="ctr" fontAlgn="b"/>
                      <a:r>
                        <a:rPr lang="mn-MN" sz="1100" b="0" u="none" strike="noStrike" kern="1200" dirty="0" smtClean="0">
                          <a:solidFill>
                            <a:schemeClr val="dk1"/>
                          </a:solidFill>
                          <a:effectLst/>
                          <a:latin typeface="Arial" pitchFamily="34" charset="0"/>
                          <a:ea typeface="+mn-ea"/>
                          <a:cs typeface="Arial" pitchFamily="34" charset="0"/>
                        </a:rPr>
                        <a:t>0.3</a:t>
                      </a:r>
                      <a:endParaRPr lang="en-US" sz="1100" b="0" u="none" strike="noStrike" kern="1200" dirty="0">
                        <a:solidFill>
                          <a:schemeClr val="dk1"/>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algn="ctr" fontAlgn="b"/>
                      <a:r>
                        <a:rPr lang="mn-MN" sz="1100" b="0" u="none" strike="noStrike" kern="1200" dirty="0" smtClean="0">
                          <a:solidFill>
                            <a:schemeClr val="dk1"/>
                          </a:solidFill>
                          <a:effectLst/>
                          <a:latin typeface="Arial" pitchFamily="34" charset="0"/>
                          <a:ea typeface="+mn-ea"/>
                          <a:cs typeface="Arial" pitchFamily="34" charset="0"/>
                        </a:rPr>
                        <a:t>12</a:t>
                      </a:r>
                      <a:endParaRPr lang="en-US" sz="1100" b="0" u="none" strike="noStrike" kern="1200" dirty="0">
                        <a:solidFill>
                          <a:schemeClr val="dk1"/>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marL="0" algn="ctr" defTabSz="914400" rtl="0" eaLnBrk="1" fontAlgn="b" latinLnBrk="0" hangingPunct="1"/>
                      <a:r>
                        <a:rPr lang="mn-MN" sz="1100" b="0" u="none" strike="noStrike" kern="1200" dirty="0" smtClean="0">
                          <a:solidFill>
                            <a:schemeClr val="tx1"/>
                          </a:solidFill>
                          <a:effectLst/>
                          <a:latin typeface="Arial" pitchFamily="34" charset="0"/>
                          <a:ea typeface="+mn-ea"/>
                          <a:cs typeface="Arial" pitchFamily="34" charset="0"/>
                        </a:rPr>
                        <a:t>3</a:t>
                      </a:r>
                      <a:endParaRPr lang="en-US" sz="1100" b="0" u="none" strike="noStrike" kern="1200" dirty="0">
                        <a:solidFill>
                          <a:schemeClr val="tx1"/>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algn="ctr"/>
                      <a:r>
                        <a:rPr lang="mn-MN" sz="1100" dirty="0" smtClean="0">
                          <a:latin typeface="Arial" pitchFamily="34" charset="0"/>
                          <a:cs typeface="Arial" pitchFamily="34" charset="0"/>
                        </a:rPr>
                        <a:t>4</a:t>
                      </a:r>
                      <a:endParaRPr lang="en-US" sz="1100" dirty="0">
                        <a:latin typeface="Arial" pitchFamily="34" charset="0"/>
                        <a:cs typeface="Arial" pitchFamily="34" charset="0"/>
                      </a:endParaRPr>
                    </a:p>
                  </a:txBody>
                  <a:tcPr>
                    <a:solidFill>
                      <a:schemeClr val="bg1">
                        <a:lumMod val="85000"/>
                      </a:schemeClr>
                    </a:solidFill>
                  </a:tcPr>
                </a:tc>
                <a:tc>
                  <a:txBody>
                    <a:bodyPr/>
                    <a:lstStyle/>
                    <a:p>
                      <a:pPr algn="ctr"/>
                      <a:r>
                        <a:rPr lang="mn-MN" sz="1100" dirty="0" smtClean="0">
                          <a:latin typeface="Arial" pitchFamily="34" charset="0"/>
                          <a:cs typeface="Arial" pitchFamily="34" charset="0"/>
                        </a:rPr>
                        <a:t>33%</a:t>
                      </a:r>
                      <a:endParaRPr lang="en-US" sz="1100" dirty="0">
                        <a:latin typeface="Arial" pitchFamily="34" charset="0"/>
                        <a:cs typeface="Arial" pitchFamily="34" charset="0"/>
                      </a:endParaRPr>
                    </a:p>
                  </a:txBody>
                  <a:tcPr>
                    <a:solidFill>
                      <a:schemeClr val="bg1">
                        <a:lumMod val="85000"/>
                      </a:schemeClr>
                    </a:solidFill>
                  </a:tcPr>
                </a:tc>
              </a:tr>
              <a:tr h="229736">
                <a:tc>
                  <a:txBody>
                    <a:bodyPr/>
                    <a:lstStyle/>
                    <a:p>
                      <a:pPr lvl="1" algn="ctr" fontAlgn="b"/>
                      <a:r>
                        <a:rPr lang="mn-MN" sz="1100" b="1" i="0" u="none" strike="noStrike" dirty="0" smtClean="0">
                          <a:solidFill>
                            <a:schemeClr val="tx2">
                              <a:lumMod val="50000"/>
                            </a:schemeClr>
                          </a:solidFill>
                          <a:effectLst/>
                          <a:latin typeface="Arial" pitchFamily="34" charset="0"/>
                          <a:cs typeface="Arial" pitchFamily="34" charset="0"/>
                        </a:rPr>
                        <a:t>Цэвэр</a:t>
                      </a:r>
                      <a:r>
                        <a:rPr lang="mn-MN" sz="1100" b="1" i="0" u="none" strike="noStrike" baseline="0" dirty="0" smtClean="0">
                          <a:solidFill>
                            <a:schemeClr val="tx2">
                              <a:lumMod val="50000"/>
                            </a:schemeClr>
                          </a:solidFill>
                          <a:effectLst/>
                          <a:latin typeface="Arial" pitchFamily="34" charset="0"/>
                          <a:cs typeface="Arial" pitchFamily="34" charset="0"/>
                        </a:rPr>
                        <a:t> ашиг/алдагдал</a:t>
                      </a:r>
                      <a:endParaRPr lang="en-US" sz="1100" b="1" i="0" u="none" strike="noStrike" dirty="0">
                        <a:solidFill>
                          <a:schemeClr val="tx2">
                            <a:lumMod val="50000"/>
                          </a:schemeClr>
                        </a:solidFill>
                        <a:effectLst/>
                        <a:latin typeface="Arial" pitchFamily="34" charset="0"/>
                        <a:cs typeface="Arial" pitchFamily="34" charset="0"/>
                      </a:endParaRPr>
                    </a:p>
                  </a:txBody>
                  <a:tcPr marL="0" marR="0" marT="0"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marL="0" algn="ctr" defTabSz="914400" rtl="0" eaLnBrk="1" fontAlgn="b" latinLnBrk="0" hangingPunct="1"/>
                      <a:r>
                        <a:rPr lang="mn-MN" sz="1100" b="1" u="none" strike="noStrike" kern="1200" dirty="0" smtClean="0">
                          <a:solidFill>
                            <a:schemeClr val="tx2">
                              <a:lumMod val="50000"/>
                            </a:schemeClr>
                          </a:solidFill>
                          <a:effectLst/>
                          <a:latin typeface="Arial" pitchFamily="34" charset="0"/>
                          <a:ea typeface="+mn-ea"/>
                          <a:cs typeface="Arial" pitchFamily="34" charset="0"/>
                        </a:rPr>
                        <a:t>25</a:t>
                      </a:r>
                      <a:endParaRPr lang="en-US" sz="1100" b="1" u="none" strike="noStrike" kern="1200" dirty="0">
                        <a:solidFill>
                          <a:schemeClr val="tx2">
                            <a:lumMod val="50000"/>
                          </a:schemeClr>
                        </a:solidFill>
                        <a:effectLst/>
                        <a:latin typeface="Arial" pitchFamily="34" charset="0"/>
                        <a:ea typeface="+mn-ea"/>
                        <a:cs typeface="Arial" pitchFamily="34" charset="0"/>
                      </a:endParaRPr>
                    </a:p>
                  </a:txBody>
                  <a:tcPr marL="0" marR="0" marT="0"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ctr" fontAlgn="b"/>
                      <a:r>
                        <a:rPr lang="mn-MN" sz="1100" b="1" u="none" strike="noStrike" kern="1200" dirty="0" smtClean="0">
                          <a:solidFill>
                            <a:schemeClr val="tx2">
                              <a:lumMod val="50000"/>
                            </a:schemeClr>
                          </a:solidFill>
                          <a:effectLst/>
                          <a:latin typeface="Arial" pitchFamily="34" charset="0"/>
                          <a:ea typeface="+mn-ea"/>
                          <a:cs typeface="Arial" pitchFamily="34" charset="0"/>
                        </a:rPr>
                        <a:t>-1,320</a:t>
                      </a:r>
                      <a:endParaRPr lang="en-US" sz="1100" b="1" u="none" strike="noStrike" kern="1200" dirty="0">
                        <a:solidFill>
                          <a:schemeClr val="tx2">
                            <a:lumMod val="50000"/>
                          </a:schemeClr>
                        </a:solidFill>
                        <a:effectLst/>
                        <a:latin typeface="Arial" pitchFamily="34" charset="0"/>
                        <a:ea typeface="+mn-ea"/>
                        <a:cs typeface="Arial" pitchFamily="34" charset="0"/>
                      </a:endParaRPr>
                    </a:p>
                  </a:txBody>
                  <a:tcPr marL="0" marR="0" marT="0"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ctr" fontAlgn="b"/>
                      <a:r>
                        <a:rPr lang="mn-MN" sz="1100" b="1" u="none" strike="noStrike" kern="1200" dirty="0" smtClean="0">
                          <a:solidFill>
                            <a:schemeClr val="tx2">
                              <a:lumMod val="50000"/>
                            </a:schemeClr>
                          </a:solidFill>
                          <a:effectLst/>
                          <a:latin typeface="Arial" pitchFamily="34" charset="0"/>
                          <a:ea typeface="+mn-ea"/>
                          <a:cs typeface="Arial" pitchFamily="34" charset="0"/>
                        </a:rPr>
                        <a:t>-561</a:t>
                      </a:r>
                      <a:endParaRPr lang="en-US" sz="1100" b="1" u="none" strike="noStrike" kern="1200" dirty="0">
                        <a:solidFill>
                          <a:schemeClr val="tx2">
                            <a:lumMod val="50000"/>
                          </a:schemeClr>
                        </a:solidFill>
                        <a:effectLst/>
                        <a:latin typeface="Arial" pitchFamily="34" charset="0"/>
                        <a:ea typeface="+mn-ea"/>
                        <a:cs typeface="Arial" pitchFamily="34" charset="0"/>
                      </a:endParaRPr>
                    </a:p>
                  </a:txBody>
                  <a:tcPr marL="0" marR="0" marT="0"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marL="0" algn="ctr" defTabSz="914400" rtl="0" eaLnBrk="1" fontAlgn="b" latinLnBrk="0" hangingPunct="1"/>
                      <a:r>
                        <a:rPr lang="mn-MN" sz="1100" b="1" u="none" strike="noStrike" kern="1200" dirty="0" smtClean="0">
                          <a:solidFill>
                            <a:schemeClr val="tx2">
                              <a:lumMod val="50000"/>
                            </a:schemeClr>
                          </a:solidFill>
                          <a:effectLst/>
                          <a:latin typeface="Arial" pitchFamily="34" charset="0"/>
                          <a:ea typeface="+mn-ea"/>
                          <a:cs typeface="Arial" pitchFamily="34" charset="0"/>
                        </a:rPr>
                        <a:t>-869</a:t>
                      </a:r>
                      <a:endParaRPr lang="en-US" sz="1100" b="1" u="none" strike="noStrike" kern="1200" dirty="0">
                        <a:solidFill>
                          <a:schemeClr val="tx2">
                            <a:lumMod val="50000"/>
                          </a:schemeClr>
                        </a:solidFill>
                        <a:effectLst/>
                        <a:latin typeface="Arial" pitchFamily="34" charset="0"/>
                        <a:ea typeface="+mn-ea"/>
                        <a:cs typeface="Arial" pitchFamily="34" charset="0"/>
                      </a:endParaRPr>
                    </a:p>
                  </a:txBody>
                  <a:tcPr marL="0" marR="0" marT="0"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ctr"/>
                      <a:r>
                        <a:rPr lang="mn-MN" sz="1100" b="1" dirty="0" smtClean="0">
                          <a:solidFill>
                            <a:schemeClr val="tx2">
                              <a:lumMod val="50000"/>
                            </a:schemeClr>
                          </a:solidFill>
                          <a:latin typeface="Arial" pitchFamily="34" charset="0"/>
                          <a:cs typeface="Arial" pitchFamily="34" charset="0"/>
                        </a:rPr>
                        <a:t>-1,279</a:t>
                      </a:r>
                      <a:endParaRPr lang="en-US" sz="1100" b="1" dirty="0">
                        <a:solidFill>
                          <a:schemeClr val="tx2">
                            <a:lumMod val="50000"/>
                          </a:schemeClr>
                        </a:solidFill>
                        <a:latin typeface="Arial" pitchFamily="34" charset="0"/>
                        <a:cs typeface="Arial" pitchFamily="34" charset="0"/>
                      </a:endParaRPr>
                    </a:p>
                  </a:txBody>
                  <a:tcP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ctr"/>
                      <a:r>
                        <a:rPr lang="mn-MN" sz="1100" b="1" dirty="0" smtClean="0">
                          <a:solidFill>
                            <a:schemeClr val="tx2">
                              <a:lumMod val="50000"/>
                            </a:schemeClr>
                          </a:solidFill>
                          <a:latin typeface="Arial" pitchFamily="34" charset="0"/>
                          <a:cs typeface="Arial" pitchFamily="34" charset="0"/>
                        </a:rPr>
                        <a:t>47%</a:t>
                      </a:r>
                      <a:endParaRPr lang="en-US" sz="1100" b="1" dirty="0">
                        <a:solidFill>
                          <a:schemeClr val="tx2">
                            <a:lumMod val="50000"/>
                          </a:schemeClr>
                        </a:solidFill>
                        <a:latin typeface="Arial" pitchFamily="34" charset="0"/>
                        <a:cs typeface="Arial" pitchFamily="34" charset="0"/>
                      </a:endParaRPr>
                    </a:p>
                  </a:txBody>
                  <a:tcPr>
                    <a:lnB w="28575" cap="flat" cmpd="sng" algn="ctr">
                      <a:solidFill>
                        <a:schemeClr val="tx2">
                          <a:lumMod val="50000"/>
                        </a:schemeClr>
                      </a:solidFill>
                      <a:prstDash val="solid"/>
                      <a:round/>
                      <a:headEnd type="none" w="med" len="med"/>
                      <a:tailEnd type="none" w="med" len="med"/>
                    </a:lnB>
                    <a:solidFill>
                      <a:schemeClr val="bg1">
                        <a:lumMod val="85000"/>
                      </a:schemeClr>
                    </a:solidFill>
                  </a:tcPr>
                </a:tc>
              </a:tr>
              <a:tr h="229736">
                <a:tc>
                  <a:txBody>
                    <a:bodyPr/>
                    <a:lstStyle/>
                    <a:p>
                      <a:pPr lvl="1" algn="l" fontAlgn="b"/>
                      <a:r>
                        <a:rPr lang="mn-MN" sz="1100" b="0" i="0" u="none" strike="noStrike" dirty="0" smtClean="0">
                          <a:solidFill>
                            <a:schemeClr val="tx1"/>
                          </a:solidFill>
                          <a:effectLst/>
                          <a:latin typeface="Arial" pitchFamily="34" charset="0"/>
                          <a:cs typeface="Arial" pitchFamily="34" charset="0"/>
                        </a:rPr>
                        <a:t>Нийт ашгийн</a:t>
                      </a:r>
                      <a:r>
                        <a:rPr lang="mn-MN" sz="1100" b="0" i="0" u="none" strike="noStrike" baseline="0" dirty="0" smtClean="0">
                          <a:solidFill>
                            <a:schemeClr val="tx1"/>
                          </a:solidFill>
                          <a:effectLst/>
                          <a:latin typeface="Arial" pitchFamily="34" charset="0"/>
                          <a:cs typeface="Arial" pitchFamily="34" charset="0"/>
                        </a:rPr>
                        <a:t> маржин</a:t>
                      </a:r>
                      <a:endParaRPr lang="en-US" sz="1100" b="0" i="0" u="none" strike="noStrike" dirty="0">
                        <a:solidFill>
                          <a:schemeClr val="tx1"/>
                        </a:solidFill>
                        <a:effectLst/>
                        <a:latin typeface="Arial" pitchFamily="34" charset="0"/>
                        <a:cs typeface="Arial" pitchFamily="34" charset="0"/>
                      </a:endParaRPr>
                    </a:p>
                  </a:txBody>
                  <a:tcPr marL="0" marR="0" marT="0" marB="0" anchor="ct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marL="0" algn="ctr" defTabSz="914400" rtl="0" eaLnBrk="1" fontAlgn="b" latinLnBrk="0" hangingPunct="1"/>
                      <a:r>
                        <a:rPr lang="mn-MN" sz="1100" b="0" u="none" strike="noStrike" kern="1200" dirty="0" smtClean="0">
                          <a:solidFill>
                            <a:schemeClr val="tx1"/>
                          </a:solidFill>
                          <a:effectLst/>
                          <a:latin typeface="Arial" pitchFamily="34" charset="0"/>
                          <a:ea typeface="+mn-ea"/>
                          <a:cs typeface="Arial" pitchFamily="34" charset="0"/>
                        </a:rPr>
                        <a:t>31%</a:t>
                      </a:r>
                      <a:endParaRPr lang="en-US" sz="1100" b="0" u="none" strike="noStrike" kern="1200" dirty="0">
                        <a:solidFill>
                          <a:schemeClr val="tx1"/>
                        </a:solidFill>
                        <a:effectLst/>
                        <a:latin typeface="Arial" pitchFamily="34" charset="0"/>
                        <a:ea typeface="+mn-ea"/>
                        <a:cs typeface="Arial" pitchFamily="34" charset="0"/>
                      </a:endParaRPr>
                    </a:p>
                  </a:txBody>
                  <a:tcPr marL="0" marR="0" marT="0" marB="0" anchor="ct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fontAlgn="b"/>
                      <a:r>
                        <a:rPr lang="mn-MN" sz="1100" b="0" u="none" strike="noStrike" kern="1200" dirty="0" smtClean="0">
                          <a:solidFill>
                            <a:schemeClr val="tx1"/>
                          </a:solidFill>
                          <a:effectLst/>
                          <a:latin typeface="Arial" pitchFamily="34" charset="0"/>
                          <a:ea typeface="+mn-ea"/>
                          <a:cs typeface="Arial" pitchFamily="34" charset="0"/>
                        </a:rPr>
                        <a:t>31%</a:t>
                      </a:r>
                      <a:endParaRPr lang="en-US" sz="1100" b="0" u="none" strike="noStrike" kern="1200" dirty="0">
                        <a:solidFill>
                          <a:schemeClr val="tx1"/>
                        </a:solidFill>
                        <a:effectLst/>
                        <a:latin typeface="Arial" pitchFamily="34" charset="0"/>
                        <a:ea typeface="+mn-ea"/>
                        <a:cs typeface="Arial" pitchFamily="34" charset="0"/>
                      </a:endParaRPr>
                    </a:p>
                  </a:txBody>
                  <a:tcPr marL="0" marR="0" marT="0" marB="0" anchor="ct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fontAlgn="b"/>
                      <a:r>
                        <a:rPr lang="mn-MN" sz="1100" b="0" u="none" strike="noStrike" kern="1200" dirty="0" smtClean="0">
                          <a:solidFill>
                            <a:schemeClr val="tx1"/>
                          </a:solidFill>
                          <a:effectLst/>
                          <a:latin typeface="Arial" pitchFamily="34" charset="0"/>
                          <a:ea typeface="+mn-ea"/>
                          <a:cs typeface="Arial" pitchFamily="34" charset="0"/>
                        </a:rPr>
                        <a:t>31%</a:t>
                      </a:r>
                      <a:endParaRPr lang="en-US" sz="1100" b="0" u="none" strike="noStrike" kern="1200" dirty="0">
                        <a:solidFill>
                          <a:schemeClr val="tx1"/>
                        </a:solidFill>
                        <a:effectLst/>
                        <a:latin typeface="Arial" pitchFamily="34" charset="0"/>
                        <a:ea typeface="+mn-ea"/>
                        <a:cs typeface="Arial" pitchFamily="34" charset="0"/>
                      </a:endParaRPr>
                    </a:p>
                  </a:txBody>
                  <a:tcPr marL="0" marR="0" marT="0" marB="0" anchor="ct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marL="0" algn="ctr" defTabSz="914400" rtl="0" eaLnBrk="1" fontAlgn="b" latinLnBrk="0" hangingPunct="1"/>
                      <a:r>
                        <a:rPr lang="mn-MN" sz="1100" b="0" u="none" strike="noStrike" kern="1200" dirty="0" smtClean="0">
                          <a:solidFill>
                            <a:schemeClr val="tx1"/>
                          </a:solidFill>
                          <a:effectLst/>
                          <a:latin typeface="Arial" pitchFamily="34" charset="0"/>
                          <a:ea typeface="+mn-ea"/>
                          <a:cs typeface="Arial" pitchFamily="34" charset="0"/>
                        </a:rPr>
                        <a:t>32%</a:t>
                      </a:r>
                      <a:endParaRPr lang="en-US" sz="1100" b="0" u="none" strike="noStrike" kern="1200" dirty="0">
                        <a:solidFill>
                          <a:schemeClr val="tx1"/>
                        </a:solidFill>
                        <a:effectLst/>
                        <a:latin typeface="Arial" pitchFamily="34" charset="0"/>
                        <a:ea typeface="+mn-ea"/>
                        <a:cs typeface="Arial" pitchFamily="34" charset="0"/>
                      </a:endParaRPr>
                    </a:p>
                  </a:txBody>
                  <a:tcPr marL="0" marR="0" marT="0" marB="0" anchor="ct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a:r>
                        <a:rPr lang="mn-MN" sz="1100" b="0" dirty="0" smtClean="0">
                          <a:solidFill>
                            <a:schemeClr val="tx1"/>
                          </a:solidFill>
                          <a:latin typeface="Arial" pitchFamily="34" charset="0"/>
                          <a:cs typeface="Arial" pitchFamily="34" charset="0"/>
                        </a:rPr>
                        <a:t>31%</a:t>
                      </a:r>
                      <a:endParaRPr lang="en-US" sz="1100" b="0" dirty="0">
                        <a:solidFill>
                          <a:schemeClr val="tx1"/>
                        </a:solidFill>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a:r>
                        <a:rPr lang="mn-MN" sz="1100" b="0" dirty="0" smtClean="0">
                          <a:solidFill>
                            <a:schemeClr val="tx1"/>
                          </a:solidFill>
                          <a:latin typeface="Arial" pitchFamily="34" charset="0"/>
                          <a:cs typeface="Arial" pitchFamily="34" charset="0"/>
                        </a:rPr>
                        <a:t>-1%</a:t>
                      </a:r>
                      <a:endParaRPr lang="en-US" sz="1100" b="0" dirty="0">
                        <a:solidFill>
                          <a:schemeClr val="tx1"/>
                        </a:solidFill>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solidFill>
                      <a:schemeClr val="bg1">
                        <a:lumMod val="85000"/>
                      </a:schemeClr>
                    </a:solidFill>
                  </a:tcPr>
                </a:tc>
              </a:tr>
              <a:tr h="229736">
                <a:tc>
                  <a:txBody>
                    <a:bodyPr/>
                    <a:lstStyle/>
                    <a:p>
                      <a:pPr lvl="1" algn="l" fontAlgn="b"/>
                      <a:r>
                        <a:rPr lang="mn-MN" sz="1100" b="0" i="0" u="none" strike="noStrike" dirty="0" smtClean="0">
                          <a:solidFill>
                            <a:schemeClr val="tx1"/>
                          </a:solidFill>
                          <a:effectLst/>
                          <a:latin typeface="Arial" pitchFamily="34" charset="0"/>
                          <a:cs typeface="Arial" pitchFamily="34" charset="0"/>
                        </a:rPr>
                        <a:t>Үйл ажиллагааны ашгийн маржин</a:t>
                      </a:r>
                      <a:endParaRPr lang="en-US" sz="1100" b="0" i="0" u="none" strike="noStrike" dirty="0">
                        <a:solidFill>
                          <a:schemeClr val="tx1"/>
                        </a:solidFill>
                        <a:effectLst/>
                        <a:latin typeface="Arial" pitchFamily="34" charset="0"/>
                        <a:cs typeface="Arial" pitchFamily="34" charset="0"/>
                      </a:endParaRPr>
                    </a:p>
                  </a:txBody>
                  <a:tcPr marL="0" marR="0" marT="0" marB="0" anchor="ctr">
                    <a:solidFill>
                      <a:schemeClr val="bg1">
                        <a:lumMod val="85000"/>
                      </a:schemeClr>
                    </a:solidFill>
                  </a:tcPr>
                </a:tc>
                <a:tc>
                  <a:txBody>
                    <a:bodyPr/>
                    <a:lstStyle/>
                    <a:p>
                      <a:pPr marL="0" algn="ctr" defTabSz="914400" rtl="0" eaLnBrk="1" fontAlgn="b" latinLnBrk="0" hangingPunct="1"/>
                      <a:r>
                        <a:rPr lang="mn-MN" sz="1100" b="0" u="none" strike="noStrike" kern="1200" dirty="0" smtClean="0">
                          <a:solidFill>
                            <a:schemeClr val="tx1"/>
                          </a:solidFill>
                          <a:effectLst/>
                          <a:latin typeface="Arial" pitchFamily="34" charset="0"/>
                          <a:ea typeface="+mn-ea"/>
                          <a:cs typeface="Arial" pitchFamily="34" charset="0"/>
                        </a:rPr>
                        <a:t>17%</a:t>
                      </a:r>
                      <a:endParaRPr lang="en-US" sz="1100" b="0" u="none" strike="noStrike" kern="1200" dirty="0">
                        <a:solidFill>
                          <a:schemeClr val="tx1"/>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algn="ctr" fontAlgn="b"/>
                      <a:r>
                        <a:rPr lang="mn-MN" sz="1100" b="0" u="none" strike="noStrike" kern="1200" dirty="0" smtClean="0">
                          <a:solidFill>
                            <a:schemeClr val="tx1"/>
                          </a:solidFill>
                          <a:effectLst/>
                          <a:latin typeface="Arial" pitchFamily="34" charset="0"/>
                          <a:ea typeface="+mn-ea"/>
                          <a:cs typeface="Arial" pitchFamily="34" charset="0"/>
                        </a:rPr>
                        <a:t>7%</a:t>
                      </a:r>
                      <a:endParaRPr lang="en-US" sz="1100" b="0" u="none" strike="noStrike" kern="1200" dirty="0">
                        <a:solidFill>
                          <a:schemeClr val="tx1"/>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algn="ctr" fontAlgn="b"/>
                      <a:r>
                        <a:rPr lang="mn-MN" sz="1100" b="0" u="none" strike="noStrike" kern="1200" dirty="0" smtClean="0">
                          <a:solidFill>
                            <a:schemeClr val="tx1"/>
                          </a:solidFill>
                          <a:effectLst/>
                          <a:latin typeface="Arial" pitchFamily="34" charset="0"/>
                          <a:ea typeface="+mn-ea"/>
                          <a:cs typeface="Arial" pitchFamily="34" charset="0"/>
                        </a:rPr>
                        <a:t>15%</a:t>
                      </a:r>
                      <a:endParaRPr lang="en-US" sz="1100" b="0" u="none" strike="noStrike" kern="1200" dirty="0">
                        <a:solidFill>
                          <a:schemeClr val="tx1"/>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marL="0" algn="ctr" defTabSz="914400" rtl="0" eaLnBrk="1" fontAlgn="b" latinLnBrk="0" hangingPunct="1"/>
                      <a:r>
                        <a:rPr lang="mn-MN" sz="1100" b="0" u="none" strike="noStrike" kern="1200" dirty="0" smtClean="0">
                          <a:solidFill>
                            <a:schemeClr val="tx1"/>
                          </a:solidFill>
                          <a:effectLst/>
                          <a:latin typeface="Arial" pitchFamily="34" charset="0"/>
                          <a:ea typeface="+mn-ea"/>
                          <a:cs typeface="Arial" pitchFamily="34" charset="0"/>
                        </a:rPr>
                        <a:t>18%</a:t>
                      </a:r>
                      <a:endParaRPr lang="en-US" sz="1100" b="0" u="none" strike="noStrike" kern="1200" dirty="0">
                        <a:solidFill>
                          <a:schemeClr val="tx1"/>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algn="ctr"/>
                      <a:r>
                        <a:rPr lang="mn-MN" sz="1100" b="0" dirty="0" smtClean="0">
                          <a:solidFill>
                            <a:schemeClr val="tx1"/>
                          </a:solidFill>
                          <a:latin typeface="Arial" pitchFamily="34" charset="0"/>
                          <a:cs typeface="Arial" pitchFamily="34" charset="0"/>
                        </a:rPr>
                        <a:t>10%</a:t>
                      </a:r>
                      <a:endParaRPr lang="en-US" sz="1100" b="0" dirty="0">
                        <a:solidFill>
                          <a:schemeClr val="tx1"/>
                        </a:solidFill>
                        <a:latin typeface="Arial" pitchFamily="34" charset="0"/>
                        <a:cs typeface="Arial" pitchFamily="34" charset="0"/>
                      </a:endParaRPr>
                    </a:p>
                  </a:txBody>
                  <a:tcPr>
                    <a:solidFill>
                      <a:schemeClr val="bg1">
                        <a:lumMod val="85000"/>
                      </a:schemeClr>
                    </a:solidFill>
                  </a:tcPr>
                </a:tc>
                <a:tc>
                  <a:txBody>
                    <a:bodyPr/>
                    <a:lstStyle/>
                    <a:p>
                      <a:pPr algn="ctr"/>
                      <a:r>
                        <a:rPr lang="mn-MN" sz="1100" b="0" dirty="0" smtClean="0">
                          <a:solidFill>
                            <a:schemeClr val="tx1"/>
                          </a:solidFill>
                          <a:latin typeface="Arial" pitchFamily="34" charset="0"/>
                          <a:cs typeface="Arial" pitchFamily="34" charset="0"/>
                        </a:rPr>
                        <a:t>-8%</a:t>
                      </a:r>
                      <a:endParaRPr lang="en-US" sz="1100" b="0" dirty="0">
                        <a:solidFill>
                          <a:schemeClr val="tx1"/>
                        </a:solidFill>
                        <a:latin typeface="Arial" pitchFamily="34" charset="0"/>
                        <a:cs typeface="Arial" pitchFamily="34" charset="0"/>
                      </a:endParaRPr>
                    </a:p>
                  </a:txBody>
                  <a:tcPr>
                    <a:solidFill>
                      <a:schemeClr val="bg1">
                        <a:lumMod val="85000"/>
                      </a:schemeClr>
                    </a:solidFill>
                  </a:tcPr>
                </a:tc>
              </a:tr>
              <a:tr h="229736">
                <a:tc>
                  <a:txBody>
                    <a:bodyPr/>
                    <a:lstStyle/>
                    <a:p>
                      <a:pPr lvl="1" algn="l" fontAlgn="b"/>
                      <a:r>
                        <a:rPr lang="mn-MN" sz="1100" b="0" i="0" u="none" strike="noStrike" dirty="0" smtClean="0">
                          <a:solidFill>
                            <a:schemeClr val="tx1"/>
                          </a:solidFill>
                          <a:effectLst/>
                          <a:latin typeface="Arial" pitchFamily="34" charset="0"/>
                          <a:cs typeface="Arial" pitchFamily="34" charset="0"/>
                        </a:rPr>
                        <a:t>Цэвэр ашгийн маржин</a:t>
                      </a:r>
                      <a:endParaRPr lang="en-US" sz="1100" b="0" i="0" u="none" strike="noStrike" dirty="0">
                        <a:solidFill>
                          <a:schemeClr val="tx1"/>
                        </a:solidFill>
                        <a:effectLst/>
                        <a:latin typeface="Arial" pitchFamily="34" charset="0"/>
                        <a:cs typeface="Arial" pitchFamily="34" charset="0"/>
                      </a:endParaRPr>
                    </a:p>
                  </a:txBody>
                  <a:tcPr marL="0" marR="0" marT="0" marB="0" anchor="ctr">
                    <a:solidFill>
                      <a:schemeClr val="bg1">
                        <a:lumMod val="85000"/>
                      </a:schemeClr>
                    </a:solidFill>
                  </a:tcPr>
                </a:tc>
                <a:tc>
                  <a:txBody>
                    <a:bodyPr/>
                    <a:lstStyle/>
                    <a:p>
                      <a:pPr marL="0" algn="ctr" defTabSz="914400" rtl="0" eaLnBrk="1" fontAlgn="b" latinLnBrk="0" hangingPunct="1"/>
                      <a:r>
                        <a:rPr lang="mn-MN" sz="1100" b="0" u="none" strike="noStrike" kern="1200" dirty="0" smtClean="0">
                          <a:solidFill>
                            <a:schemeClr val="tx1"/>
                          </a:solidFill>
                          <a:effectLst/>
                          <a:latin typeface="Arial" pitchFamily="34" charset="0"/>
                          <a:ea typeface="+mn-ea"/>
                          <a:cs typeface="Arial" pitchFamily="34" charset="0"/>
                        </a:rPr>
                        <a:t>0,2%</a:t>
                      </a:r>
                      <a:endParaRPr lang="en-US" sz="1100" b="0" u="none" strike="noStrike" kern="1200" dirty="0">
                        <a:solidFill>
                          <a:schemeClr val="tx1"/>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algn="ctr" fontAlgn="b"/>
                      <a:r>
                        <a:rPr lang="mn-MN" sz="1100" b="0" u="none" strike="noStrike" kern="1200" dirty="0" smtClean="0">
                          <a:solidFill>
                            <a:schemeClr val="tx1"/>
                          </a:solidFill>
                          <a:effectLst/>
                          <a:latin typeface="Arial" pitchFamily="34" charset="0"/>
                          <a:ea typeface="+mn-ea"/>
                          <a:cs typeface="Arial" pitchFamily="34" charset="0"/>
                        </a:rPr>
                        <a:t>-12%</a:t>
                      </a:r>
                      <a:endParaRPr lang="en-US" sz="1100" b="0" u="none" strike="noStrike" kern="1200" dirty="0">
                        <a:solidFill>
                          <a:schemeClr val="tx1"/>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algn="ctr" fontAlgn="b"/>
                      <a:r>
                        <a:rPr lang="mn-MN" sz="1100" b="0" u="none" strike="noStrike" kern="1200" dirty="0" smtClean="0">
                          <a:solidFill>
                            <a:schemeClr val="tx1"/>
                          </a:solidFill>
                          <a:effectLst/>
                          <a:latin typeface="Arial" pitchFamily="34" charset="0"/>
                          <a:ea typeface="+mn-ea"/>
                          <a:cs typeface="Arial" pitchFamily="34" charset="0"/>
                        </a:rPr>
                        <a:t>-6%</a:t>
                      </a:r>
                      <a:endParaRPr lang="en-US" sz="1100" b="0" u="none" strike="noStrike" kern="1200" dirty="0">
                        <a:solidFill>
                          <a:schemeClr val="tx1"/>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marL="0" algn="ctr" defTabSz="914400" rtl="0" eaLnBrk="1" fontAlgn="b" latinLnBrk="0" hangingPunct="1"/>
                      <a:r>
                        <a:rPr lang="mn-MN" sz="1100" b="0" u="none" strike="noStrike" kern="1200" dirty="0" smtClean="0">
                          <a:solidFill>
                            <a:schemeClr val="tx1"/>
                          </a:solidFill>
                          <a:effectLst/>
                          <a:latin typeface="Arial" pitchFamily="34" charset="0"/>
                          <a:ea typeface="+mn-ea"/>
                          <a:cs typeface="Arial" pitchFamily="34" charset="0"/>
                        </a:rPr>
                        <a:t>-10%</a:t>
                      </a:r>
                      <a:endParaRPr lang="en-US" sz="1100" b="0" u="none" strike="noStrike" kern="1200" dirty="0">
                        <a:solidFill>
                          <a:schemeClr val="tx1"/>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algn="ctr"/>
                      <a:r>
                        <a:rPr lang="mn-MN" sz="1100" b="0" dirty="0" smtClean="0">
                          <a:solidFill>
                            <a:schemeClr val="tx1"/>
                          </a:solidFill>
                          <a:latin typeface="Arial" pitchFamily="34" charset="0"/>
                          <a:cs typeface="Arial" pitchFamily="34" charset="0"/>
                        </a:rPr>
                        <a:t>-16%</a:t>
                      </a:r>
                      <a:endParaRPr lang="en-US" sz="1100" b="0" dirty="0">
                        <a:solidFill>
                          <a:schemeClr val="tx1"/>
                        </a:solidFill>
                        <a:latin typeface="Arial" pitchFamily="34" charset="0"/>
                        <a:cs typeface="Arial" pitchFamily="34" charset="0"/>
                      </a:endParaRPr>
                    </a:p>
                  </a:txBody>
                  <a:tcPr>
                    <a:solidFill>
                      <a:schemeClr val="bg1">
                        <a:lumMod val="85000"/>
                      </a:schemeClr>
                    </a:solidFill>
                  </a:tcPr>
                </a:tc>
                <a:tc>
                  <a:txBody>
                    <a:bodyPr/>
                    <a:lstStyle/>
                    <a:p>
                      <a:pPr algn="ctr"/>
                      <a:r>
                        <a:rPr lang="mn-MN" sz="1100" b="0" dirty="0" smtClean="0">
                          <a:solidFill>
                            <a:schemeClr val="tx1"/>
                          </a:solidFill>
                          <a:latin typeface="Arial" pitchFamily="34" charset="0"/>
                          <a:cs typeface="Arial" pitchFamily="34" charset="0"/>
                        </a:rPr>
                        <a:t>-6%</a:t>
                      </a:r>
                      <a:endParaRPr lang="en-US" sz="1100" b="0" dirty="0">
                        <a:solidFill>
                          <a:schemeClr val="tx1"/>
                        </a:solidFill>
                        <a:latin typeface="Arial" pitchFamily="34" charset="0"/>
                        <a:cs typeface="Arial" pitchFamily="34" charset="0"/>
                      </a:endParaRPr>
                    </a:p>
                  </a:txBody>
                  <a:tcPr>
                    <a:solidFill>
                      <a:schemeClr val="bg1">
                        <a:lumMod val="85000"/>
                      </a:schemeClr>
                    </a:solidFill>
                  </a:tcPr>
                </a:tc>
              </a:tr>
              <a:tr h="229736">
                <a:tc>
                  <a:txBody>
                    <a:bodyPr/>
                    <a:lstStyle/>
                    <a:p>
                      <a:pPr lvl="1" algn="l" fontAlgn="b"/>
                      <a:r>
                        <a:rPr lang="en-US" sz="1100" b="0" i="0" u="none" strike="noStrike" dirty="0" smtClean="0">
                          <a:solidFill>
                            <a:schemeClr val="tx1"/>
                          </a:solidFill>
                          <a:effectLst/>
                          <a:latin typeface="Arial" pitchFamily="34" charset="0"/>
                          <a:cs typeface="Arial" pitchFamily="34" charset="0"/>
                        </a:rPr>
                        <a:t>EBITDA </a:t>
                      </a:r>
                      <a:r>
                        <a:rPr lang="mn-MN" sz="1100" b="0" i="0" u="none" strike="noStrike" dirty="0" smtClean="0">
                          <a:solidFill>
                            <a:schemeClr val="tx1"/>
                          </a:solidFill>
                          <a:effectLst/>
                          <a:latin typeface="Arial" pitchFamily="34" charset="0"/>
                          <a:cs typeface="Arial" pitchFamily="34" charset="0"/>
                        </a:rPr>
                        <a:t> маржин</a:t>
                      </a:r>
                      <a:endParaRPr lang="en-US" sz="1100" b="0" i="0" u="none" strike="noStrike" dirty="0">
                        <a:solidFill>
                          <a:schemeClr val="tx1"/>
                        </a:solidFill>
                        <a:effectLst/>
                        <a:latin typeface="Arial" pitchFamily="34" charset="0"/>
                        <a:cs typeface="Arial" pitchFamily="34" charset="0"/>
                      </a:endParaRPr>
                    </a:p>
                  </a:txBody>
                  <a:tcPr marL="0" marR="0" marT="0"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marL="0" algn="ctr" defTabSz="914400" rtl="0" eaLnBrk="1" fontAlgn="b" latinLnBrk="0" hangingPunct="1"/>
                      <a:r>
                        <a:rPr lang="mn-MN" sz="1100" b="0" u="none" strike="noStrike" kern="1200" dirty="0" smtClean="0">
                          <a:solidFill>
                            <a:schemeClr val="tx1"/>
                          </a:solidFill>
                          <a:effectLst/>
                          <a:latin typeface="Arial" pitchFamily="34" charset="0"/>
                          <a:ea typeface="+mn-ea"/>
                          <a:cs typeface="Arial" pitchFamily="34" charset="0"/>
                        </a:rPr>
                        <a:t>17%</a:t>
                      </a:r>
                      <a:endParaRPr lang="en-US" sz="1100" b="0" u="none" strike="noStrike" kern="1200" dirty="0">
                        <a:solidFill>
                          <a:schemeClr val="tx1"/>
                        </a:solidFill>
                        <a:effectLst/>
                        <a:latin typeface="Arial" pitchFamily="34" charset="0"/>
                        <a:ea typeface="+mn-ea"/>
                        <a:cs typeface="Arial" pitchFamily="34" charset="0"/>
                      </a:endParaRPr>
                    </a:p>
                  </a:txBody>
                  <a:tcPr marL="0" marR="0" marT="0"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ctr" fontAlgn="b"/>
                      <a:r>
                        <a:rPr lang="mn-MN" sz="1100" b="0" u="none" strike="noStrike" kern="1200" dirty="0" smtClean="0">
                          <a:solidFill>
                            <a:schemeClr val="tx1"/>
                          </a:solidFill>
                          <a:effectLst/>
                          <a:latin typeface="Arial" pitchFamily="34" charset="0"/>
                          <a:ea typeface="+mn-ea"/>
                          <a:cs typeface="Arial" pitchFamily="34" charset="0"/>
                        </a:rPr>
                        <a:t>12%</a:t>
                      </a:r>
                      <a:endParaRPr lang="en-US" sz="1100" b="0" u="none" strike="noStrike" kern="1200" dirty="0">
                        <a:solidFill>
                          <a:schemeClr val="tx1"/>
                        </a:solidFill>
                        <a:effectLst/>
                        <a:latin typeface="Arial" pitchFamily="34" charset="0"/>
                        <a:ea typeface="+mn-ea"/>
                        <a:cs typeface="Arial" pitchFamily="34" charset="0"/>
                      </a:endParaRPr>
                    </a:p>
                  </a:txBody>
                  <a:tcPr marL="0" marR="0" marT="0"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ctr" fontAlgn="b"/>
                      <a:r>
                        <a:rPr lang="mn-MN" sz="1100" b="0" u="none" strike="noStrike" kern="1200" dirty="0" smtClean="0">
                          <a:solidFill>
                            <a:schemeClr val="tx1"/>
                          </a:solidFill>
                          <a:effectLst/>
                          <a:latin typeface="Arial" pitchFamily="34" charset="0"/>
                          <a:ea typeface="+mn-ea"/>
                          <a:cs typeface="Arial" pitchFamily="34" charset="0"/>
                        </a:rPr>
                        <a:t>15%</a:t>
                      </a:r>
                      <a:endParaRPr lang="en-US" sz="1100" b="0" u="none" strike="noStrike" kern="1200" dirty="0">
                        <a:solidFill>
                          <a:schemeClr val="tx1"/>
                        </a:solidFill>
                        <a:effectLst/>
                        <a:latin typeface="Arial" pitchFamily="34" charset="0"/>
                        <a:ea typeface="+mn-ea"/>
                        <a:cs typeface="Arial" pitchFamily="34" charset="0"/>
                      </a:endParaRPr>
                    </a:p>
                  </a:txBody>
                  <a:tcPr marL="0" marR="0" marT="0"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marL="0" algn="ctr" defTabSz="914400" rtl="0" eaLnBrk="1" fontAlgn="b" latinLnBrk="0" hangingPunct="1"/>
                      <a:r>
                        <a:rPr lang="mn-MN" sz="1100" b="0" u="none" strike="noStrike" kern="1200" dirty="0" smtClean="0">
                          <a:solidFill>
                            <a:schemeClr val="tx1"/>
                          </a:solidFill>
                          <a:effectLst/>
                          <a:latin typeface="Arial" pitchFamily="34" charset="0"/>
                          <a:ea typeface="+mn-ea"/>
                          <a:cs typeface="Arial" pitchFamily="34" charset="0"/>
                        </a:rPr>
                        <a:t>17%</a:t>
                      </a:r>
                      <a:endParaRPr lang="en-US" sz="1100" b="0" u="none" strike="noStrike" kern="1200" dirty="0">
                        <a:solidFill>
                          <a:schemeClr val="tx1"/>
                        </a:solidFill>
                        <a:effectLst/>
                        <a:latin typeface="Arial" pitchFamily="34" charset="0"/>
                        <a:ea typeface="+mn-ea"/>
                        <a:cs typeface="Arial" pitchFamily="34" charset="0"/>
                      </a:endParaRPr>
                    </a:p>
                  </a:txBody>
                  <a:tcPr marL="0" marR="0" marT="0"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ctr"/>
                      <a:r>
                        <a:rPr lang="mn-MN" sz="1100" b="0" dirty="0" smtClean="0">
                          <a:solidFill>
                            <a:schemeClr val="tx1"/>
                          </a:solidFill>
                          <a:latin typeface="Arial" pitchFamily="34" charset="0"/>
                          <a:cs typeface="Arial" pitchFamily="34" charset="0"/>
                        </a:rPr>
                        <a:t>11%</a:t>
                      </a:r>
                      <a:endParaRPr lang="en-US" sz="1100" b="0" dirty="0">
                        <a:solidFill>
                          <a:schemeClr val="tx1"/>
                        </a:solidFill>
                        <a:latin typeface="Arial" pitchFamily="34" charset="0"/>
                        <a:cs typeface="Arial" pitchFamily="34" charset="0"/>
                      </a:endParaRPr>
                    </a:p>
                  </a:txBody>
                  <a:tcP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ctr"/>
                      <a:r>
                        <a:rPr lang="mn-MN" sz="1100" b="0" dirty="0" smtClean="0">
                          <a:solidFill>
                            <a:schemeClr val="tx1"/>
                          </a:solidFill>
                          <a:latin typeface="Arial" pitchFamily="34" charset="0"/>
                          <a:cs typeface="Arial" pitchFamily="34" charset="0"/>
                        </a:rPr>
                        <a:t>-6%</a:t>
                      </a:r>
                      <a:endParaRPr lang="en-US" sz="1100" b="0" dirty="0">
                        <a:solidFill>
                          <a:schemeClr val="tx1"/>
                        </a:solidFill>
                        <a:latin typeface="Arial" pitchFamily="34" charset="0"/>
                        <a:cs typeface="Arial" pitchFamily="34" charset="0"/>
                      </a:endParaRPr>
                    </a:p>
                  </a:txBody>
                  <a:tcPr>
                    <a:lnB w="28575" cap="flat" cmpd="sng" algn="ctr">
                      <a:solidFill>
                        <a:schemeClr val="tx2">
                          <a:lumMod val="50000"/>
                        </a:schemeClr>
                      </a:solidFill>
                      <a:prstDash val="solid"/>
                      <a:round/>
                      <a:headEnd type="none" w="med" len="med"/>
                      <a:tailEnd type="none" w="med" len="med"/>
                    </a:lnB>
                    <a:solidFill>
                      <a:schemeClr val="bg1">
                        <a:lumMod val="85000"/>
                      </a:schemeClr>
                    </a:solidFill>
                  </a:tcPr>
                </a:tc>
              </a:tr>
            </a:tbl>
          </a:graphicData>
        </a:graphic>
      </p:graphicFrame>
      <p:sp>
        <p:nvSpPr>
          <p:cNvPr id="6" name="Text Placeholder 5"/>
          <p:cNvSpPr>
            <a:spLocks noGrp="1"/>
          </p:cNvSpPr>
          <p:nvPr>
            <p:ph type="body" sz="half" idx="2"/>
          </p:nvPr>
        </p:nvSpPr>
        <p:spPr>
          <a:xfrm>
            <a:off x="457200" y="1600200"/>
            <a:ext cx="3008313" cy="5257800"/>
          </a:xfrm>
        </p:spPr>
        <p:txBody>
          <a:bodyPr>
            <a:normAutofit fontScale="92500" lnSpcReduction="20000"/>
          </a:bodyPr>
          <a:lstStyle/>
          <a:p>
            <a:pPr algn="ctr"/>
            <a:r>
              <a:rPr lang="mn-MN" sz="1400" dirty="0" smtClean="0">
                <a:solidFill>
                  <a:schemeClr val="tx2">
                    <a:lumMod val="50000"/>
                  </a:schemeClr>
                </a:solidFill>
                <a:latin typeface="Arial" pitchFamily="34" charset="0"/>
                <a:cs typeface="Arial" pitchFamily="34" charset="0"/>
              </a:rPr>
              <a:t>ОРЛОГО ҮР ДҮНГИЙН ТАЙЛАН</a:t>
            </a:r>
          </a:p>
          <a:p>
            <a:pPr algn="just">
              <a:lnSpc>
                <a:spcPct val="150000"/>
              </a:lnSpc>
            </a:pPr>
            <a:r>
              <a:rPr lang="mn-MN" sz="1300" b="0" dirty="0" smtClean="0">
                <a:latin typeface="Arial" pitchFamily="34" charset="0"/>
                <a:cs typeface="Arial" pitchFamily="34" charset="0"/>
              </a:rPr>
              <a:t>Орлого үр дүнгийн тайлангаас харвал борлуулалтын орлого өмнөх жилээс 9%-аар буурсан бол үүнийг дагаад борлуулсан бүтээгдэхүүний өртөг </a:t>
            </a:r>
            <a:r>
              <a:rPr lang="mn-MN" sz="1300" dirty="0" smtClean="0">
                <a:latin typeface="Arial" pitchFamily="34" charset="0"/>
                <a:cs typeface="Arial" pitchFamily="34" charset="0"/>
              </a:rPr>
              <a:t>8%</a:t>
            </a:r>
            <a:r>
              <a:rPr lang="mn-MN" sz="1300" b="0" dirty="0" smtClean="0">
                <a:latin typeface="Arial" pitchFamily="34" charset="0"/>
                <a:cs typeface="Arial" pitchFamily="34" charset="0"/>
              </a:rPr>
              <a:t>-аар буурч нийт ашиг мөн </a:t>
            </a:r>
            <a:r>
              <a:rPr lang="mn-MN" sz="1300" dirty="0" smtClean="0">
                <a:latin typeface="Arial" pitchFamily="34" charset="0"/>
                <a:cs typeface="Arial" pitchFamily="34" charset="0"/>
              </a:rPr>
              <a:t>11%</a:t>
            </a:r>
            <a:r>
              <a:rPr lang="mn-MN" sz="1300" b="0" dirty="0" smtClean="0">
                <a:latin typeface="Arial" pitchFamily="34" charset="0"/>
                <a:cs typeface="Arial" pitchFamily="34" charset="0"/>
              </a:rPr>
              <a:t>-аар буурсан байна. Харин үйл ажиллагааны зардал </a:t>
            </a:r>
            <a:r>
              <a:rPr lang="mn-MN" sz="1300" dirty="0" smtClean="0">
                <a:latin typeface="Arial" pitchFamily="34" charset="0"/>
                <a:cs typeface="Arial" pitchFamily="34" charset="0"/>
              </a:rPr>
              <a:t>34%</a:t>
            </a:r>
            <a:r>
              <a:rPr lang="mn-MN" sz="1300" b="0" dirty="0" smtClean="0">
                <a:latin typeface="Arial" pitchFamily="34" charset="0"/>
                <a:cs typeface="Arial" pitchFamily="34" charset="0"/>
              </a:rPr>
              <a:t>-өөр өссөн нь борлуулалт зуучлалын зардал</a:t>
            </a:r>
            <a:r>
              <a:rPr lang="en-US" sz="1300" b="0" dirty="0">
                <a:latin typeface="Arial" pitchFamily="34" charset="0"/>
                <a:cs typeface="Arial" pitchFamily="34" charset="0"/>
              </a:rPr>
              <a:t> </a:t>
            </a:r>
            <a:r>
              <a:rPr lang="mn-MN" sz="1300" b="0" dirty="0" smtClean="0">
                <a:latin typeface="Arial" pitchFamily="34" charset="0"/>
                <a:cs typeface="Arial" pitchFamily="34" charset="0"/>
              </a:rPr>
              <a:t>болон байр хямдруулсан зардал </a:t>
            </a:r>
            <a:r>
              <a:rPr lang="mn-MN" sz="1300" dirty="0" smtClean="0">
                <a:latin typeface="Arial" pitchFamily="34" charset="0"/>
                <a:cs typeface="Arial" pitchFamily="34" charset="0"/>
              </a:rPr>
              <a:t>423</a:t>
            </a:r>
            <a:r>
              <a:rPr lang="mn-MN" sz="1300" b="0" dirty="0" smtClean="0">
                <a:latin typeface="Arial" pitchFamily="34" charset="0"/>
                <a:cs typeface="Arial" pitchFamily="34" charset="0"/>
              </a:rPr>
              <a:t> сая /өмнөх онд </a:t>
            </a:r>
            <a:r>
              <a:rPr lang="mn-MN" sz="1300" dirty="0" smtClean="0">
                <a:latin typeface="Arial" pitchFamily="34" charset="0"/>
                <a:cs typeface="Arial" pitchFamily="34" charset="0"/>
              </a:rPr>
              <a:t>91</a:t>
            </a:r>
            <a:r>
              <a:rPr lang="mn-MN" sz="1300" b="0" dirty="0" smtClean="0">
                <a:latin typeface="Arial" pitchFamily="34" charset="0"/>
                <a:cs typeface="Arial" pitchFamily="34" charset="0"/>
              </a:rPr>
              <a:t> сая/, засвар үйлчилгээний зардал </a:t>
            </a:r>
            <a:r>
              <a:rPr lang="mn-MN" sz="1300" dirty="0" smtClean="0">
                <a:latin typeface="Arial" pitchFamily="34" charset="0"/>
                <a:cs typeface="Arial" pitchFamily="34" charset="0"/>
              </a:rPr>
              <a:t>161</a:t>
            </a:r>
            <a:r>
              <a:rPr lang="mn-MN" sz="1300" b="0" dirty="0" smtClean="0">
                <a:latin typeface="Arial" pitchFamily="34" charset="0"/>
                <a:cs typeface="Arial" pitchFamily="34" charset="0"/>
              </a:rPr>
              <a:t> сая /өмнөх онд </a:t>
            </a:r>
            <a:r>
              <a:rPr lang="mn-MN" sz="1300" dirty="0" smtClean="0">
                <a:latin typeface="Arial" pitchFamily="34" charset="0"/>
                <a:cs typeface="Arial" pitchFamily="34" charset="0"/>
              </a:rPr>
              <a:t>88 </a:t>
            </a:r>
            <a:r>
              <a:rPr lang="mn-MN" sz="1300" b="0" dirty="0" smtClean="0">
                <a:latin typeface="Arial" pitchFamily="34" charset="0"/>
                <a:cs typeface="Arial" pitchFamily="34" charset="0"/>
              </a:rPr>
              <a:t>сая/ их гарсантай холбоотой байна. </a:t>
            </a:r>
            <a:endParaRPr lang="mn-MN" sz="1300" b="0" dirty="0">
              <a:latin typeface="Arial" pitchFamily="34" charset="0"/>
              <a:cs typeface="Arial" pitchFamily="34" charset="0"/>
            </a:endParaRPr>
          </a:p>
          <a:p>
            <a:pPr algn="just">
              <a:lnSpc>
                <a:spcPct val="150000"/>
              </a:lnSpc>
            </a:pPr>
            <a:r>
              <a:rPr lang="mn-MN" sz="1300" b="0" dirty="0" smtClean="0">
                <a:latin typeface="Arial" pitchFamily="34" charset="0"/>
                <a:cs typeface="Arial" pitchFamily="34" charset="0"/>
              </a:rPr>
              <a:t>Тайлангийн шинжилгээнээс харахад нийт ашгийн маржин өмнөх оноос </a:t>
            </a:r>
            <a:r>
              <a:rPr lang="mn-MN" sz="1300" dirty="0" smtClean="0">
                <a:latin typeface="Arial" pitchFamily="34" charset="0"/>
                <a:cs typeface="Arial" pitchFamily="34" charset="0"/>
              </a:rPr>
              <a:t>1%</a:t>
            </a:r>
            <a:r>
              <a:rPr lang="mn-MN" sz="1300" b="0" dirty="0" smtClean="0">
                <a:latin typeface="Arial" pitchFamily="34" charset="0"/>
                <a:cs typeface="Arial" pitchFamily="34" charset="0"/>
              </a:rPr>
              <a:t>-аар буурч үйл ажиллагааны ашгийн маржин </a:t>
            </a:r>
            <a:r>
              <a:rPr lang="mn-MN" sz="1300" dirty="0" smtClean="0">
                <a:latin typeface="Arial" pitchFamily="34" charset="0"/>
                <a:cs typeface="Arial" pitchFamily="34" charset="0"/>
              </a:rPr>
              <a:t>8%</a:t>
            </a:r>
            <a:r>
              <a:rPr lang="mn-MN" sz="1300" b="0" dirty="0" smtClean="0">
                <a:latin typeface="Arial" pitchFamily="34" charset="0"/>
                <a:cs typeface="Arial" pitchFamily="34" charset="0"/>
              </a:rPr>
              <a:t>-аар, Цэвэр ашгийн маржин </a:t>
            </a:r>
            <a:r>
              <a:rPr lang="mn-MN" sz="1300" dirty="0" smtClean="0">
                <a:latin typeface="Arial" pitchFamily="34" charset="0"/>
                <a:cs typeface="Arial" pitchFamily="34" charset="0"/>
              </a:rPr>
              <a:t>6%</a:t>
            </a:r>
            <a:r>
              <a:rPr lang="mn-MN" sz="1300" b="0" dirty="0" smtClean="0">
                <a:latin typeface="Arial" pitchFamily="34" charset="0"/>
                <a:cs typeface="Arial" pitchFamily="34" charset="0"/>
              </a:rPr>
              <a:t>-аар гээд бүх үзүүлэлт буурч гарсан байна.</a:t>
            </a:r>
            <a:endParaRPr lang="en-US" sz="1200" b="0" dirty="0">
              <a:latin typeface="Arial" pitchFamily="34" charset="0"/>
              <a:cs typeface="Arial" pitchFamily="34" charset="0"/>
            </a:endParaRPr>
          </a:p>
        </p:txBody>
      </p:sp>
      <p:sp>
        <p:nvSpPr>
          <p:cNvPr id="2" name="Title 1"/>
          <p:cNvSpPr>
            <a:spLocks noGrp="1"/>
          </p:cNvSpPr>
          <p:nvPr>
            <p:ph type="title"/>
          </p:nvPr>
        </p:nvSpPr>
        <p:spPr>
          <a:xfrm>
            <a:off x="4067944" y="614267"/>
            <a:ext cx="4608512" cy="687606"/>
          </a:xfrm>
        </p:spPr>
        <p:txBody>
          <a:bodyPr>
            <a:normAutofit/>
          </a:bodyPr>
          <a:lstStyle/>
          <a:p>
            <a:r>
              <a:rPr lang="mn-MN" sz="3200" b="1" dirty="0">
                <a:latin typeface="Arial" pitchFamily="34" charset="0"/>
                <a:cs typeface="Arial" pitchFamily="34" charset="0"/>
              </a:rPr>
              <a:t>Санхүүгийн тайлан</a:t>
            </a:r>
            <a:endParaRPr lang="en-US" sz="3200" dirty="0"/>
          </a:p>
        </p:txBody>
      </p:sp>
      <p:pic>
        <p:nvPicPr>
          <p:cNvPr id="5" name="Picture 4" descr="D:\RMC\Logo\Logo 10 -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1489910" cy="11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541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185206518"/>
              </p:ext>
            </p:extLst>
          </p:nvPr>
        </p:nvGraphicFramePr>
        <p:xfrm>
          <a:off x="3491880" y="1628800"/>
          <a:ext cx="5567331" cy="4506704"/>
        </p:xfrm>
        <a:graphic>
          <a:graphicData uri="http://schemas.openxmlformats.org/drawingml/2006/table">
            <a:tbl>
              <a:tblPr firstRow="1" bandRow="1">
                <a:tableStyleId>{5FD0F851-EC5A-4D38-B0AD-8093EC10F338}</a:tableStyleId>
              </a:tblPr>
              <a:tblGrid>
                <a:gridCol w="2160240"/>
                <a:gridCol w="532130"/>
                <a:gridCol w="532130"/>
                <a:gridCol w="532130"/>
                <a:gridCol w="616267"/>
                <a:gridCol w="616267"/>
                <a:gridCol w="578167"/>
              </a:tblGrid>
              <a:tr h="217199">
                <a:tc gridSpan="7">
                  <a:txBody>
                    <a:bodyPr/>
                    <a:lstStyle/>
                    <a:p>
                      <a:r>
                        <a:rPr lang="mn-MN" sz="1100" dirty="0" smtClean="0">
                          <a:solidFill>
                            <a:schemeClr val="tx2">
                              <a:lumMod val="50000"/>
                            </a:schemeClr>
                          </a:solidFill>
                          <a:latin typeface="Arial" pitchFamily="34" charset="0"/>
                          <a:cs typeface="Arial" pitchFamily="34" charset="0"/>
                        </a:rPr>
                        <a:t>Орлого үр дүнгийн тайлан /сая</a:t>
                      </a:r>
                      <a:r>
                        <a:rPr lang="mn-MN" sz="1100" baseline="0" dirty="0" smtClean="0">
                          <a:solidFill>
                            <a:schemeClr val="tx2">
                              <a:lumMod val="50000"/>
                            </a:schemeClr>
                          </a:solidFill>
                          <a:latin typeface="Arial" pitchFamily="34" charset="0"/>
                          <a:cs typeface="Arial" pitchFamily="34" charset="0"/>
                        </a:rPr>
                        <a:t> төгрөгөөр/</a:t>
                      </a:r>
                      <a:endParaRPr lang="en-US" sz="1100" dirty="0">
                        <a:solidFill>
                          <a:schemeClr val="tx2">
                            <a:lumMod val="50000"/>
                          </a:schemeClr>
                        </a:solidFill>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tcPr>
                </a:tc>
                <a:tc hMerge="1">
                  <a:txBody>
                    <a:bodyPr/>
                    <a:lstStyle/>
                    <a:p>
                      <a:endParaRPr lang="en-US" dirty="0"/>
                    </a:p>
                  </a:txBody>
                  <a:tcP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hMerge="1">
                  <a:txBody>
                    <a:bodyPr/>
                    <a:lstStyle/>
                    <a:p>
                      <a:endParaRPr lang="en-US" dirty="0"/>
                    </a:p>
                  </a:txBody>
                  <a:tcP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hMerge="1">
                  <a:txBody>
                    <a:bodyPr/>
                    <a:lstStyle/>
                    <a:p>
                      <a:endParaRPr lang="en-US" dirty="0"/>
                    </a:p>
                  </a:txBody>
                  <a:tcP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hMerge="1">
                  <a:txBody>
                    <a:bodyPr/>
                    <a:lstStyle/>
                    <a:p>
                      <a:endParaRPr lang="en-US" dirty="0"/>
                    </a:p>
                  </a:txBody>
                  <a:tcP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hMerge="1">
                  <a:txBody>
                    <a:bodyPr/>
                    <a:lstStyle/>
                    <a:p>
                      <a:endParaRPr lang="en-US" sz="1100" dirty="0">
                        <a:solidFill>
                          <a:schemeClr val="tx2">
                            <a:lumMod val="50000"/>
                          </a:schemeClr>
                        </a:solidFill>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tcPr>
                </a:tc>
                <a:tc hMerge="1">
                  <a:txBody>
                    <a:bodyPr/>
                    <a:lstStyle/>
                    <a:p>
                      <a:endParaRPr lang="en-US" sz="1100" dirty="0">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tcPr>
                </a:tc>
              </a:tr>
              <a:tr h="161816">
                <a:tc>
                  <a:txBody>
                    <a:bodyPr/>
                    <a:lstStyle/>
                    <a:p>
                      <a:pPr lvl="1" algn="ctr" fontAlgn="b"/>
                      <a:r>
                        <a:rPr lang="mn-MN" sz="1100" b="1" i="0" u="none" strike="noStrike" dirty="0" smtClean="0">
                          <a:solidFill>
                            <a:schemeClr val="tx2">
                              <a:lumMod val="50000"/>
                            </a:schemeClr>
                          </a:solidFill>
                          <a:effectLst/>
                          <a:latin typeface="Arial" pitchFamily="34" charset="0"/>
                          <a:cs typeface="Arial" pitchFamily="34" charset="0"/>
                        </a:rPr>
                        <a:t>Он</a:t>
                      </a:r>
                    </a:p>
                  </a:txBody>
                  <a:tcPr marL="0" marR="0" marT="0" marB="0" anchor="ct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a:r>
                        <a:rPr lang="mn-MN" sz="1100" dirty="0" smtClean="0">
                          <a:solidFill>
                            <a:schemeClr val="tx2">
                              <a:lumMod val="50000"/>
                            </a:schemeClr>
                          </a:solidFill>
                          <a:latin typeface="Arial" pitchFamily="34" charset="0"/>
                          <a:cs typeface="Arial" pitchFamily="34" charset="0"/>
                        </a:rPr>
                        <a:t>2014</a:t>
                      </a:r>
                      <a:endParaRPr lang="en-US" sz="1100" dirty="0">
                        <a:solidFill>
                          <a:schemeClr val="tx2">
                            <a:lumMod val="50000"/>
                          </a:schemeClr>
                        </a:solidFill>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a:r>
                        <a:rPr lang="mn-MN" sz="1100" dirty="0" smtClean="0">
                          <a:solidFill>
                            <a:schemeClr val="tx2">
                              <a:lumMod val="50000"/>
                            </a:schemeClr>
                          </a:solidFill>
                          <a:latin typeface="Arial" pitchFamily="34" charset="0"/>
                          <a:cs typeface="Arial" pitchFamily="34" charset="0"/>
                        </a:rPr>
                        <a:t>2015</a:t>
                      </a:r>
                      <a:endParaRPr lang="en-US" sz="1100" dirty="0">
                        <a:solidFill>
                          <a:schemeClr val="tx2">
                            <a:lumMod val="50000"/>
                          </a:schemeClr>
                        </a:solidFill>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a:r>
                        <a:rPr lang="mn-MN" sz="1100" dirty="0" smtClean="0">
                          <a:solidFill>
                            <a:schemeClr val="tx2">
                              <a:lumMod val="50000"/>
                            </a:schemeClr>
                          </a:solidFill>
                          <a:latin typeface="Arial" pitchFamily="34" charset="0"/>
                          <a:cs typeface="Arial" pitchFamily="34" charset="0"/>
                        </a:rPr>
                        <a:t>2016</a:t>
                      </a:r>
                      <a:endParaRPr lang="en-US" sz="1100" dirty="0">
                        <a:solidFill>
                          <a:schemeClr val="tx2">
                            <a:lumMod val="50000"/>
                          </a:schemeClr>
                        </a:solidFill>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a:r>
                        <a:rPr lang="mn-MN" sz="1100" dirty="0" smtClean="0">
                          <a:solidFill>
                            <a:schemeClr val="tx2">
                              <a:lumMod val="50000"/>
                            </a:schemeClr>
                          </a:solidFill>
                          <a:latin typeface="Arial" pitchFamily="34" charset="0"/>
                          <a:cs typeface="Arial" pitchFamily="34" charset="0"/>
                        </a:rPr>
                        <a:t>2017</a:t>
                      </a:r>
                      <a:endParaRPr lang="en-US" sz="1100" dirty="0">
                        <a:solidFill>
                          <a:schemeClr val="tx2">
                            <a:lumMod val="50000"/>
                          </a:schemeClr>
                        </a:solidFill>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a:r>
                        <a:rPr lang="mn-MN" sz="1100" dirty="0" smtClean="0">
                          <a:solidFill>
                            <a:schemeClr val="tx2">
                              <a:lumMod val="50000"/>
                            </a:schemeClr>
                          </a:solidFill>
                          <a:latin typeface="Arial" pitchFamily="34" charset="0"/>
                          <a:cs typeface="Arial" pitchFamily="34" charset="0"/>
                        </a:rPr>
                        <a:t>Төсөв</a:t>
                      </a:r>
                      <a:endParaRPr lang="en-US" sz="1100" dirty="0">
                        <a:solidFill>
                          <a:schemeClr val="tx2">
                            <a:lumMod val="50000"/>
                          </a:schemeClr>
                        </a:solidFill>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a:r>
                        <a:rPr lang="mn-MN" sz="1100" dirty="0" smtClean="0">
                          <a:solidFill>
                            <a:schemeClr val="tx2">
                              <a:lumMod val="50000"/>
                            </a:schemeClr>
                          </a:solidFill>
                          <a:latin typeface="Arial" pitchFamily="34" charset="0"/>
                          <a:cs typeface="Arial" pitchFamily="34" charset="0"/>
                        </a:rPr>
                        <a:t>ТГХ</a:t>
                      </a:r>
                      <a:endParaRPr lang="en-US" sz="1100" dirty="0">
                        <a:solidFill>
                          <a:schemeClr val="tx2">
                            <a:lumMod val="50000"/>
                          </a:schemeClr>
                        </a:solidFill>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solidFill>
                      <a:schemeClr val="bg1">
                        <a:lumMod val="85000"/>
                      </a:schemeClr>
                    </a:solidFill>
                  </a:tcPr>
                </a:tc>
              </a:tr>
              <a:tr h="129912">
                <a:tc>
                  <a:txBody>
                    <a:bodyPr/>
                    <a:lstStyle/>
                    <a:p>
                      <a:pPr lvl="1" algn="l" fontAlgn="b"/>
                      <a:r>
                        <a:rPr lang="mn-MN" sz="1100" b="0" i="0" u="none" strike="noStrike" dirty="0" smtClean="0">
                          <a:solidFill>
                            <a:schemeClr val="dk1"/>
                          </a:solidFill>
                          <a:effectLst/>
                          <a:latin typeface="Arial" pitchFamily="34" charset="0"/>
                          <a:cs typeface="Arial" pitchFamily="34" charset="0"/>
                        </a:rPr>
                        <a:t>Борлуулалтын</a:t>
                      </a:r>
                      <a:r>
                        <a:rPr lang="mn-MN" sz="1100" b="0" i="0" u="none" strike="noStrike" baseline="0" dirty="0" smtClean="0">
                          <a:solidFill>
                            <a:schemeClr val="dk1"/>
                          </a:solidFill>
                          <a:effectLst/>
                          <a:latin typeface="Arial" pitchFamily="34" charset="0"/>
                          <a:cs typeface="Arial" pitchFamily="34" charset="0"/>
                        </a:rPr>
                        <a:t> о</a:t>
                      </a:r>
                      <a:r>
                        <a:rPr lang="mn-MN" sz="1100" b="0" i="0" u="none" strike="noStrike" dirty="0" smtClean="0">
                          <a:solidFill>
                            <a:schemeClr val="dk1"/>
                          </a:solidFill>
                          <a:effectLst/>
                          <a:latin typeface="Arial" pitchFamily="34" charset="0"/>
                          <a:cs typeface="Arial" pitchFamily="34" charset="0"/>
                        </a:rPr>
                        <a:t>рлого</a:t>
                      </a:r>
                      <a:endParaRPr lang="en-US" sz="1100" b="0" i="0" u="none" strike="noStrike" dirty="0">
                        <a:solidFill>
                          <a:srgbClr val="000000"/>
                        </a:solidFill>
                        <a:effectLst/>
                        <a:latin typeface="Arial" pitchFamily="34" charset="0"/>
                        <a:cs typeface="Arial" pitchFamily="34" charset="0"/>
                      </a:endParaRPr>
                    </a:p>
                  </a:txBody>
                  <a:tcPr marL="0" marR="0" marT="0" marB="0" anchor="ctr">
                    <a:solidFill>
                      <a:schemeClr val="bg1">
                        <a:lumMod val="85000"/>
                      </a:schemeClr>
                    </a:solidFill>
                  </a:tcPr>
                </a:tc>
                <a:tc>
                  <a:txBody>
                    <a:bodyPr/>
                    <a:lstStyle/>
                    <a:p>
                      <a:pPr algn="ctr" fontAlgn="b"/>
                      <a:r>
                        <a:rPr lang="mn-MN" sz="1100" b="0" u="none" strike="noStrike" kern="1200" dirty="0" smtClean="0">
                          <a:solidFill>
                            <a:schemeClr val="tx1"/>
                          </a:solidFill>
                          <a:effectLst/>
                          <a:latin typeface="Arial" pitchFamily="34" charset="0"/>
                          <a:ea typeface="+mn-ea"/>
                          <a:cs typeface="Arial" pitchFamily="34" charset="0"/>
                        </a:rPr>
                        <a:t>10,659</a:t>
                      </a:r>
                      <a:endParaRPr lang="en-US" sz="1100" b="0" u="none" strike="noStrike" kern="1200" dirty="0">
                        <a:solidFill>
                          <a:schemeClr val="tx1"/>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algn="ctr" fontAlgn="b"/>
                      <a:r>
                        <a:rPr lang="mn-MN" sz="1100" b="0" u="none" strike="noStrike" kern="1200" dirty="0" smtClean="0">
                          <a:solidFill>
                            <a:schemeClr val="tx1"/>
                          </a:solidFill>
                          <a:effectLst/>
                          <a:latin typeface="Arial" pitchFamily="34" charset="0"/>
                          <a:ea typeface="+mn-ea"/>
                          <a:cs typeface="Arial" pitchFamily="34" charset="0"/>
                        </a:rPr>
                        <a:t>10,172</a:t>
                      </a:r>
                      <a:endParaRPr lang="en-US" sz="1100" b="0" u="none" strike="noStrike" kern="1200" dirty="0">
                        <a:solidFill>
                          <a:schemeClr val="tx1"/>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marL="0" algn="ctr" defTabSz="914400" rtl="0" eaLnBrk="1" fontAlgn="b" latinLnBrk="0" hangingPunct="1"/>
                      <a:r>
                        <a:rPr lang="mn-MN" sz="1100" b="0" u="none" strike="noStrike" kern="1200" dirty="0" smtClean="0">
                          <a:solidFill>
                            <a:schemeClr val="tx1"/>
                          </a:solidFill>
                          <a:effectLst/>
                          <a:latin typeface="Arial" pitchFamily="34" charset="0"/>
                          <a:ea typeface="+mn-ea"/>
                          <a:cs typeface="Arial" pitchFamily="34" charset="0"/>
                        </a:rPr>
                        <a:t>8,601</a:t>
                      </a:r>
                      <a:endParaRPr lang="en-US" sz="1100" b="0" u="none" strike="noStrike" kern="1200" dirty="0">
                        <a:solidFill>
                          <a:schemeClr val="tx1"/>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algn="ctr"/>
                      <a:r>
                        <a:rPr lang="mn-MN" sz="1100" dirty="0" smtClean="0">
                          <a:latin typeface="Arial" pitchFamily="34" charset="0"/>
                          <a:cs typeface="Arial" pitchFamily="34" charset="0"/>
                        </a:rPr>
                        <a:t>7,823</a:t>
                      </a:r>
                      <a:endParaRPr lang="en-US" sz="1100" dirty="0">
                        <a:latin typeface="Arial" pitchFamily="34" charset="0"/>
                        <a:cs typeface="Arial" pitchFamily="34" charset="0"/>
                      </a:endParaRPr>
                    </a:p>
                  </a:txBody>
                  <a:tcPr>
                    <a:solidFill>
                      <a:schemeClr val="bg1">
                        <a:lumMod val="85000"/>
                      </a:schemeClr>
                    </a:solidFill>
                  </a:tcPr>
                </a:tc>
                <a:tc>
                  <a:txBody>
                    <a:bodyPr/>
                    <a:lstStyle/>
                    <a:p>
                      <a:pPr algn="ctr" rtl="0" fontAlgn="ctr"/>
                      <a:r>
                        <a:rPr lang="en-US" sz="1000" b="0" i="0" u="none" strike="noStrike" dirty="0" smtClean="0">
                          <a:solidFill>
                            <a:srgbClr val="000000"/>
                          </a:solidFill>
                          <a:effectLst/>
                          <a:latin typeface="Arial"/>
                        </a:rPr>
                        <a:t>8</a:t>
                      </a:r>
                      <a:r>
                        <a:rPr lang="mn-MN" sz="1000" b="0" i="0" u="none" strike="noStrike" dirty="0" smtClean="0">
                          <a:solidFill>
                            <a:srgbClr val="000000"/>
                          </a:solidFill>
                          <a:effectLst/>
                          <a:latin typeface="Arial"/>
                        </a:rPr>
                        <a:t>,</a:t>
                      </a:r>
                      <a:r>
                        <a:rPr lang="en-US" sz="1000" b="0" i="0" u="none" strike="noStrike" dirty="0" smtClean="0">
                          <a:solidFill>
                            <a:srgbClr val="000000"/>
                          </a:solidFill>
                          <a:effectLst/>
                          <a:latin typeface="Arial"/>
                        </a:rPr>
                        <a:t>397</a:t>
                      </a:r>
                      <a:endParaRPr lang="en-US" sz="1000" b="0" i="0" u="none" strike="noStrike" dirty="0">
                        <a:solidFill>
                          <a:srgbClr val="000000"/>
                        </a:solidFill>
                        <a:effectLst/>
                        <a:latin typeface="Arial"/>
                      </a:endParaRPr>
                    </a:p>
                  </a:txBody>
                  <a:tcPr marL="9525" marR="9525" marT="9525" marB="0" anchor="ctr">
                    <a:solidFill>
                      <a:schemeClr val="bg1">
                        <a:lumMod val="85000"/>
                      </a:schemeClr>
                    </a:solidFill>
                  </a:tcPr>
                </a:tc>
                <a:tc>
                  <a:txBody>
                    <a:bodyPr/>
                    <a:lstStyle/>
                    <a:p>
                      <a:pPr algn="ctr"/>
                      <a:r>
                        <a:rPr lang="mn-MN" sz="1100" dirty="0" smtClean="0">
                          <a:latin typeface="Arial" pitchFamily="34" charset="0"/>
                          <a:cs typeface="Arial" pitchFamily="34" charset="0"/>
                        </a:rPr>
                        <a:t>93%</a:t>
                      </a:r>
                      <a:endParaRPr lang="en-US" sz="1100" dirty="0">
                        <a:latin typeface="Arial" pitchFamily="34" charset="0"/>
                        <a:cs typeface="Arial" pitchFamily="34" charset="0"/>
                      </a:endParaRPr>
                    </a:p>
                  </a:txBody>
                  <a:tcPr>
                    <a:solidFill>
                      <a:schemeClr val="bg1">
                        <a:lumMod val="85000"/>
                      </a:schemeClr>
                    </a:solidFill>
                  </a:tcPr>
                </a:tc>
              </a:tr>
              <a:tr h="189240">
                <a:tc>
                  <a:txBody>
                    <a:bodyPr/>
                    <a:lstStyle/>
                    <a:p>
                      <a:pPr lvl="1" algn="l" fontAlgn="b"/>
                      <a:r>
                        <a:rPr lang="mn-MN" sz="1100" b="0" i="0" u="none" strike="noStrike" dirty="0" smtClean="0">
                          <a:solidFill>
                            <a:schemeClr val="dk1"/>
                          </a:solidFill>
                          <a:effectLst/>
                          <a:latin typeface="Arial" pitchFamily="34" charset="0"/>
                          <a:cs typeface="Arial" pitchFamily="34" charset="0"/>
                        </a:rPr>
                        <a:t>ББӨ</a:t>
                      </a:r>
                      <a:endParaRPr lang="en-US" sz="1100" b="0" i="0" u="none" strike="noStrike" dirty="0">
                        <a:solidFill>
                          <a:srgbClr val="000000"/>
                        </a:solidFill>
                        <a:effectLst/>
                        <a:latin typeface="Arial" pitchFamily="34" charset="0"/>
                        <a:cs typeface="Arial" pitchFamily="34" charset="0"/>
                      </a:endParaRPr>
                    </a:p>
                  </a:txBody>
                  <a:tcPr marL="0" marR="0" marT="0" marB="0" anchor="ctr">
                    <a:solidFill>
                      <a:schemeClr val="bg1">
                        <a:lumMod val="85000"/>
                      </a:schemeClr>
                    </a:solidFill>
                  </a:tcPr>
                </a:tc>
                <a:tc>
                  <a:txBody>
                    <a:bodyPr/>
                    <a:lstStyle/>
                    <a:p>
                      <a:pPr algn="ctr" fontAlgn="b"/>
                      <a:r>
                        <a:rPr lang="mn-MN" sz="1100" b="0" u="none" strike="noStrike" kern="1200" dirty="0" smtClean="0">
                          <a:solidFill>
                            <a:schemeClr val="tx1"/>
                          </a:solidFill>
                          <a:effectLst/>
                          <a:latin typeface="Arial" pitchFamily="34" charset="0"/>
                          <a:ea typeface="+mn-ea"/>
                          <a:cs typeface="Arial" pitchFamily="34" charset="0"/>
                        </a:rPr>
                        <a:t>7,385</a:t>
                      </a:r>
                      <a:endParaRPr lang="en-US" sz="1100" b="0" u="none" strike="noStrike" kern="1200" dirty="0">
                        <a:solidFill>
                          <a:schemeClr val="tx1"/>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algn="ctr" fontAlgn="b"/>
                      <a:r>
                        <a:rPr lang="mn-MN" sz="1100" b="0" u="none" strike="noStrike" kern="1200" dirty="0" smtClean="0">
                          <a:solidFill>
                            <a:schemeClr val="tx1"/>
                          </a:solidFill>
                          <a:effectLst/>
                          <a:latin typeface="Arial" pitchFamily="34" charset="0"/>
                          <a:ea typeface="+mn-ea"/>
                          <a:cs typeface="Arial" pitchFamily="34" charset="0"/>
                        </a:rPr>
                        <a:t>6,992</a:t>
                      </a:r>
                      <a:endParaRPr lang="en-US" sz="1100" b="0" u="none" strike="noStrike" kern="1200" dirty="0">
                        <a:solidFill>
                          <a:schemeClr val="tx1"/>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marL="0" algn="ctr" defTabSz="914400" rtl="0" eaLnBrk="1" fontAlgn="b" latinLnBrk="0" hangingPunct="1"/>
                      <a:r>
                        <a:rPr lang="mn-MN" sz="1100" b="0" u="none" strike="noStrike" kern="1200" dirty="0" smtClean="0">
                          <a:solidFill>
                            <a:schemeClr val="tx1"/>
                          </a:solidFill>
                          <a:effectLst/>
                          <a:latin typeface="Arial" pitchFamily="34" charset="0"/>
                          <a:ea typeface="+mn-ea"/>
                          <a:cs typeface="Arial" pitchFamily="34" charset="0"/>
                        </a:rPr>
                        <a:t>5,844</a:t>
                      </a:r>
                      <a:endParaRPr lang="en-US" sz="1100" b="0" u="none" strike="noStrike" kern="1200" dirty="0">
                        <a:solidFill>
                          <a:schemeClr val="tx1"/>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algn="ctr"/>
                      <a:r>
                        <a:rPr lang="mn-MN" sz="1100" dirty="0" smtClean="0">
                          <a:latin typeface="Arial" pitchFamily="34" charset="0"/>
                          <a:cs typeface="Arial" pitchFamily="34" charset="0"/>
                        </a:rPr>
                        <a:t>5,372</a:t>
                      </a:r>
                      <a:endParaRPr lang="en-US" sz="1100" dirty="0">
                        <a:latin typeface="Arial" pitchFamily="34" charset="0"/>
                        <a:cs typeface="Arial" pitchFamily="34" charset="0"/>
                      </a:endParaRPr>
                    </a:p>
                  </a:txBody>
                  <a:tcPr>
                    <a:solidFill>
                      <a:schemeClr val="bg1">
                        <a:lumMod val="85000"/>
                      </a:schemeClr>
                    </a:solidFill>
                  </a:tcPr>
                </a:tc>
                <a:tc>
                  <a:txBody>
                    <a:bodyPr/>
                    <a:lstStyle/>
                    <a:p>
                      <a:pPr algn="ctr" rtl="0" fontAlgn="ctr"/>
                      <a:r>
                        <a:rPr lang="en-US" sz="1000" b="0" i="0" u="none" strike="noStrike" dirty="0" smtClean="0">
                          <a:solidFill>
                            <a:srgbClr val="000000"/>
                          </a:solidFill>
                          <a:effectLst/>
                          <a:latin typeface="Arial"/>
                        </a:rPr>
                        <a:t>6</a:t>
                      </a:r>
                      <a:r>
                        <a:rPr lang="mn-MN" sz="1000" b="0" i="0" u="none" strike="noStrike" dirty="0" smtClean="0">
                          <a:solidFill>
                            <a:srgbClr val="000000"/>
                          </a:solidFill>
                          <a:effectLst/>
                          <a:latin typeface="Arial"/>
                        </a:rPr>
                        <a:t>,</a:t>
                      </a:r>
                      <a:r>
                        <a:rPr lang="en-US" sz="1000" b="0" i="0" u="none" strike="noStrike" dirty="0" smtClean="0">
                          <a:solidFill>
                            <a:srgbClr val="000000"/>
                          </a:solidFill>
                          <a:effectLst/>
                          <a:latin typeface="Arial"/>
                        </a:rPr>
                        <a:t>138</a:t>
                      </a:r>
                      <a:endParaRPr lang="en-US" sz="1000" b="0" i="0" u="none" strike="noStrike" dirty="0">
                        <a:solidFill>
                          <a:srgbClr val="000000"/>
                        </a:solidFill>
                        <a:effectLst/>
                        <a:latin typeface="Arial"/>
                      </a:endParaRPr>
                    </a:p>
                  </a:txBody>
                  <a:tcPr marL="9525" marR="9525" marT="9525" marB="0" anchor="ctr">
                    <a:solidFill>
                      <a:schemeClr val="bg1">
                        <a:lumMod val="85000"/>
                      </a:schemeClr>
                    </a:solidFill>
                  </a:tcPr>
                </a:tc>
                <a:tc>
                  <a:txBody>
                    <a:bodyPr/>
                    <a:lstStyle/>
                    <a:p>
                      <a:pPr algn="ctr"/>
                      <a:r>
                        <a:rPr lang="mn-MN" sz="1100" dirty="0" smtClean="0">
                          <a:latin typeface="Arial" pitchFamily="34" charset="0"/>
                          <a:cs typeface="Arial" pitchFamily="34" charset="0"/>
                        </a:rPr>
                        <a:t>88%</a:t>
                      </a:r>
                      <a:endParaRPr lang="en-US" sz="1100" dirty="0">
                        <a:latin typeface="Arial" pitchFamily="34" charset="0"/>
                        <a:cs typeface="Arial" pitchFamily="34" charset="0"/>
                      </a:endParaRPr>
                    </a:p>
                  </a:txBody>
                  <a:tcPr>
                    <a:solidFill>
                      <a:schemeClr val="bg1">
                        <a:lumMod val="85000"/>
                      </a:schemeClr>
                    </a:solidFill>
                  </a:tcPr>
                </a:tc>
              </a:tr>
              <a:tr h="130944">
                <a:tc>
                  <a:txBody>
                    <a:bodyPr/>
                    <a:lstStyle/>
                    <a:p>
                      <a:pPr lvl="1" algn="ctr" fontAlgn="b"/>
                      <a:r>
                        <a:rPr lang="mn-MN" sz="1100" b="1" i="0" u="none" strike="noStrike" dirty="0" smtClean="0">
                          <a:solidFill>
                            <a:schemeClr val="tx2">
                              <a:lumMod val="50000"/>
                            </a:schemeClr>
                          </a:solidFill>
                          <a:effectLst/>
                          <a:latin typeface="Arial" pitchFamily="34" charset="0"/>
                          <a:cs typeface="Arial" pitchFamily="34" charset="0"/>
                        </a:rPr>
                        <a:t>Нийт</a:t>
                      </a:r>
                      <a:r>
                        <a:rPr lang="mn-MN" sz="1100" b="1" i="0" u="none" strike="noStrike" baseline="0" dirty="0" smtClean="0">
                          <a:solidFill>
                            <a:schemeClr val="tx2">
                              <a:lumMod val="50000"/>
                            </a:schemeClr>
                          </a:solidFill>
                          <a:effectLst/>
                          <a:latin typeface="Arial" pitchFamily="34" charset="0"/>
                          <a:cs typeface="Arial" pitchFamily="34" charset="0"/>
                        </a:rPr>
                        <a:t> ашиг</a:t>
                      </a:r>
                      <a:endParaRPr lang="en-US" sz="1100" b="1" i="0" u="none" strike="noStrike" dirty="0">
                        <a:solidFill>
                          <a:schemeClr val="tx2">
                            <a:lumMod val="50000"/>
                          </a:schemeClr>
                        </a:solidFill>
                        <a:effectLst/>
                        <a:latin typeface="Arial" pitchFamily="34" charset="0"/>
                        <a:cs typeface="Arial" pitchFamily="34" charset="0"/>
                      </a:endParaRPr>
                    </a:p>
                  </a:txBody>
                  <a:tcPr marL="0" marR="0" marT="0" marB="0" anchor="ctr">
                    <a:solidFill>
                      <a:schemeClr val="bg1">
                        <a:lumMod val="85000"/>
                      </a:schemeClr>
                    </a:solidFill>
                  </a:tcPr>
                </a:tc>
                <a:tc>
                  <a:txBody>
                    <a:bodyPr/>
                    <a:lstStyle/>
                    <a:p>
                      <a:pPr algn="ctr" fontAlgn="b"/>
                      <a:r>
                        <a:rPr lang="en-US" sz="1100" b="1" u="none" strike="noStrike" kern="1200" dirty="0" smtClean="0">
                          <a:solidFill>
                            <a:schemeClr val="tx2">
                              <a:lumMod val="50000"/>
                            </a:schemeClr>
                          </a:solidFill>
                          <a:effectLst/>
                          <a:latin typeface="Arial" pitchFamily="34" charset="0"/>
                          <a:ea typeface="+mn-ea"/>
                          <a:cs typeface="Arial" pitchFamily="34" charset="0"/>
                        </a:rPr>
                        <a:t>3</a:t>
                      </a:r>
                      <a:r>
                        <a:rPr lang="mn-MN" sz="1100" b="1" u="none" strike="noStrike" kern="1200" dirty="0" smtClean="0">
                          <a:solidFill>
                            <a:schemeClr val="tx2">
                              <a:lumMod val="50000"/>
                            </a:schemeClr>
                          </a:solidFill>
                          <a:effectLst/>
                          <a:latin typeface="Arial" pitchFamily="34" charset="0"/>
                          <a:ea typeface="+mn-ea"/>
                          <a:cs typeface="Arial" pitchFamily="34" charset="0"/>
                        </a:rPr>
                        <a:t>,270</a:t>
                      </a:r>
                      <a:endParaRPr lang="en-US" sz="1100" b="1" u="none" strike="noStrike" kern="1200" dirty="0">
                        <a:solidFill>
                          <a:schemeClr val="tx2">
                            <a:lumMod val="50000"/>
                          </a:schemeClr>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algn="ctr" fontAlgn="b"/>
                      <a:r>
                        <a:rPr lang="mn-MN" sz="1100" b="1" u="none" strike="noStrike" kern="1200" dirty="0" smtClean="0">
                          <a:solidFill>
                            <a:schemeClr val="tx2">
                              <a:lumMod val="50000"/>
                            </a:schemeClr>
                          </a:solidFill>
                          <a:effectLst/>
                          <a:latin typeface="Arial" pitchFamily="34" charset="0"/>
                          <a:ea typeface="+mn-ea"/>
                          <a:cs typeface="Arial" pitchFamily="34" charset="0"/>
                        </a:rPr>
                        <a:t>3,180</a:t>
                      </a:r>
                      <a:endParaRPr lang="en-US" sz="1100" b="1" u="none" strike="noStrike" kern="1200" dirty="0">
                        <a:solidFill>
                          <a:schemeClr val="tx2">
                            <a:lumMod val="50000"/>
                          </a:schemeClr>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marL="0" algn="ctr" defTabSz="914400" rtl="0" eaLnBrk="1" fontAlgn="b" latinLnBrk="0" hangingPunct="1"/>
                      <a:r>
                        <a:rPr lang="mn-MN" sz="1100" b="1" u="none" strike="noStrike" kern="1200" dirty="0" smtClean="0">
                          <a:solidFill>
                            <a:schemeClr val="tx2">
                              <a:lumMod val="50000"/>
                            </a:schemeClr>
                          </a:solidFill>
                          <a:effectLst/>
                          <a:latin typeface="Arial" pitchFamily="34" charset="0"/>
                          <a:ea typeface="+mn-ea"/>
                          <a:cs typeface="Arial" pitchFamily="34" charset="0"/>
                        </a:rPr>
                        <a:t>2,757</a:t>
                      </a:r>
                      <a:endParaRPr lang="en-US" sz="1100" b="1" u="none" strike="noStrike" kern="1200" dirty="0">
                        <a:solidFill>
                          <a:schemeClr val="tx2">
                            <a:lumMod val="50000"/>
                          </a:schemeClr>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algn="ctr"/>
                      <a:r>
                        <a:rPr lang="mn-MN" sz="1100" b="1" dirty="0" smtClean="0">
                          <a:solidFill>
                            <a:schemeClr val="tx2">
                              <a:lumMod val="50000"/>
                            </a:schemeClr>
                          </a:solidFill>
                          <a:latin typeface="Arial" pitchFamily="34" charset="0"/>
                          <a:cs typeface="Arial" pitchFamily="34" charset="0"/>
                        </a:rPr>
                        <a:t>2,451</a:t>
                      </a:r>
                      <a:endParaRPr lang="en-US" sz="1100" b="1" dirty="0">
                        <a:solidFill>
                          <a:schemeClr val="tx2">
                            <a:lumMod val="50000"/>
                          </a:schemeClr>
                        </a:solidFill>
                        <a:latin typeface="Arial" pitchFamily="34" charset="0"/>
                        <a:cs typeface="Arial" pitchFamily="34" charset="0"/>
                      </a:endParaRPr>
                    </a:p>
                  </a:txBody>
                  <a:tcPr>
                    <a:solidFill>
                      <a:schemeClr val="bg1">
                        <a:lumMod val="85000"/>
                      </a:schemeClr>
                    </a:solidFill>
                  </a:tcPr>
                </a:tc>
                <a:tc>
                  <a:txBody>
                    <a:bodyPr/>
                    <a:lstStyle/>
                    <a:p>
                      <a:pPr algn="ctr" rtl="0" fontAlgn="ctr"/>
                      <a:r>
                        <a:rPr lang="en-US" sz="1000" b="1" i="0" u="none" strike="noStrike" dirty="0" smtClean="0">
                          <a:solidFill>
                            <a:srgbClr val="681417"/>
                          </a:solidFill>
                          <a:effectLst/>
                          <a:latin typeface="Arial"/>
                        </a:rPr>
                        <a:t>2</a:t>
                      </a:r>
                      <a:r>
                        <a:rPr lang="mn-MN" sz="1000" b="1" i="0" u="none" strike="noStrike" dirty="0" smtClean="0">
                          <a:solidFill>
                            <a:srgbClr val="681417"/>
                          </a:solidFill>
                          <a:effectLst/>
                          <a:latin typeface="Arial"/>
                        </a:rPr>
                        <a:t>,</a:t>
                      </a:r>
                      <a:r>
                        <a:rPr lang="en-US" sz="1000" b="1" i="0" u="none" strike="noStrike" dirty="0" smtClean="0">
                          <a:solidFill>
                            <a:srgbClr val="681417"/>
                          </a:solidFill>
                          <a:effectLst/>
                          <a:latin typeface="Arial"/>
                        </a:rPr>
                        <a:t>259</a:t>
                      </a:r>
                      <a:endParaRPr lang="en-US" sz="1000" b="1" i="0" u="none" strike="noStrike" dirty="0">
                        <a:solidFill>
                          <a:srgbClr val="681417"/>
                        </a:solidFill>
                        <a:effectLst/>
                        <a:latin typeface="Arial"/>
                      </a:endParaRPr>
                    </a:p>
                  </a:txBody>
                  <a:tcPr marL="9525" marR="9525" marT="9525" marB="0" anchor="ctr">
                    <a:solidFill>
                      <a:schemeClr val="bg1">
                        <a:lumMod val="85000"/>
                      </a:schemeClr>
                    </a:solidFill>
                  </a:tcPr>
                </a:tc>
                <a:tc>
                  <a:txBody>
                    <a:bodyPr/>
                    <a:lstStyle/>
                    <a:p>
                      <a:pPr algn="ctr"/>
                      <a:r>
                        <a:rPr lang="mn-MN" sz="1100" b="1" dirty="0" smtClean="0">
                          <a:solidFill>
                            <a:schemeClr val="tx2">
                              <a:lumMod val="50000"/>
                            </a:schemeClr>
                          </a:solidFill>
                          <a:latin typeface="Arial" pitchFamily="34" charset="0"/>
                          <a:cs typeface="Arial" pitchFamily="34" charset="0"/>
                        </a:rPr>
                        <a:t>107%</a:t>
                      </a:r>
                      <a:endParaRPr lang="en-US" sz="1100" b="1" dirty="0">
                        <a:solidFill>
                          <a:schemeClr val="tx2">
                            <a:lumMod val="50000"/>
                          </a:schemeClr>
                        </a:solidFill>
                        <a:latin typeface="Arial" pitchFamily="34" charset="0"/>
                        <a:cs typeface="Arial" pitchFamily="34" charset="0"/>
                      </a:endParaRPr>
                    </a:p>
                  </a:txBody>
                  <a:tcPr>
                    <a:solidFill>
                      <a:schemeClr val="bg1">
                        <a:lumMod val="85000"/>
                      </a:schemeClr>
                    </a:solidFill>
                  </a:tcPr>
                </a:tc>
              </a:tr>
              <a:tr h="232400">
                <a:tc>
                  <a:txBody>
                    <a:bodyPr/>
                    <a:lstStyle/>
                    <a:p>
                      <a:pPr lvl="1" algn="l" fontAlgn="b"/>
                      <a:r>
                        <a:rPr lang="mn-MN" sz="1100" b="0" i="0" u="none" strike="noStrike" dirty="0" smtClean="0">
                          <a:solidFill>
                            <a:schemeClr val="dk1"/>
                          </a:solidFill>
                          <a:effectLst/>
                          <a:latin typeface="Arial" pitchFamily="34" charset="0"/>
                          <a:cs typeface="Arial" pitchFamily="34" charset="0"/>
                        </a:rPr>
                        <a:t>Үйл</a:t>
                      </a:r>
                      <a:r>
                        <a:rPr lang="mn-MN" sz="1100" b="0" i="0" u="none" strike="noStrike" baseline="0" dirty="0" smtClean="0">
                          <a:solidFill>
                            <a:schemeClr val="dk1"/>
                          </a:solidFill>
                          <a:effectLst/>
                          <a:latin typeface="Arial" pitchFamily="34" charset="0"/>
                          <a:cs typeface="Arial" pitchFamily="34" charset="0"/>
                        </a:rPr>
                        <a:t> ажиллагааны зардал</a:t>
                      </a:r>
                      <a:endParaRPr lang="en-US" sz="1100" b="0" i="0" u="none" strike="noStrike" dirty="0">
                        <a:solidFill>
                          <a:srgbClr val="000000"/>
                        </a:solidFill>
                        <a:effectLst/>
                        <a:latin typeface="Arial" pitchFamily="34" charset="0"/>
                        <a:cs typeface="Arial" pitchFamily="34" charset="0"/>
                      </a:endParaRPr>
                    </a:p>
                  </a:txBody>
                  <a:tcPr marL="0" marR="0" marT="0" marB="0" anchor="ctr">
                    <a:solidFill>
                      <a:schemeClr val="bg1">
                        <a:lumMod val="85000"/>
                      </a:schemeClr>
                    </a:solidFill>
                  </a:tcPr>
                </a:tc>
                <a:tc>
                  <a:txBody>
                    <a:bodyPr/>
                    <a:lstStyle/>
                    <a:p>
                      <a:pPr algn="ctr" fontAlgn="b"/>
                      <a:r>
                        <a:rPr lang="mn-MN" sz="1100" b="0" u="none" strike="noStrike" kern="1200" dirty="0" smtClean="0">
                          <a:solidFill>
                            <a:schemeClr val="tx1"/>
                          </a:solidFill>
                          <a:effectLst/>
                          <a:latin typeface="Arial" pitchFamily="34" charset="0"/>
                          <a:ea typeface="+mn-ea"/>
                          <a:cs typeface="Arial" pitchFamily="34" charset="0"/>
                        </a:rPr>
                        <a:t>2,539</a:t>
                      </a:r>
                      <a:endParaRPr lang="en-US" sz="1100" b="0" u="none" strike="noStrike" kern="1200" dirty="0">
                        <a:solidFill>
                          <a:schemeClr val="tx1"/>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algn="ctr" fontAlgn="b"/>
                      <a:r>
                        <a:rPr lang="mn-MN" sz="1100" b="0" u="none" strike="noStrike" kern="1200" dirty="0" smtClean="0">
                          <a:solidFill>
                            <a:schemeClr val="tx1"/>
                          </a:solidFill>
                          <a:effectLst/>
                          <a:latin typeface="Arial" pitchFamily="34" charset="0"/>
                          <a:ea typeface="+mn-ea"/>
                          <a:cs typeface="Arial" pitchFamily="34" charset="0"/>
                        </a:rPr>
                        <a:t>1,692</a:t>
                      </a:r>
                      <a:endParaRPr lang="en-US" sz="1100" b="0" u="none" strike="noStrike" kern="1200" dirty="0">
                        <a:solidFill>
                          <a:schemeClr val="tx1"/>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marL="0" algn="ctr" defTabSz="914400" rtl="0" eaLnBrk="1" fontAlgn="b" latinLnBrk="0" hangingPunct="1"/>
                      <a:r>
                        <a:rPr lang="mn-MN" sz="1100" b="0" u="none" strike="noStrike" kern="1200" dirty="0" smtClean="0">
                          <a:solidFill>
                            <a:schemeClr val="tx1"/>
                          </a:solidFill>
                          <a:effectLst/>
                          <a:latin typeface="Arial" pitchFamily="34" charset="0"/>
                          <a:ea typeface="+mn-ea"/>
                          <a:cs typeface="Arial" pitchFamily="34" charset="0"/>
                        </a:rPr>
                        <a:t>1,253</a:t>
                      </a:r>
                      <a:endParaRPr lang="en-US" sz="1100" b="0" u="none" strike="noStrike" kern="1200" dirty="0">
                        <a:solidFill>
                          <a:schemeClr val="tx1"/>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algn="ctr"/>
                      <a:r>
                        <a:rPr lang="mn-MN" sz="1100" dirty="0" smtClean="0">
                          <a:latin typeface="Arial" pitchFamily="34" charset="0"/>
                          <a:cs typeface="Arial" pitchFamily="34" charset="0"/>
                        </a:rPr>
                        <a:t>1,707</a:t>
                      </a:r>
                      <a:endParaRPr lang="en-US" sz="1100" dirty="0">
                        <a:latin typeface="Arial" pitchFamily="34" charset="0"/>
                        <a:cs typeface="Arial" pitchFamily="34" charset="0"/>
                      </a:endParaRPr>
                    </a:p>
                  </a:txBody>
                  <a:tcPr>
                    <a:solidFill>
                      <a:schemeClr val="bg1">
                        <a:lumMod val="85000"/>
                      </a:schemeClr>
                    </a:solidFill>
                  </a:tcPr>
                </a:tc>
                <a:tc>
                  <a:txBody>
                    <a:bodyPr/>
                    <a:lstStyle/>
                    <a:p>
                      <a:pPr algn="ctr" rtl="0" fontAlgn="ctr"/>
                      <a:r>
                        <a:rPr lang="en-US" sz="1000" b="0" i="0" u="none" strike="noStrike" dirty="0" smtClean="0">
                          <a:solidFill>
                            <a:srgbClr val="000000"/>
                          </a:solidFill>
                          <a:effectLst/>
                          <a:latin typeface="Arial"/>
                        </a:rPr>
                        <a:t>1</a:t>
                      </a:r>
                      <a:r>
                        <a:rPr lang="mn-MN" sz="1000" b="0" i="0" u="none" strike="noStrike" dirty="0" smtClean="0">
                          <a:solidFill>
                            <a:srgbClr val="000000"/>
                          </a:solidFill>
                          <a:effectLst/>
                          <a:latin typeface="Arial"/>
                        </a:rPr>
                        <a:t>,</a:t>
                      </a:r>
                      <a:r>
                        <a:rPr lang="en-US" sz="1000" b="0" i="0" u="none" strike="noStrike" dirty="0" smtClean="0">
                          <a:solidFill>
                            <a:srgbClr val="000000"/>
                          </a:solidFill>
                          <a:effectLst/>
                          <a:latin typeface="Arial"/>
                        </a:rPr>
                        <a:t>482</a:t>
                      </a:r>
                      <a:endParaRPr lang="en-US" sz="1000" b="0" i="0" u="none" strike="noStrike" dirty="0">
                        <a:solidFill>
                          <a:srgbClr val="000000"/>
                        </a:solidFill>
                        <a:effectLst/>
                        <a:latin typeface="Arial"/>
                      </a:endParaRPr>
                    </a:p>
                  </a:txBody>
                  <a:tcPr marL="9525" marR="9525" marT="9525" marB="0" anchor="ctr">
                    <a:solidFill>
                      <a:schemeClr val="bg1">
                        <a:lumMod val="85000"/>
                      </a:schemeClr>
                    </a:solidFill>
                  </a:tcPr>
                </a:tc>
                <a:tc>
                  <a:txBody>
                    <a:bodyPr/>
                    <a:lstStyle/>
                    <a:p>
                      <a:pPr algn="ctr"/>
                      <a:r>
                        <a:rPr lang="mn-MN" sz="1100" dirty="0" smtClean="0">
                          <a:latin typeface="Arial" pitchFamily="34" charset="0"/>
                          <a:cs typeface="Arial" pitchFamily="34" charset="0"/>
                        </a:rPr>
                        <a:t>115%</a:t>
                      </a:r>
                      <a:endParaRPr lang="en-US" sz="1100" dirty="0">
                        <a:latin typeface="Arial" pitchFamily="34" charset="0"/>
                        <a:cs typeface="Arial" pitchFamily="34" charset="0"/>
                      </a:endParaRPr>
                    </a:p>
                  </a:txBody>
                  <a:tcPr>
                    <a:solidFill>
                      <a:schemeClr val="bg1">
                        <a:lumMod val="85000"/>
                      </a:schemeClr>
                    </a:solidFill>
                  </a:tcPr>
                </a:tc>
              </a:tr>
              <a:tr h="0">
                <a:tc>
                  <a:txBody>
                    <a:bodyPr/>
                    <a:lstStyle/>
                    <a:p>
                      <a:pPr lvl="1" algn="ctr" fontAlgn="b"/>
                      <a:r>
                        <a:rPr lang="mn-MN" sz="1100" b="1" i="0" u="none" strike="noStrike" dirty="0" smtClean="0">
                          <a:solidFill>
                            <a:schemeClr val="tx2">
                              <a:lumMod val="50000"/>
                            </a:schemeClr>
                          </a:solidFill>
                          <a:effectLst/>
                          <a:latin typeface="Arial" pitchFamily="34" charset="0"/>
                          <a:cs typeface="Arial" pitchFamily="34" charset="0"/>
                        </a:rPr>
                        <a:t>Үйл</a:t>
                      </a:r>
                      <a:r>
                        <a:rPr lang="mn-MN" sz="1100" b="1" i="0" u="none" strike="noStrike" baseline="0" dirty="0" smtClean="0">
                          <a:solidFill>
                            <a:schemeClr val="tx2">
                              <a:lumMod val="50000"/>
                            </a:schemeClr>
                          </a:solidFill>
                          <a:effectLst/>
                          <a:latin typeface="Arial" pitchFamily="34" charset="0"/>
                          <a:cs typeface="Arial" pitchFamily="34" charset="0"/>
                        </a:rPr>
                        <a:t> ажиллагааны ашиг</a:t>
                      </a:r>
                      <a:endParaRPr lang="en-US" sz="1100" b="1" i="0" u="none" strike="noStrike" dirty="0">
                        <a:solidFill>
                          <a:schemeClr val="tx2">
                            <a:lumMod val="50000"/>
                          </a:schemeClr>
                        </a:solidFill>
                        <a:effectLst/>
                        <a:latin typeface="Arial" pitchFamily="34" charset="0"/>
                        <a:cs typeface="Arial" pitchFamily="34" charset="0"/>
                      </a:endParaRPr>
                    </a:p>
                  </a:txBody>
                  <a:tcPr marL="0" marR="0" marT="0" marB="0" anchor="ctr">
                    <a:solidFill>
                      <a:schemeClr val="bg1">
                        <a:lumMod val="85000"/>
                      </a:schemeClr>
                    </a:solidFill>
                  </a:tcPr>
                </a:tc>
                <a:tc>
                  <a:txBody>
                    <a:bodyPr/>
                    <a:lstStyle/>
                    <a:p>
                      <a:pPr algn="ctr" fontAlgn="b"/>
                      <a:r>
                        <a:rPr lang="mn-MN" sz="1100" b="1" i="0" u="none" strike="noStrike" dirty="0" smtClean="0">
                          <a:solidFill>
                            <a:schemeClr val="tx2">
                              <a:lumMod val="50000"/>
                            </a:schemeClr>
                          </a:solidFill>
                          <a:effectLst/>
                          <a:latin typeface="Arial" pitchFamily="34" charset="0"/>
                          <a:cs typeface="Arial" pitchFamily="34" charset="0"/>
                        </a:rPr>
                        <a:t>731</a:t>
                      </a:r>
                      <a:endParaRPr lang="en-US" sz="1100" b="1" i="0" u="none" strike="noStrike" dirty="0">
                        <a:solidFill>
                          <a:schemeClr val="tx2">
                            <a:lumMod val="50000"/>
                          </a:schemeClr>
                        </a:solidFill>
                        <a:effectLst/>
                        <a:latin typeface="Arial" pitchFamily="34" charset="0"/>
                        <a:cs typeface="Arial" pitchFamily="34" charset="0"/>
                      </a:endParaRPr>
                    </a:p>
                  </a:txBody>
                  <a:tcPr marL="0" marR="0" marT="0" marB="0" anchor="ctr">
                    <a:solidFill>
                      <a:schemeClr val="bg1">
                        <a:lumMod val="85000"/>
                      </a:schemeClr>
                    </a:solidFill>
                  </a:tcPr>
                </a:tc>
                <a:tc>
                  <a:txBody>
                    <a:bodyPr/>
                    <a:lstStyle/>
                    <a:p>
                      <a:pPr algn="ctr" fontAlgn="b"/>
                      <a:r>
                        <a:rPr lang="mn-MN" sz="1100" b="1" i="0" u="none" strike="noStrike" dirty="0" smtClean="0">
                          <a:solidFill>
                            <a:schemeClr val="tx2">
                              <a:lumMod val="50000"/>
                            </a:schemeClr>
                          </a:solidFill>
                          <a:effectLst/>
                          <a:latin typeface="Arial" pitchFamily="34" charset="0"/>
                          <a:cs typeface="Arial" pitchFamily="34" charset="0"/>
                        </a:rPr>
                        <a:t>1,488</a:t>
                      </a:r>
                      <a:endParaRPr lang="en-US" sz="1100" b="1" i="0" u="none" strike="noStrike" dirty="0">
                        <a:solidFill>
                          <a:schemeClr val="tx2">
                            <a:lumMod val="50000"/>
                          </a:schemeClr>
                        </a:solidFill>
                        <a:effectLst/>
                        <a:latin typeface="Arial" pitchFamily="34" charset="0"/>
                        <a:cs typeface="Arial" pitchFamily="34" charset="0"/>
                      </a:endParaRPr>
                    </a:p>
                  </a:txBody>
                  <a:tcPr marL="0" marR="0" marT="0" marB="0" anchor="ctr">
                    <a:solidFill>
                      <a:schemeClr val="bg1">
                        <a:lumMod val="85000"/>
                      </a:schemeClr>
                    </a:solidFill>
                  </a:tcPr>
                </a:tc>
                <a:tc>
                  <a:txBody>
                    <a:bodyPr/>
                    <a:lstStyle/>
                    <a:p>
                      <a:pPr marL="0" algn="ctr" defTabSz="914400" rtl="0" eaLnBrk="1" fontAlgn="b" latinLnBrk="0" hangingPunct="1"/>
                      <a:r>
                        <a:rPr lang="mn-MN" sz="1100" b="1" u="none" strike="noStrike" kern="1200" dirty="0" smtClean="0">
                          <a:solidFill>
                            <a:schemeClr val="tx2">
                              <a:lumMod val="50000"/>
                            </a:schemeClr>
                          </a:solidFill>
                          <a:effectLst/>
                          <a:latin typeface="Arial" pitchFamily="34" charset="0"/>
                          <a:ea typeface="+mn-ea"/>
                          <a:cs typeface="Arial" pitchFamily="34" charset="0"/>
                        </a:rPr>
                        <a:t>1,504</a:t>
                      </a:r>
                      <a:endParaRPr lang="en-US" sz="1100" b="1" u="none" strike="noStrike" kern="1200" dirty="0">
                        <a:solidFill>
                          <a:schemeClr val="tx2">
                            <a:lumMod val="50000"/>
                          </a:schemeClr>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algn="ctr"/>
                      <a:r>
                        <a:rPr lang="mn-MN" sz="1100" b="1" dirty="0" smtClean="0">
                          <a:solidFill>
                            <a:schemeClr val="tx2">
                              <a:lumMod val="50000"/>
                            </a:schemeClr>
                          </a:solidFill>
                          <a:latin typeface="Arial" pitchFamily="34" charset="0"/>
                          <a:cs typeface="Arial" pitchFamily="34" charset="0"/>
                        </a:rPr>
                        <a:t>744</a:t>
                      </a:r>
                      <a:endParaRPr lang="en-US" sz="1100" b="1" dirty="0">
                        <a:solidFill>
                          <a:schemeClr val="tx2">
                            <a:lumMod val="50000"/>
                          </a:schemeClr>
                        </a:solidFill>
                        <a:latin typeface="Arial" pitchFamily="34" charset="0"/>
                        <a:cs typeface="Arial" pitchFamily="34" charset="0"/>
                      </a:endParaRPr>
                    </a:p>
                  </a:txBody>
                  <a:tcPr>
                    <a:solidFill>
                      <a:schemeClr val="bg1">
                        <a:lumMod val="85000"/>
                      </a:schemeClr>
                    </a:solidFill>
                  </a:tcPr>
                </a:tc>
                <a:tc>
                  <a:txBody>
                    <a:bodyPr/>
                    <a:lstStyle/>
                    <a:p>
                      <a:pPr algn="ctr" rtl="0" fontAlgn="ctr"/>
                      <a:r>
                        <a:rPr lang="en-US" sz="1000" b="1" i="0" u="none" strike="noStrike" dirty="0">
                          <a:solidFill>
                            <a:srgbClr val="681417"/>
                          </a:solidFill>
                          <a:effectLst/>
                          <a:latin typeface="Arial"/>
                        </a:rPr>
                        <a:t>777</a:t>
                      </a:r>
                    </a:p>
                  </a:txBody>
                  <a:tcPr marL="9525" marR="9525" marT="9525" marB="0" anchor="ctr">
                    <a:solidFill>
                      <a:schemeClr val="bg1">
                        <a:lumMod val="85000"/>
                      </a:schemeClr>
                    </a:solidFill>
                  </a:tcPr>
                </a:tc>
                <a:tc>
                  <a:txBody>
                    <a:bodyPr/>
                    <a:lstStyle/>
                    <a:p>
                      <a:pPr algn="ctr"/>
                      <a:r>
                        <a:rPr lang="mn-MN" sz="1100" b="1" dirty="0" smtClean="0">
                          <a:solidFill>
                            <a:schemeClr val="tx2">
                              <a:lumMod val="50000"/>
                            </a:schemeClr>
                          </a:solidFill>
                          <a:latin typeface="Arial" pitchFamily="34" charset="0"/>
                          <a:cs typeface="Arial" pitchFamily="34" charset="0"/>
                        </a:rPr>
                        <a:t>96%</a:t>
                      </a:r>
                      <a:endParaRPr lang="en-US" sz="1100" b="1" dirty="0">
                        <a:solidFill>
                          <a:schemeClr val="tx2">
                            <a:lumMod val="50000"/>
                          </a:schemeClr>
                        </a:solidFill>
                        <a:latin typeface="Arial" pitchFamily="34" charset="0"/>
                        <a:cs typeface="Arial" pitchFamily="34" charset="0"/>
                      </a:endParaRPr>
                    </a:p>
                  </a:txBody>
                  <a:tcPr>
                    <a:solidFill>
                      <a:schemeClr val="bg1">
                        <a:lumMod val="85000"/>
                      </a:schemeClr>
                    </a:solidFill>
                  </a:tcPr>
                </a:tc>
              </a:tr>
              <a:tr h="172080">
                <a:tc>
                  <a:txBody>
                    <a:bodyPr/>
                    <a:lstStyle/>
                    <a:p>
                      <a:pPr lvl="1" algn="l" fontAlgn="b"/>
                      <a:r>
                        <a:rPr lang="mn-MN" sz="1100" b="0" i="0" u="none" strike="noStrike" dirty="0" smtClean="0">
                          <a:solidFill>
                            <a:schemeClr val="dk1"/>
                          </a:solidFill>
                          <a:effectLst/>
                          <a:latin typeface="Arial" pitchFamily="34" charset="0"/>
                          <a:cs typeface="Arial" pitchFamily="34" charset="0"/>
                        </a:rPr>
                        <a:t>Элэгдлийн</a:t>
                      </a:r>
                      <a:r>
                        <a:rPr lang="mn-MN" sz="1100" b="0" i="0" u="none" strike="noStrike" baseline="0" dirty="0" smtClean="0">
                          <a:solidFill>
                            <a:schemeClr val="dk1"/>
                          </a:solidFill>
                          <a:effectLst/>
                          <a:latin typeface="Arial" pitchFamily="34" charset="0"/>
                          <a:cs typeface="Arial" pitchFamily="34" charset="0"/>
                        </a:rPr>
                        <a:t> зардал</a:t>
                      </a:r>
                      <a:endParaRPr lang="en-US" sz="1100" b="0" i="0" u="none" strike="noStrike" dirty="0">
                        <a:solidFill>
                          <a:srgbClr val="000000"/>
                        </a:solidFill>
                        <a:effectLst/>
                        <a:latin typeface="Arial" pitchFamily="34" charset="0"/>
                        <a:cs typeface="Arial" pitchFamily="34" charset="0"/>
                      </a:endParaRPr>
                    </a:p>
                  </a:txBody>
                  <a:tcPr marL="0" marR="0" marT="0" marB="0" anchor="ctr">
                    <a:solidFill>
                      <a:schemeClr val="bg1">
                        <a:lumMod val="85000"/>
                      </a:schemeClr>
                    </a:solidFill>
                  </a:tcPr>
                </a:tc>
                <a:tc>
                  <a:txBody>
                    <a:bodyPr/>
                    <a:lstStyle/>
                    <a:p>
                      <a:pPr algn="ctr" fontAlgn="b"/>
                      <a:r>
                        <a:rPr lang="mn-MN" sz="1100" b="0" u="none" strike="noStrike" kern="1200" dirty="0" smtClean="0">
                          <a:solidFill>
                            <a:schemeClr val="dk1"/>
                          </a:solidFill>
                          <a:effectLst/>
                          <a:latin typeface="Arial" pitchFamily="34" charset="0"/>
                          <a:ea typeface="+mn-ea"/>
                          <a:cs typeface="Arial" pitchFamily="34" charset="0"/>
                        </a:rPr>
                        <a:t>873</a:t>
                      </a:r>
                      <a:endParaRPr lang="en-US" sz="1100" b="0" u="none" strike="noStrike" kern="1200" dirty="0">
                        <a:solidFill>
                          <a:schemeClr val="dk1"/>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algn="ctr" fontAlgn="b"/>
                      <a:r>
                        <a:rPr lang="mn-MN" sz="1100" b="0" u="none" strike="noStrike" kern="1200" dirty="0" smtClean="0">
                          <a:solidFill>
                            <a:schemeClr val="dk1"/>
                          </a:solidFill>
                          <a:effectLst/>
                          <a:latin typeface="Arial" pitchFamily="34" charset="0"/>
                          <a:ea typeface="+mn-ea"/>
                          <a:cs typeface="Arial" pitchFamily="34" charset="0"/>
                        </a:rPr>
                        <a:t>967</a:t>
                      </a:r>
                      <a:endParaRPr lang="en-US" sz="1100" b="0" u="none" strike="noStrike" kern="1200" dirty="0">
                        <a:solidFill>
                          <a:schemeClr val="dk1"/>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marL="0" algn="ctr" defTabSz="914400" rtl="0" eaLnBrk="1" fontAlgn="b" latinLnBrk="0" hangingPunct="1"/>
                      <a:r>
                        <a:rPr lang="mn-MN" sz="1100" b="0" u="none" strike="noStrike" kern="1200" dirty="0" smtClean="0">
                          <a:solidFill>
                            <a:schemeClr val="tx1"/>
                          </a:solidFill>
                          <a:effectLst/>
                          <a:latin typeface="Arial" pitchFamily="34" charset="0"/>
                          <a:ea typeface="+mn-ea"/>
                          <a:cs typeface="Arial" pitchFamily="34" charset="0"/>
                        </a:rPr>
                        <a:t>635</a:t>
                      </a:r>
                      <a:endParaRPr lang="en-US" sz="1100" b="0" u="none" strike="noStrike" kern="1200" dirty="0">
                        <a:solidFill>
                          <a:schemeClr val="tx1"/>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algn="ctr"/>
                      <a:r>
                        <a:rPr lang="mn-MN" sz="1100" dirty="0" smtClean="0">
                          <a:latin typeface="Arial" pitchFamily="34" charset="0"/>
                          <a:cs typeface="Arial" pitchFamily="34" charset="0"/>
                        </a:rPr>
                        <a:t>774</a:t>
                      </a:r>
                      <a:endParaRPr lang="en-US" sz="1100" dirty="0">
                        <a:latin typeface="Arial" pitchFamily="34" charset="0"/>
                        <a:cs typeface="Arial" pitchFamily="34" charset="0"/>
                      </a:endParaRPr>
                    </a:p>
                  </a:txBody>
                  <a:tcPr>
                    <a:solidFill>
                      <a:schemeClr val="bg1">
                        <a:lumMod val="85000"/>
                      </a:schemeClr>
                    </a:solidFill>
                  </a:tcPr>
                </a:tc>
                <a:tc>
                  <a:txBody>
                    <a:bodyPr/>
                    <a:lstStyle/>
                    <a:p>
                      <a:pPr algn="ctr" rtl="0" fontAlgn="ctr"/>
                      <a:r>
                        <a:rPr lang="en-US" sz="1000" b="0" i="0" u="none" strike="noStrike">
                          <a:solidFill>
                            <a:srgbClr val="000000"/>
                          </a:solidFill>
                          <a:effectLst/>
                          <a:latin typeface="Arial"/>
                        </a:rPr>
                        <a:t>640</a:t>
                      </a:r>
                    </a:p>
                  </a:txBody>
                  <a:tcPr marL="9525" marR="9525" marT="9525" marB="0" anchor="ctr">
                    <a:solidFill>
                      <a:schemeClr val="bg1">
                        <a:lumMod val="85000"/>
                      </a:schemeClr>
                    </a:solidFill>
                  </a:tcPr>
                </a:tc>
                <a:tc>
                  <a:txBody>
                    <a:bodyPr/>
                    <a:lstStyle/>
                    <a:p>
                      <a:pPr algn="ctr"/>
                      <a:r>
                        <a:rPr lang="mn-MN" sz="1100" dirty="0" smtClean="0">
                          <a:latin typeface="Arial" pitchFamily="34" charset="0"/>
                          <a:cs typeface="Arial" pitchFamily="34" charset="0"/>
                        </a:rPr>
                        <a:t>121%</a:t>
                      </a:r>
                      <a:endParaRPr lang="en-US" sz="1100" dirty="0">
                        <a:latin typeface="Arial" pitchFamily="34" charset="0"/>
                        <a:cs typeface="Arial" pitchFamily="34" charset="0"/>
                      </a:endParaRPr>
                    </a:p>
                  </a:txBody>
                  <a:tcPr>
                    <a:solidFill>
                      <a:schemeClr val="bg1">
                        <a:lumMod val="85000"/>
                      </a:schemeClr>
                    </a:solidFill>
                  </a:tcPr>
                </a:tc>
              </a:tr>
              <a:tr h="0">
                <a:tc>
                  <a:txBody>
                    <a:bodyPr/>
                    <a:lstStyle/>
                    <a:p>
                      <a:pPr lvl="1" algn="l" fontAlgn="b"/>
                      <a:r>
                        <a:rPr lang="mn-MN" sz="1100" b="0" i="0" u="none" strike="noStrike" dirty="0" smtClean="0">
                          <a:solidFill>
                            <a:schemeClr val="dk1"/>
                          </a:solidFill>
                          <a:effectLst/>
                          <a:latin typeface="Arial" pitchFamily="34" charset="0"/>
                          <a:cs typeface="Arial" pitchFamily="34" charset="0"/>
                        </a:rPr>
                        <a:t>Зээлийн</a:t>
                      </a:r>
                      <a:r>
                        <a:rPr lang="mn-MN" sz="1100" b="0" i="0" u="none" strike="noStrike" baseline="0" dirty="0" smtClean="0">
                          <a:solidFill>
                            <a:schemeClr val="dk1"/>
                          </a:solidFill>
                          <a:effectLst/>
                          <a:latin typeface="Arial" pitchFamily="34" charset="0"/>
                          <a:cs typeface="Arial" pitchFamily="34" charset="0"/>
                        </a:rPr>
                        <a:t> хүүгийн зардал</a:t>
                      </a:r>
                      <a:endParaRPr lang="en-US" sz="1100" b="0" i="0" u="none" strike="noStrike" dirty="0">
                        <a:solidFill>
                          <a:srgbClr val="000000"/>
                        </a:solidFill>
                        <a:effectLst/>
                        <a:latin typeface="Arial" pitchFamily="34" charset="0"/>
                        <a:cs typeface="Arial" pitchFamily="34" charset="0"/>
                      </a:endParaRPr>
                    </a:p>
                  </a:txBody>
                  <a:tcPr marL="0" marR="0" marT="0" marB="0" anchor="ctr">
                    <a:solidFill>
                      <a:schemeClr val="bg1">
                        <a:lumMod val="85000"/>
                      </a:schemeClr>
                    </a:solidFill>
                  </a:tcPr>
                </a:tc>
                <a:tc>
                  <a:txBody>
                    <a:bodyPr/>
                    <a:lstStyle/>
                    <a:p>
                      <a:pPr algn="ctr" fontAlgn="b"/>
                      <a:r>
                        <a:rPr lang="en-US" sz="1100" b="0" u="none" strike="noStrike" kern="1200" dirty="0" smtClean="0">
                          <a:solidFill>
                            <a:schemeClr val="dk1"/>
                          </a:solidFill>
                          <a:effectLst/>
                          <a:latin typeface="Arial" pitchFamily="34" charset="0"/>
                          <a:ea typeface="+mn-ea"/>
                          <a:cs typeface="Arial" pitchFamily="34" charset="0"/>
                        </a:rPr>
                        <a:t>1</a:t>
                      </a:r>
                      <a:r>
                        <a:rPr lang="mn-MN" sz="1100" b="0" u="none" strike="noStrike" kern="1200" dirty="0" smtClean="0">
                          <a:solidFill>
                            <a:schemeClr val="dk1"/>
                          </a:solidFill>
                          <a:effectLst/>
                          <a:latin typeface="Arial" pitchFamily="34" charset="0"/>
                          <a:ea typeface="+mn-ea"/>
                          <a:cs typeface="Arial" pitchFamily="34" charset="0"/>
                        </a:rPr>
                        <a:t>,719</a:t>
                      </a:r>
                      <a:endParaRPr lang="en-US" sz="1100" b="0" u="none" strike="noStrike" kern="1200" dirty="0">
                        <a:solidFill>
                          <a:schemeClr val="dk1"/>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algn="ctr" fontAlgn="b"/>
                      <a:r>
                        <a:rPr lang="mn-MN" sz="1100" b="0" u="none" strike="noStrike" kern="1200" dirty="0" smtClean="0">
                          <a:solidFill>
                            <a:schemeClr val="dk1"/>
                          </a:solidFill>
                          <a:effectLst/>
                          <a:latin typeface="Arial" pitchFamily="34" charset="0"/>
                          <a:ea typeface="+mn-ea"/>
                          <a:cs typeface="Arial" pitchFamily="34" charset="0"/>
                        </a:rPr>
                        <a:t>1,320</a:t>
                      </a:r>
                      <a:endParaRPr lang="en-US" sz="1100" b="0" u="none" strike="noStrike" kern="1200" dirty="0">
                        <a:solidFill>
                          <a:schemeClr val="dk1"/>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marL="0" algn="ctr" defTabSz="914400" rtl="0" eaLnBrk="1" fontAlgn="b" latinLnBrk="0" hangingPunct="1"/>
                      <a:r>
                        <a:rPr lang="mn-MN" sz="1100" b="0" u="none" strike="noStrike" kern="1200" dirty="0" smtClean="0">
                          <a:solidFill>
                            <a:schemeClr val="tx1"/>
                          </a:solidFill>
                          <a:effectLst/>
                          <a:latin typeface="Arial" pitchFamily="34" charset="0"/>
                          <a:ea typeface="+mn-ea"/>
                          <a:cs typeface="Arial" pitchFamily="34" charset="0"/>
                        </a:rPr>
                        <a:t>1,717</a:t>
                      </a:r>
                      <a:endParaRPr lang="en-US" sz="1100" b="0" u="none" strike="noStrike" kern="1200" dirty="0">
                        <a:solidFill>
                          <a:schemeClr val="tx1"/>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algn="ctr"/>
                      <a:r>
                        <a:rPr lang="mn-MN" sz="1100" dirty="0" smtClean="0">
                          <a:latin typeface="Arial" pitchFamily="34" charset="0"/>
                          <a:cs typeface="Arial" pitchFamily="34" charset="0"/>
                        </a:rPr>
                        <a:t>1,367</a:t>
                      </a:r>
                      <a:endParaRPr lang="en-US" sz="1100" dirty="0">
                        <a:latin typeface="Arial" pitchFamily="34" charset="0"/>
                        <a:cs typeface="Arial" pitchFamily="34" charset="0"/>
                      </a:endParaRPr>
                    </a:p>
                  </a:txBody>
                  <a:tcPr>
                    <a:solidFill>
                      <a:schemeClr val="bg1">
                        <a:lumMod val="85000"/>
                      </a:schemeClr>
                    </a:solidFill>
                  </a:tcPr>
                </a:tc>
                <a:tc>
                  <a:txBody>
                    <a:bodyPr/>
                    <a:lstStyle/>
                    <a:p>
                      <a:pPr algn="ctr" rtl="0" fontAlgn="ctr"/>
                      <a:r>
                        <a:rPr lang="en-US" sz="1000" b="0" i="0" u="none" strike="noStrike" dirty="0" smtClean="0">
                          <a:solidFill>
                            <a:srgbClr val="000000"/>
                          </a:solidFill>
                          <a:effectLst/>
                          <a:latin typeface="Arial"/>
                        </a:rPr>
                        <a:t>1</a:t>
                      </a:r>
                      <a:r>
                        <a:rPr lang="mn-MN" sz="1000" b="0" i="0" u="none" strike="noStrike" dirty="0" smtClean="0">
                          <a:solidFill>
                            <a:srgbClr val="000000"/>
                          </a:solidFill>
                          <a:effectLst/>
                          <a:latin typeface="Arial"/>
                        </a:rPr>
                        <a:t>,</a:t>
                      </a:r>
                      <a:r>
                        <a:rPr lang="en-US" sz="1000" b="0" i="0" u="none" strike="noStrike" dirty="0" smtClean="0">
                          <a:solidFill>
                            <a:srgbClr val="000000"/>
                          </a:solidFill>
                          <a:effectLst/>
                          <a:latin typeface="Arial"/>
                        </a:rPr>
                        <a:t>801</a:t>
                      </a:r>
                      <a:endParaRPr lang="en-US" sz="1000" b="0" i="0" u="none" strike="noStrike" dirty="0">
                        <a:solidFill>
                          <a:srgbClr val="000000"/>
                        </a:solidFill>
                        <a:effectLst/>
                        <a:latin typeface="Arial"/>
                      </a:endParaRPr>
                    </a:p>
                  </a:txBody>
                  <a:tcPr marL="9525" marR="9525" marT="9525" marB="0" anchor="ctr">
                    <a:solidFill>
                      <a:schemeClr val="bg1">
                        <a:lumMod val="85000"/>
                      </a:schemeClr>
                    </a:solidFill>
                  </a:tcPr>
                </a:tc>
                <a:tc>
                  <a:txBody>
                    <a:bodyPr/>
                    <a:lstStyle/>
                    <a:p>
                      <a:pPr algn="ctr"/>
                      <a:r>
                        <a:rPr lang="mn-MN" sz="1100" dirty="0" smtClean="0">
                          <a:latin typeface="Arial" pitchFamily="34" charset="0"/>
                          <a:cs typeface="Arial" pitchFamily="34" charset="0"/>
                        </a:rPr>
                        <a:t>76%</a:t>
                      </a:r>
                      <a:endParaRPr lang="en-US" sz="1100" dirty="0">
                        <a:latin typeface="Arial" pitchFamily="34" charset="0"/>
                        <a:cs typeface="Arial" pitchFamily="34" charset="0"/>
                      </a:endParaRPr>
                    </a:p>
                  </a:txBody>
                  <a:tcPr>
                    <a:solidFill>
                      <a:schemeClr val="bg1">
                        <a:lumMod val="85000"/>
                      </a:schemeClr>
                    </a:solidFill>
                  </a:tcPr>
                </a:tc>
              </a:tr>
              <a:tr h="199504">
                <a:tc>
                  <a:txBody>
                    <a:bodyPr/>
                    <a:lstStyle/>
                    <a:p>
                      <a:pPr lvl="1" algn="ctr" fontAlgn="b"/>
                      <a:r>
                        <a:rPr lang="mn-MN" sz="1100" b="1" i="0" u="none" strike="noStrike" dirty="0" smtClean="0">
                          <a:solidFill>
                            <a:schemeClr val="tx2">
                              <a:lumMod val="50000"/>
                            </a:schemeClr>
                          </a:solidFill>
                          <a:effectLst/>
                          <a:latin typeface="Arial" pitchFamily="34" charset="0"/>
                          <a:cs typeface="Arial" pitchFamily="34" charset="0"/>
                        </a:rPr>
                        <a:t>Татварын</a:t>
                      </a:r>
                      <a:r>
                        <a:rPr lang="mn-MN" sz="1100" b="1" i="0" u="none" strike="noStrike" baseline="0" dirty="0" smtClean="0">
                          <a:solidFill>
                            <a:schemeClr val="tx2">
                              <a:lumMod val="50000"/>
                            </a:schemeClr>
                          </a:solidFill>
                          <a:effectLst/>
                          <a:latin typeface="Arial" pitchFamily="34" charset="0"/>
                          <a:cs typeface="Arial" pitchFamily="34" charset="0"/>
                        </a:rPr>
                        <a:t> өмнөх ашиг</a:t>
                      </a:r>
                      <a:endParaRPr lang="en-US" sz="1100" b="1" i="0" u="none" strike="noStrike" dirty="0">
                        <a:solidFill>
                          <a:schemeClr val="tx2">
                            <a:lumMod val="50000"/>
                          </a:schemeClr>
                        </a:solidFill>
                        <a:effectLst/>
                        <a:latin typeface="Arial" pitchFamily="34" charset="0"/>
                        <a:cs typeface="Arial" pitchFamily="34" charset="0"/>
                      </a:endParaRPr>
                    </a:p>
                  </a:txBody>
                  <a:tcPr marL="0" marR="0" marT="0" marB="0" anchor="ctr">
                    <a:solidFill>
                      <a:schemeClr val="bg1">
                        <a:lumMod val="85000"/>
                      </a:schemeClr>
                    </a:solidFill>
                  </a:tcPr>
                </a:tc>
                <a:tc>
                  <a:txBody>
                    <a:bodyPr/>
                    <a:lstStyle/>
                    <a:p>
                      <a:pPr algn="ctr" fontAlgn="b"/>
                      <a:r>
                        <a:rPr lang="mn-MN" sz="1100" b="1" u="none" strike="noStrike" kern="1200" dirty="0" smtClean="0">
                          <a:solidFill>
                            <a:schemeClr val="tx2">
                              <a:lumMod val="50000"/>
                            </a:schemeClr>
                          </a:solidFill>
                          <a:effectLst/>
                          <a:latin typeface="Arial" pitchFamily="34" charset="0"/>
                          <a:ea typeface="+mn-ea"/>
                          <a:cs typeface="Arial" pitchFamily="34" charset="0"/>
                        </a:rPr>
                        <a:t>-1,861</a:t>
                      </a:r>
                      <a:endParaRPr lang="en-US" sz="1100" b="1" u="none" strike="noStrike" kern="1200" dirty="0">
                        <a:solidFill>
                          <a:schemeClr val="tx2">
                            <a:lumMod val="50000"/>
                          </a:schemeClr>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algn="ctr" fontAlgn="b"/>
                      <a:r>
                        <a:rPr lang="mn-MN" sz="1100" b="1" u="none" strike="noStrike" kern="1200" dirty="0" smtClean="0">
                          <a:solidFill>
                            <a:schemeClr val="tx2">
                              <a:lumMod val="50000"/>
                            </a:schemeClr>
                          </a:solidFill>
                          <a:effectLst/>
                          <a:latin typeface="Arial" pitchFamily="34" charset="0"/>
                          <a:ea typeface="+mn-ea"/>
                          <a:cs typeface="Arial" pitchFamily="34" charset="0"/>
                        </a:rPr>
                        <a:t>-799</a:t>
                      </a:r>
                      <a:endParaRPr lang="en-US" sz="1100" b="1" u="none" strike="noStrike" kern="1200" dirty="0">
                        <a:solidFill>
                          <a:schemeClr val="tx2">
                            <a:lumMod val="50000"/>
                          </a:schemeClr>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marL="0" algn="ctr" defTabSz="914400" rtl="0" eaLnBrk="1" fontAlgn="b" latinLnBrk="0" hangingPunct="1"/>
                      <a:r>
                        <a:rPr lang="mn-MN" sz="1100" b="1" u="none" strike="noStrike" kern="1200" dirty="0" smtClean="0">
                          <a:solidFill>
                            <a:schemeClr val="tx2">
                              <a:lumMod val="50000"/>
                            </a:schemeClr>
                          </a:solidFill>
                          <a:effectLst/>
                          <a:latin typeface="Arial" pitchFamily="34" charset="0"/>
                          <a:ea typeface="+mn-ea"/>
                          <a:cs typeface="Arial" pitchFamily="34" charset="0"/>
                        </a:rPr>
                        <a:t>-847</a:t>
                      </a:r>
                      <a:endParaRPr lang="en-US" sz="1100" b="1" u="none" strike="noStrike" kern="1200" dirty="0">
                        <a:solidFill>
                          <a:schemeClr val="tx2">
                            <a:lumMod val="50000"/>
                          </a:schemeClr>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algn="ctr"/>
                      <a:r>
                        <a:rPr lang="mn-MN" sz="1100" b="1" dirty="0" smtClean="0">
                          <a:solidFill>
                            <a:schemeClr val="tx2">
                              <a:lumMod val="50000"/>
                            </a:schemeClr>
                          </a:solidFill>
                          <a:latin typeface="Arial" pitchFamily="34" charset="0"/>
                          <a:cs typeface="Arial" pitchFamily="34" charset="0"/>
                        </a:rPr>
                        <a:t>-1,397</a:t>
                      </a:r>
                      <a:endParaRPr lang="en-US" sz="1100" b="1" dirty="0">
                        <a:solidFill>
                          <a:schemeClr val="tx2">
                            <a:lumMod val="50000"/>
                          </a:schemeClr>
                        </a:solidFill>
                        <a:latin typeface="Arial" pitchFamily="34" charset="0"/>
                        <a:cs typeface="Arial" pitchFamily="34" charset="0"/>
                      </a:endParaRPr>
                    </a:p>
                  </a:txBody>
                  <a:tcPr>
                    <a:solidFill>
                      <a:schemeClr val="bg1">
                        <a:lumMod val="85000"/>
                      </a:schemeClr>
                    </a:solidFill>
                  </a:tcPr>
                </a:tc>
                <a:tc>
                  <a:txBody>
                    <a:bodyPr/>
                    <a:lstStyle/>
                    <a:p>
                      <a:pPr algn="ctr" rtl="0" fontAlgn="ctr"/>
                      <a:r>
                        <a:rPr lang="en-US" sz="1000" b="1" i="0" u="none" strike="noStrike" dirty="0">
                          <a:solidFill>
                            <a:srgbClr val="681417"/>
                          </a:solidFill>
                          <a:effectLst/>
                          <a:latin typeface="Arial"/>
                        </a:rPr>
                        <a:t>-</a:t>
                      </a:r>
                      <a:r>
                        <a:rPr lang="en-US" sz="1000" b="1" i="0" u="none" strike="noStrike" dirty="0" smtClean="0">
                          <a:solidFill>
                            <a:srgbClr val="681417"/>
                          </a:solidFill>
                          <a:effectLst/>
                          <a:latin typeface="Arial"/>
                        </a:rPr>
                        <a:t>1</a:t>
                      </a:r>
                      <a:r>
                        <a:rPr lang="mn-MN" sz="1000" b="1" i="0" u="none" strike="noStrike" dirty="0" smtClean="0">
                          <a:solidFill>
                            <a:srgbClr val="681417"/>
                          </a:solidFill>
                          <a:effectLst/>
                          <a:latin typeface="Arial"/>
                        </a:rPr>
                        <a:t>,</a:t>
                      </a:r>
                      <a:r>
                        <a:rPr lang="en-US" sz="1000" b="1" i="0" u="none" strike="noStrike" dirty="0" smtClean="0">
                          <a:solidFill>
                            <a:srgbClr val="681417"/>
                          </a:solidFill>
                          <a:effectLst/>
                          <a:latin typeface="Arial"/>
                        </a:rPr>
                        <a:t>664</a:t>
                      </a:r>
                      <a:endParaRPr lang="en-US" sz="1000" b="1" i="0" u="none" strike="noStrike" dirty="0">
                        <a:solidFill>
                          <a:srgbClr val="681417"/>
                        </a:solidFill>
                        <a:effectLst/>
                        <a:latin typeface="Arial"/>
                      </a:endParaRPr>
                    </a:p>
                  </a:txBody>
                  <a:tcPr marL="9525" marR="9525" marT="9525" marB="0" anchor="ctr">
                    <a:solidFill>
                      <a:schemeClr val="bg1">
                        <a:lumMod val="85000"/>
                      </a:schemeClr>
                    </a:solidFill>
                  </a:tcPr>
                </a:tc>
                <a:tc>
                  <a:txBody>
                    <a:bodyPr/>
                    <a:lstStyle/>
                    <a:p>
                      <a:pPr algn="ctr"/>
                      <a:r>
                        <a:rPr lang="mn-MN" sz="1100" b="1" dirty="0" smtClean="0">
                          <a:solidFill>
                            <a:schemeClr val="tx2">
                              <a:lumMod val="50000"/>
                            </a:schemeClr>
                          </a:solidFill>
                          <a:latin typeface="Arial" pitchFamily="34" charset="0"/>
                          <a:cs typeface="Arial" pitchFamily="34" charset="0"/>
                        </a:rPr>
                        <a:t>84%</a:t>
                      </a:r>
                      <a:endParaRPr lang="en-US" sz="1100" b="1" dirty="0">
                        <a:solidFill>
                          <a:schemeClr val="tx2">
                            <a:lumMod val="50000"/>
                          </a:schemeClr>
                        </a:solidFill>
                        <a:latin typeface="Arial" pitchFamily="34" charset="0"/>
                        <a:cs typeface="Arial" pitchFamily="34" charset="0"/>
                      </a:endParaRPr>
                    </a:p>
                  </a:txBody>
                  <a:tcPr>
                    <a:solidFill>
                      <a:schemeClr val="bg1">
                        <a:lumMod val="85000"/>
                      </a:schemeClr>
                    </a:solidFill>
                  </a:tcPr>
                </a:tc>
              </a:tr>
              <a:tr h="285224">
                <a:tc>
                  <a:txBody>
                    <a:bodyPr/>
                    <a:lstStyle/>
                    <a:p>
                      <a:pPr lvl="1" algn="l" fontAlgn="b"/>
                      <a:r>
                        <a:rPr lang="mn-MN" sz="1100" b="0" i="0" u="none" strike="noStrike" dirty="0" smtClean="0">
                          <a:solidFill>
                            <a:srgbClr val="000000"/>
                          </a:solidFill>
                          <a:effectLst/>
                          <a:latin typeface="Arial" pitchFamily="34" charset="0"/>
                          <a:cs typeface="Arial" pitchFamily="34" charset="0"/>
                        </a:rPr>
                        <a:t>Ү/</a:t>
                      </a:r>
                      <a:r>
                        <a:rPr lang="mn-MN" sz="1100" b="0" i="0" u="none" strike="noStrike" baseline="0" dirty="0" smtClean="0">
                          <a:solidFill>
                            <a:srgbClr val="000000"/>
                          </a:solidFill>
                          <a:effectLst/>
                          <a:latin typeface="Arial" pitchFamily="34" charset="0"/>
                          <a:cs typeface="Arial" pitchFamily="34" charset="0"/>
                        </a:rPr>
                        <a:t>а-ны бус орлого</a:t>
                      </a:r>
                      <a:endParaRPr lang="en-US" sz="1100" b="0" i="0" u="none" strike="noStrike" dirty="0">
                        <a:solidFill>
                          <a:srgbClr val="000000"/>
                        </a:solidFill>
                        <a:effectLst/>
                        <a:latin typeface="Arial" pitchFamily="34" charset="0"/>
                        <a:cs typeface="Arial" pitchFamily="34" charset="0"/>
                      </a:endParaRPr>
                    </a:p>
                  </a:txBody>
                  <a:tcPr marL="0" marR="0" marT="0" marB="0" anchor="ctr">
                    <a:solidFill>
                      <a:schemeClr val="bg1">
                        <a:lumMod val="85000"/>
                      </a:schemeClr>
                    </a:solidFill>
                  </a:tcPr>
                </a:tc>
                <a:tc>
                  <a:txBody>
                    <a:bodyPr/>
                    <a:lstStyle/>
                    <a:p>
                      <a:pPr algn="ctr" fontAlgn="b"/>
                      <a:r>
                        <a:rPr lang="mn-MN" sz="1100" b="0" u="none" strike="noStrike" kern="1200" dirty="0" smtClean="0">
                          <a:solidFill>
                            <a:schemeClr val="dk1"/>
                          </a:solidFill>
                          <a:effectLst/>
                          <a:latin typeface="Arial" pitchFamily="34" charset="0"/>
                          <a:ea typeface="+mn-ea"/>
                          <a:cs typeface="Arial" pitchFamily="34" charset="0"/>
                        </a:rPr>
                        <a:t>541</a:t>
                      </a:r>
                      <a:endParaRPr lang="en-US" sz="1100" b="0" u="none" strike="noStrike" kern="1200" dirty="0">
                        <a:solidFill>
                          <a:schemeClr val="dk1"/>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algn="ctr" fontAlgn="b"/>
                      <a:r>
                        <a:rPr lang="mn-MN" sz="1100" b="0" u="none" strike="noStrike" kern="1200" dirty="0" smtClean="0">
                          <a:solidFill>
                            <a:schemeClr val="dk1"/>
                          </a:solidFill>
                          <a:effectLst/>
                          <a:latin typeface="Arial" pitchFamily="34" charset="0"/>
                          <a:ea typeface="+mn-ea"/>
                          <a:cs typeface="Arial" pitchFamily="34" charset="0"/>
                        </a:rPr>
                        <a:t>25</a:t>
                      </a:r>
                      <a:endParaRPr lang="en-US" sz="1100" b="0" u="none" strike="noStrike" kern="1200" dirty="0">
                        <a:solidFill>
                          <a:schemeClr val="dk1"/>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marL="0" algn="ctr" defTabSz="914400" rtl="0" eaLnBrk="1" fontAlgn="b" latinLnBrk="0" hangingPunct="1"/>
                      <a:r>
                        <a:rPr lang="mn-MN" sz="1100" b="0" u="none" strike="noStrike" kern="1200" dirty="0" smtClean="0">
                          <a:solidFill>
                            <a:schemeClr val="tx1"/>
                          </a:solidFill>
                          <a:effectLst/>
                          <a:latin typeface="Arial" pitchFamily="34" charset="0"/>
                          <a:ea typeface="+mn-ea"/>
                          <a:cs typeface="Arial" pitchFamily="34" charset="0"/>
                        </a:rPr>
                        <a:t>-18</a:t>
                      </a:r>
                      <a:endParaRPr lang="en-US" sz="1100" b="0" u="none" strike="noStrike" kern="1200" dirty="0">
                        <a:solidFill>
                          <a:schemeClr val="tx1"/>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algn="ctr"/>
                      <a:r>
                        <a:rPr lang="mn-MN" sz="1100" dirty="0" smtClean="0">
                          <a:latin typeface="Arial" pitchFamily="34" charset="0"/>
                          <a:cs typeface="Arial" pitchFamily="34" charset="0"/>
                        </a:rPr>
                        <a:t>122</a:t>
                      </a:r>
                      <a:endParaRPr lang="en-US" sz="1100" dirty="0">
                        <a:latin typeface="Arial" pitchFamily="34" charset="0"/>
                        <a:cs typeface="Arial" pitchFamily="34" charset="0"/>
                      </a:endParaRPr>
                    </a:p>
                  </a:txBody>
                  <a:tcPr>
                    <a:solidFill>
                      <a:schemeClr val="bg1">
                        <a:lumMod val="85000"/>
                      </a:schemeClr>
                    </a:solidFill>
                  </a:tcPr>
                </a:tc>
                <a:tc>
                  <a:txBody>
                    <a:bodyPr/>
                    <a:lstStyle/>
                    <a:p>
                      <a:pPr algn="ctr" rtl="0" fontAlgn="ctr"/>
                      <a:r>
                        <a:rPr lang="en-US" sz="1000" b="0" i="0" u="none" strike="noStrike" dirty="0">
                          <a:solidFill>
                            <a:srgbClr val="000000"/>
                          </a:solidFill>
                          <a:effectLst/>
                          <a:latin typeface="Arial"/>
                        </a:rPr>
                        <a:t>-17</a:t>
                      </a:r>
                    </a:p>
                  </a:txBody>
                  <a:tcPr marL="9525" marR="9525" marT="9525" marB="0" anchor="ctr">
                    <a:solidFill>
                      <a:schemeClr val="bg1">
                        <a:lumMod val="85000"/>
                      </a:schemeClr>
                    </a:solidFill>
                  </a:tcPr>
                </a:tc>
                <a:tc>
                  <a:txBody>
                    <a:bodyPr/>
                    <a:lstStyle/>
                    <a:p>
                      <a:pPr algn="ctr"/>
                      <a:r>
                        <a:rPr lang="mn-MN" sz="1100" dirty="0" smtClean="0">
                          <a:latin typeface="Arial" pitchFamily="34" charset="0"/>
                          <a:cs typeface="Arial" pitchFamily="34" charset="0"/>
                        </a:rPr>
                        <a:t>718%</a:t>
                      </a:r>
                      <a:endParaRPr lang="en-US" sz="1100" dirty="0">
                        <a:latin typeface="Arial" pitchFamily="34" charset="0"/>
                        <a:cs typeface="Arial" pitchFamily="34" charset="0"/>
                      </a:endParaRPr>
                    </a:p>
                  </a:txBody>
                  <a:tcPr>
                    <a:solidFill>
                      <a:schemeClr val="bg1">
                        <a:lumMod val="85000"/>
                      </a:schemeClr>
                    </a:solidFill>
                  </a:tcPr>
                </a:tc>
              </a:tr>
              <a:tr h="144016">
                <a:tc>
                  <a:txBody>
                    <a:bodyPr/>
                    <a:lstStyle/>
                    <a:p>
                      <a:pPr lvl="1" algn="l" fontAlgn="b"/>
                      <a:r>
                        <a:rPr lang="mn-MN" sz="1100" b="0" i="0" u="none" strike="noStrike" dirty="0" smtClean="0">
                          <a:solidFill>
                            <a:schemeClr val="dk1"/>
                          </a:solidFill>
                          <a:effectLst/>
                          <a:latin typeface="Arial" pitchFamily="34" charset="0"/>
                          <a:cs typeface="Arial" pitchFamily="34" charset="0"/>
                        </a:rPr>
                        <a:t>Орлогын</a:t>
                      </a:r>
                      <a:r>
                        <a:rPr lang="mn-MN" sz="1100" b="0" i="0" u="none" strike="noStrike" baseline="0" dirty="0" smtClean="0">
                          <a:solidFill>
                            <a:schemeClr val="dk1"/>
                          </a:solidFill>
                          <a:effectLst/>
                          <a:latin typeface="Arial" pitchFamily="34" charset="0"/>
                          <a:cs typeface="Arial" pitchFamily="34" charset="0"/>
                        </a:rPr>
                        <a:t> татвар</a:t>
                      </a:r>
                      <a:endParaRPr lang="en-US" sz="1100" b="0" i="0" u="none" strike="noStrike" dirty="0">
                        <a:solidFill>
                          <a:srgbClr val="000000"/>
                        </a:solidFill>
                        <a:effectLst/>
                        <a:latin typeface="Arial" pitchFamily="34" charset="0"/>
                        <a:cs typeface="Arial" pitchFamily="34" charset="0"/>
                      </a:endParaRPr>
                    </a:p>
                  </a:txBody>
                  <a:tcPr marL="0" marR="0" marT="0" marB="0" anchor="ctr">
                    <a:solidFill>
                      <a:schemeClr val="bg1">
                        <a:lumMod val="85000"/>
                      </a:schemeClr>
                    </a:solidFill>
                  </a:tcPr>
                </a:tc>
                <a:tc>
                  <a:txBody>
                    <a:bodyPr/>
                    <a:lstStyle/>
                    <a:p>
                      <a:pPr algn="ctr" fontAlgn="b"/>
                      <a:r>
                        <a:rPr lang="mn-MN" sz="1100" b="0" u="none" strike="noStrike" kern="1200" dirty="0" smtClean="0">
                          <a:solidFill>
                            <a:schemeClr val="dk1"/>
                          </a:solidFill>
                          <a:effectLst/>
                          <a:latin typeface="Arial" pitchFamily="34" charset="0"/>
                          <a:ea typeface="+mn-ea"/>
                          <a:cs typeface="Arial" pitchFamily="34" charset="0"/>
                        </a:rPr>
                        <a:t>0.3</a:t>
                      </a:r>
                      <a:endParaRPr lang="en-US" sz="1100" b="0" u="none" strike="noStrike" kern="1200" dirty="0">
                        <a:solidFill>
                          <a:schemeClr val="dk1"/>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algn="ctr" fontAlgn="b"/>
                      <a:r>
                        <a:rPr lang="mn-MN" sz="1100" b="0" u="none" strike="noStrike" kern="1200" dirty="0" smtClean="0">
                          <a:solidFill>
                            <a:schemeClr val="dk1"/>
                          </a:solidFill>
                          <a:effectLst/>
                          <a:latin typeface="Arial" pitchFamily="34" charset="0"/>
                          <a:ea typeface="+mn-ea"/>
                          <a:cs typeface="Arial" pitchFamily="34" charset="0"/>
                        </a:rPr>
                        <a:t>12</a:t>
                      </a:r>
                      <a:endParaRPr lang="en-US" sz="1100" b="0" u="none" strike="noStrike" kern="1200" dirty="0">
                        <a:solidFill>
                          <a:schemeClr val="dk1"/>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marL="0" algn="ctr" defTabSz="914400" rtl="0" eaLnBrk="1" fontAlgn="b" latinLnBrk="0" hangingPunct="1"/>
                      <a:r>
                        <a:rPr lang="mn-MN" sz="1100" b="0" u="none" strike="noStrike" kern="1200" dirty="0" smtClean="0">
                          <a:solidFill>
                            <a:schemeClr val="tx1"/>
                          </a:solidFill>
                          <a:effectLst/>
                          <a:latin typeface="Arial" pitchFamily="34" charset="0"/>
                          <a:ea typeface="+mn-ea"/>
                          <a:cs typeface="Arial" pitchFamily="34" charset="0"/>
                        </a:rPr>
                        <a:t>3</a:t>
                      </a:r>
                      <a:endParaRPr lang="en-US" sz="1100" b="0" u="none" strike="noStrike" kern="1200" dirty="0">
                        <a:solidFill>
                          <a:schemeClr val="tx1"/>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algn="ctr"/>
                      <a:r>
                        <a:rPr lang="mn-MN" sz="1100" dirty="0" smtClean="0">
                          <a:latin typeface="Arial" pitchFamily="34" charset="0"/>
                          <a:cs typeface="Arial" pitchFamily="34" charset="0"/>
                        </a:rPr>
                        <a:t>4</a:t>
                      </a:r>
                      <a:endParaRPr lang="en-US" sz="1100" dirty="0">
                        <a:latin typeface="Arial" pitchFamily="34" charset="0"/>
                        <a:cs typeface="Arial" pitchFamily="34" charset="0"/>
                      </a:endParaRPr>
                    </a:p>
                  </a:txBody>
                  <a:tcPr>
                    <a:solidFill>
                      <a:schemeClr val="bg1">
                        <a:lumMod val="85000"/>
                      </a:schemeClr>
                    </a:solidFill>
                  </a:tcPr>
                </a:tc>
                <a:tc>
                  <a:txBody>
                    <a:bodyPr/>
                    <a:lstStyle/>
                    <a:p>
                      <a:pPr algn="ctr" rtl="0" fontAlgn="ctr"/>
                      <a:r>
                        <a:rPr lang="en-US" sz="1000" b="0" i="0" u="none" strike="noStrike">
                          <a:solidFill>
                            <a:srgbClr val="000000"/>
                          </a:solidFill>
                          <a:effectLst/>
                          <a:latin typeface="Arial"/>
                        </a:rPr>
                        <a:t>0</a:t>
                      </a:r>
                    </a:p>
                  </a:txBody>
                  <a:tcPr marL="9525" marR="9525" marT="9525" marB="0" anchor="ctr">
                    <a:solidFill>
                      <a:schemeClr val="bg1">
                        <a:lumMod val="85000"/>
                      </a:schemeClr>
                    </a:solidFill>
                  </a:tcPr>
                </a:tc>
                <a:tc>
                  <a:txBody>
                    <a:bodyPr/>
                    <a:lstStyle/>
                    <a:p>
                      <a:pPr algn="ctr"/>
                      <a:r>
                        <a:rPr lang="mn-MN" sz="1100" dirty="0" smtClean="0">
                          <a:latin typeface="Arial" pitchFamily="34" charset="0"/>
                          <a:cs typeface="Arial" pitchFamily="34" charset="0"/>
                        </a:rPr>
                        <a:t>100%</a:t>
                      </a:r>
                      <a:endParaRPr lang="en-US" sz="1100" dirty="0">
                        <a:latin typeface="Arial" pitchFamily="34" charset="0"/>
                        <a:cs typeface="Arial" pitchFamily="34" charset="0"/>
                      </a:endParaRPr>
                    </a:p>
                  </a:txBody>
                  <a:tcPr>
                    <a:solidFill>
                      <a:schemeClr val="bg1">
                        <a:lumMod val="85000"/>
                      </a:schemeClr>
                    </a:solidFill>
                  </a:tcPr>
                </a:tc>
              </a:tr>
              <a:tr h="229736">
                <a:tc>
                  <a:txBody>
                    <a:bodyPr/>
                    <a:lstStyle/>
                    <a:p>
                      <a:pPr lvl="1" algn="ctr" fontAlgn="b"/>
                      <a:r>
                        <a:rPr lang="mn-MN" sz="1100" b="1" i="0" u="none" strike="noStrike" dirty="0" smtClean="0">
                          <a:solidFill>
                            <a:schemeClr val="tx2">
                              <a:lumMod val="50000"/>
                            </a:schemeClr>
                          </a:solidFill>
                          <a:effectLst/>
                          <a:latin typeface="Arial" pitchFamily="34" charset="0"/>
                          <a:cs typeface="Arial" pitchFamily="34" charset="0"/>
                        </a:rPr>
                        <a:t>Цэвэр</a:t>
                      </a:r>
                      <a:r>
                        <a:rPr lang="mn-MN" sz="1100" b="1" i="0" u="none" strike="noStrike" baseline="0" dirty="0" smtClean="0">
                          <a:solidFill>
                            <a:schemeClr val="tx2">
                              <a:lumMod val="50000"/>
                            </a:schemeClr>
                          </a:solidFill>
                          <a:effectLst/>
                          <a:latin typeface="Arial" pitchFamily="34" charset="0"/>
                          <a:cs typeface="Arial" pitchFamily="34" charset="0"/>
                        </a:rPr>
                        <a:t> ашиг/алдагдал</a:t>
                      </a:r>
                      <a:endParaRPr lang="en-US" sz="1100" b="1" i="0" u="none" strike="noStrike" dirty="0">
                        <a:solidFill>
                          <a:schemeClr val="tx2">
                            <a:lumMod val="50000"/>
                          </a:schemeClr>
                        </a:solidFill>
                        <a:effectLst/>
                        <a:latin typeface="Arial" pitchFamily="34" charset="0"/>
                        <a:cs typeface="Arial" pitchFamily="34" charset="0"/>
                      </a:endParaRPr>
                    </a:p>
                  </a:txBody>
                  <a:tcPr marL="0" marR="0" marT="0"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ctr" fontAlgn="b"/>
                      <a:r>
                        <a:rPr lang="mn-MN" sz="1100" b="1" u="none" strike="noStrike" kern="1200" dirty="0" smtClean="0">
                          <a:solidFill>
                            <a:schemeClr val="tx2">
                              <a:lumMod val="50000"/>
                            </a:schemeClr>
                          </a:solidFill>
                          <a:effectLst/>
                          <a:latin typeface="Arial" pitchFamily="34" charset="0"/>
                          <a:ea typeface="+mn-ea"/>
                          <a:cs typeface="Arial" pitchFamily="34" charset="0"/>
                        </a:rPr>
                        <a:t>-1,320</a:t>
                      </a:r>
                      <a:endParaRPr lang="en-US" sz="1100" b="1" u="none" strike="noStrike" kern="1200" dirty="0">
                        <a:solidFill>
                          <a:schemeClr val="tx2">
                            <a:lumMod val="50000"/>
                          </a:schemeClr>
                        </a:solidFill>
                        <a:effectLst/>
                        <a:latin typeface="Arial" pitchFamily="34" charset="0"/>
                        <a:ea typeface="+mn-ea"/>
                        <a:cs typeface="Arial" pitchFamily="34" charset="0"/>
                      </a:endParaRPr>
                    </a:p>
                  </a:txBody>
                  <a:tcPr marL="0" marR="0" marT="0"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ctr" fontAlgn="b"/>
                      <a:r>
                        <a:rPr lang="mn-MN" sz="1100" b="1" u="none" strike="noStrike" kern="1200" dirty="0" smtClean="0">
                          <a:solidFill>
                            <a:schemeClr val="tx2">
                              <a:lumMod val="50000"/>
                            </a:schemeClr>
                          </a:solidFill>
                          <a:effectLst/>
                          <a:latin typeface="Arial" pitchFamily="34" charset="0"/>
                          <a:ea typeface="+mn-ea"/>
                          <a:cs typeface="Arial" pitchFamily="34" charset="0"/>
                        </a:rPr>
                        <a:t>-561</a:t>
                      </a:r>
                      <a:endParaRPr lang="en-US" sz="1100" b="1" u="none" strike="noStrike" kern="1200" dirty="0">
                        <a:solidFill>
                          <a:schemeClr val="tx2">
                            <a:lumMod val="50000"/>
                          </a:schemeClr>
                        </a:solidFill>
                        <a:effectLst/>
                        <a:latin typeface="Arial" pitchFamily="34" charset="0"/>
                        <a:ea typeface="+mn-ea"/>
                        <a:cs typeface="Arial" pitchFamily="34" charset="0"/>
                      </a:endParaRPr>
                    </a:p>
                  </a:txBody>
                  <a:tcPr marL="0" marR="0" marT="0"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marL="0" algn="ctr" defTabSz="914400" rtl="0" eaLnBrk="1" fontAlgn="b" latinLnBrk="0" hangingPunct="1"/>
                      <a:r>
                        <a:rPr lang="mn-MN" sz="1100" b="1" u="none" strike="noStrike" kern="1200" dirty="0" smtClean="0">
                          <a:solidFill>
                            <a:schemeClr val="tx2">
                              <a:lumMod val="50000"/>
                            </a:schemeClr>
                          </a:solidFill>
                          <a:effectLst/>
                          <a:latin typeface="Arial" pitchFamily="34" charset="0"/>
                          <a:ea typeface="+mn-ea"/>
                          <a:cs typeface="Arial" pitchFamily="34" charset="0"/>
                        </a:rPr>
                        <a:t>-869</a:t>
                      </a:r>
                      <a:endParaRPr lang="en-US" sz="1100" b="1" u="none" strike="noStrike" kern="1200" dirty="0">
                        <a:solidFill>
                          <a:schemeClr val="tx2">
                            <a:lumMod val="50000"/>
                          </a:schemeClr>
                        </a:solidFill>
                        <a:effectLst/>
                        <a:latin typeface="Arial" pitchFamily="34" charset="0"/>
                        <a:ea typeface="+mn-ea"/>
                        <a:cs typeface="Arial" pitchFamily="34" charset="0"/>
                      </a:endParaRPr>
                    </a:p>
                  </a:txBody>
                  <a:tcPr marL="0" marR="0" marT="0"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ctr"/>
                      <a:r>
                        <a:rPr lang="mn-MN" sz="1100" b="1" dirty="0" smtClean="0">
                          <a:solidFill>
                            <a:schemeClr val="tx2">
                              <a:lumMod val="50000"/>
                            </a:schemeClr>
                          </a:solidFill>
                          <a:latin typeface="Arial" pitchFamily="34" charset="0"/>
                          <a:cs typeface="Arial" pitchFamily="34" charset="0"/>
                        </a:rPr>
                        <a:t>-1,279</a:t>
                      </a:r>
                      <a:endParaRPr lang="en-US" sz="1100" b="1" dirty="0">
                        <a:solidFill>
                          <a:schemeClr val="tx2">
                            <a:lumMod val="50000"/>
                          </a:schemeClr>
                        </a:solidFill>
                        <a:latin typeface="Arial" pitchFamily="34" charset="0"/>
                        <a:cs typeface="Arial" pitchFamily="34" charset="0"/>
                      </a:endParaRPr>
                    </a:p>
                  </a:txBody>
                  <a:tcP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ctr" rtl="0" fontAlgn="ctr"/>
                      <a:r>
                        <a:rPr lang="en-US" sz="1000" b="1" i="0" u="none" strike="noStrike" dirty="0">
                          <a:solidFill>
                            <a:srgbClr val="681417"/>
                          </a:solidFill>
                          <a:effectLst/>
                          <a:latin typeface="Arial"/>
                        </a:rPr>
                        <a:t>-</a:t>
                      </a:r>
                      <a:r>
                        <a:rPr lang="en-US" sz="1000" b="1" i="0" u="none" strike="noStrike" dirty="0" smtClean="0">
                          <a:solidFill>
                            <a:srgbClr val="681417"/>
                          </a:solidFill>
                          <a:effectLst/>
                          <a:latin typeface="Arial"/>
                        </a:rPr>
                        <a:t>1</a:t>
                      </a:r>
                      <a:r>
                        <a:rPr lang="mn-MN" sz="1000" b="1" i="0" u="none" strike="noStrike" dirty="0" smtClean="0">
                          <a:solidFill>
                            <a:srgbClr val="681417"/>
                          </a:solidFill>
                          <a:effectLst/>
                          <a:latin typeface="Arial"/>
                        </a:rPr>
                        <a:t>,</a:t>
                      </a:r>
                      <a:r>
                        <a:rPr lang="en-US" sz="1000" b="1" i="0" u="none" strike="noStrike" dirty="0" smtClean="0">
                          <a:solidFill>
                            <a:srgbClr val="681417"/>
                          </a:solidFill>
                          <a:effectLst/>
                          <a:latin typeface="Arial"/>
                        </a:rPr>
                        <a:t>681</a:t>
                      </a:r>
                      <a:endParaRPr lang="en-US" sz="1000" b="1" i="0" u="none" strike="noStrike" dirty="0">
                        <a:solidFill>
                          <a:srgbClr val="681417"/>
                        </a:solidFill>
                        <a:effectLst/>
                        <a:latin typeface="Arial"/>
                      </a:endParaRPr>
                    </a:p>
                  </a:txBody>
                  <a:tcPr marL="9525" marR="9525" marT="9525"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ctr"/>
                      <a:r>
                        <a:rPr lang="mn-MN" sz="1100" b="1" dirty="0" smtClean="0">
                          <a:solidFill>
                            <a:schemeClr val="tx2">
                              <a:lumMod val="50000"/>
                            </a:schemeClr>
                          </a:solidFill>
                          <a:latin typeface="Arial" pitchFamily="34" charset="0"/>
                          <a:cs typeface="Arial" pitchFamily="34" charset="0"/>
                        </a:rPr>
                        <a:t>76%</a:t>
                      </a:r>
                      <a:endParaRPr lang="en-US" sz="1100" b="1" dirty="0">
                        <a:solidFill>
                          <a:schemeClr val="tx2">
                            <a:lumMod val="50000"/>
                          </a:schemeClr>
                        </a:solidFill>
                        <a:latin typeface="Arial" pitchFamily="34" charset="0"/>
                        <a:cs typeface="Arial" pitchFamily="34" charset="0"/>
                      </a:endParaRPr>
                    </a:p>
                  </a:txBody>
                  <a:tcPr>
                    <a:lnB w="28575" cap="flat" cmpd="sng" algn="ctr">
                      <a:solidFill>
                        <a:schemeClr val="tx2">
                          <a:lumMod val="50000"/>
                        </a:schemeClr>
                      </a:solidFill>
                      <a:prstDash val="solid"/>
                      <a:round/>
                      <a:headEnd type="none" w="med" len="med"/>
                      <a:tailEnd type="none" w="med" len="med"/>
                    </a:lnB>
                    <a:solidFill>
                      <a:schemeClr val="bg1">
                        <a:lumMod val="85000"/>
                      </a:schemeClr>
                    </a:solidFill>
                  </a:tcPr>
                </a:tc>
              </a:tr>
              <a:tr h="229736">
                <a:tc>
                  <a:txBody>
                    <a:bodyPr/>
                    <a:lstStyle/>
                    <a:p>
                      <a:pPr lvl="1" algn="l" fontAlgn="b"/>
                      <a:r>
                        <a:rPr lang="mn-MN" sz="1100" b="0" i="0" u="none" strike="noStrike" dirty="0" smtClean="0">
                          <a:solidFill>
                            <a:schemeClr val="tx1"/>
                          </a:solidFill>
                          <a:effectLst/>
                          <a:latin typeface="Arial" pitchFamily="34" charset="0"/>
                          <a:cs typeface="Arial" pitchFamily="34" charset="0"/>
                        </a:rPr>
                        <a:t>Нийт ашгийн</a:t>
                      </a:r>
                      <a:r>
                        <a:rPr lang="mn-MN" sz="1100" b="0" i="0" u="none" strike="noStrike" baseline="0" dirty="0" smtClean="0">
                          <a:solidFill>
                            <a:schemeClr val="tx1"/>
                          </a:solidFill>
                          <a:effectLst/>
                          <a:latin typeface="Arial" pitchFamily="34" charset="0"/>
                          <a:cs typeface="Arial" pitchFamily="34" charset="0"/>
                        </a:rPr>
                        <a:t> маржин</a:t>
                      </a:r>
                      <a:endParaRPr lang="en-US" sz="1100" b="0" i="0" u="none" strike="noStrike" dirty="0">
                        <a:solidFill>
                          <a:schemeClr val="tx1"/>
                        </a:solidFill>
                        <a:effectLst/>
                        <a:latin typeface="Arial" pitchFamily="34" charset="0"/>
                        <a:cs typeface="Arial" pitchFamily="34" charset="0"/>
                      </a:endParaRPr>
                    </a:p>
                  </a:txBody>
                  <a:tcPr marL="0" marR="0" marT="0" marB="0" anchor="ct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fontAlgn="b"/>
                      <a:r>
                        <a:rPr lang="mn-MN" sz="1100" b="0" u="none" strike="noStrike" kern="1200" dirty="0" smtClean="0">
                          <a:solidFill>
                            <a:schemeClr val="tx1"/>
                          </a:solidFill>
                          <a:effectLst/>
                          <a:latin typeface="Arial" pitchFamily="34" charset="0"/>
                          <a:ea typeface="+mn-ea"/>
                          <a:cs typeface="Arial" pitchFamily="34" charset="0"/>
                        </a:rPr>
                        <a:t>31%</a:t>
                      </a:r>
                      <a:endParaRPr lang="en-US" sz="1100" b="0" u="none" strike="noStrike" kern="1200" dirty="0">
                        <a:solidFill>
                          <a:schemeClr val="tx1"/>
                        </a:solidFill>
                        <a:effectLst/>
                        <a:latin typeface="Arial" pitchFamily="34" charset="0"/>
                        <a:ea typeface="+mn-ea"/>
                        <a:cs typeface="Arial" pitchFamily="34" charset="0"/>
                      </a:endParaRPr>
                    </a:p>
                  </a:txBody>
                  <a:tcPr marL="0" marR="0" marT="0" marB="0" anchor="ct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fontAlgn="b"/>
                      <a:r>
                        <a:rPr lang="mn-MN" sz="1100" b="0" u="none" strike="noStrike" kern="1200" dirty="0" smtClean="0">
                          <a:solidFill>
                            <a:schemeClr val="tx1"/>
                          </a:solidFill>
                          <a:effectLst/>
                          <a:latin typeface="Arial" pitchFamily="34" charset="0"/>
                          <a:ea typeface="+mn-ea"/>
                          <a:cs typeface="Arial" pitchFamily="34" charset="0"/>
                        </a:rPr>
                        <a:t>31%</a:t>
                      </a:r>
                      <a:endParaRPr lang="en-US" sz="1100" b="0" u="none" strike="noStrike" kern="1200" dirty="0">
                        <a:solidFill>
                          <a:schemeClr val="tx1"/>
                        </a:solidFill>
                        <a:effectLst/>
                        <a:latin typeface="Arial" pitchFamily="34" charset="0"/>
                        <a:ea typeface="+mn-ea"/>
                        <a:cs typeface="Arial" pitchFamily="34" charset="0"/>
                      </a:endParaRPr>
                    </a:p>
                  </a:txBody>
                  <a:tcPr marL="0" marR="0" marT="0" marB="0" anchor="ct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marL="0" algn="ctr" defTabSz="914400" rtl="0" eaLnBrk="1" fontAlgn="b" latinLnBrk="0" hangingPunct="1"/>
                      <a:r>
                        <a:rPr lang="mn-MN" sz="1100" b="0" u="none" strike="noStrike" kern="1200" dirty="0" smtClean="0">
                          <a:solidFill>
                            <a:schemeClr val="tx1"/>
                          </a:solidFill>
                          <a:effectLst/>
                          <a:latin typeface="Arial" pitchFamily="34" charset="0"/>
                          <a:ea typeface="+mn-ea"/>
                          <a:cs typeface="Arial" pitchFamily="34" charset="0"/>
                        </a:rPr>
                        <a:t>32%</a:t>
                      </a:r>
                      <a:endParaRPr lang="en-US" sz="1100" b="0" u="none" strike="noStrike" kern="1200" dirty="0">
                        <a:solidFill>
                          <a:schemeClr val="tx1"/>
                        </a:solidFill>
                        <a:effectLst/>
                        <a:latin typeface="Arial" pitchFamily="34" charset="0"/>
                        <a:ea typeface="+mn-ea"/>
                        <a:cs typeface="Arial" pitchFamily="34" charset="0"/>
                      </a:endParaRPr>
                    </a:p>
                  </a:txBody>
                  <a:tcPr marL="0" marR="0" marT="0" marB="0" anchor="ct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a:r>
                        <a:rPr lang="mn-MN" sz="1100" b="0" dirty="0" smtClean="0">
                          <a:solidFill>
                            <a:schemeClr val="tx1"/>
                          </a:solidFill>
                          <a:latin typeface="Arial" pitchFamily="34" charset="0"/>
                          <a:cs typeface="Arial" pitchFamily="34" charset="0"/>
                        </a:rPr>
                        <a:t>31%</a:t>
                      </a:r>
                      <a:endParaRPr lang="en-US" sz="1100" b="0" dirty="0">
                        <a:solidFill>
                          <a:schemeClr val="tx1"/>
                        </a:solidFill>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rtl="0" fontAlgn="ctr"/>
                      <a:r>
                        <a:rPr lang="en-US" sz="1000" b="0" i="0" u="none" strike="noStrike">
                          <a:solidFill>
                            <a:srgbClr val="000000"/>
                          </a:solidFill>
                          <a:effectLst/>
                          <a:latin typeface="Arial"/>
                        </a:rPr>
                        <a:t>27%</a:t>
                      </a:r>
                    </a:p>
                  </a:txBody>
                  <a:tcPr marL="9525" marR="9525" marT="9525" marB="0" anchor="ct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a:r>
                        <a:rPr lang="mn-MN" sz="1100" b="0" dirty="0" smtClean="0">
                          <a:solidFill>
                            <a:schemeClr val="tx1"/>
                          </a:solidFill>
                          <a:latin typeface="Arial" pitchFamily="34" charset="0"/>
                          <a:cs typeface="Arial" pitchFamily="34" charset="0"/>
                        </a:rPr>
                        <a:t>4%</a:t>
                      </a:r>
                      <a:endParaRPr lang="en-US" sz="1100" b="0" dirty="0">
                        <a:solidFill>
                          <a:schemeClr val="tx1"/>
                        </a:solidFill>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solidFill>
                      <a:schemeClr val="bg1">
                        <a:lumMod val="85000"/>
                      </a:schemeClr>
                    </a:solidFill>
                  </a:tcPr>
                </a:tc>
              </a:tr>
              <a:tr h="229736">
                <a:tc>
                  <a:txBody>
                    <a:bodyPr/>
                    <a:lstStyle/>
                    <a:p>
                      <a:pPr lvl="1" algn="l" fontAlgn="b"/>
                      <a:r>
                        <a:rPr lang="mn-MN" sz="1100" b="0" i="0" u="none" strike="noStrike" dirty="0" smtClean="0">
                          <a:solidFill>
                            <a:schemeClr val="tx1"/>
                          </a:solidFill>
                          <a:effectLst/>
                          <a:latin typeface="Arial" pitchFamily="34" charset="0"/>
                          <a:cs typeface="Arial" pitchFamily="34" charset="0"/>
                        </a:rPr>
                        <a:t>Үйл ажиллагааны ашгийн маржин</a:t>
                      </a:r>
                      <a:endParaRPr lang="en-US" sz="1100" b="0" i="0" u="none" strike="noStrike" dirty="0">
                        <a:solidFill>
                          <a:schemeClr val="tx1"/>
                        </a:solidFill>
                        <a:effectLst/>
                        <a:latin typeface="Arial" pitchFamily="34" charset="0"/>
                        <a:cs typeface="Arial" pitchFamily="34" charset="0"/>
                      </a:endParaRPr>
                    </a:p>
                  </a:txBody>
                  <a:tcPr marL="0" marR="0" marT="0" marB="0" anchor="ctr">
                    <a:solidFill>
                      <a:schemeClr val="bg1">
                        <a:lumMod val="85000"/>
                      </a:schemeClr>
                    </a:solidFill>
                  </a:tcPr>
                </a:tc>
                <a:tc>
                  <a:txBody>
                    <a:bodyPr/>
                    <a:lstStyle/>
                    <a:p>
                      <a:pPr algn="ctr" fontAlgn="b"/>
                      <a:r>
                        <a:rPr lang="mn-MN" sz="1100" b="0" u="none" strike="noStrike" kern="1200" dirty="0" smtClean="0">
                          <a:solidFill>
                            <a:schemeClr val="tx1"/>
                          </a:solidFill>
                          <a:effectLst/>
                          <a:latin typeface="Arial" pitchFamily="34" charset="0"/>
                          <a:ea typeface="+mn-ea"/>
                          <a:cs typeface="Arial" pitchFamily="34" charset="0"/>
                        </a:rPr>
                        <a:t>7%</a:t>
                      </a:r>
                      <a:endParaRPr lang="en-US" sz="1100" b="0" u="none" strike="noStrike" kern="1200" dirty="0">
                        <a:solidFill>
                          <a:schemeClr val="tx1"/>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algn="ctr" fontAlgn="b"/>
                      <a:r>
                        <a:rPr lang="mn-MN" sz="1100" b="0" u="none" strike="noStrike" kern="1200" dirty="0" smtClean="0">
                          <a:solidFill>
                            <a:schemeClr val="tx1"/>
                          </a:solidFill>
                          <a:effectLst/>
                          <a:latin typeface="Arial" pitchFamily="34" charset="0"/>
                          <a:ea typeface="+mn-ea"/>
                          <a:cs typeface="Arial" pitchFamily="34" charset="0"/>
                        </a:rPr>
                        <a:t>15%</a:t>
                      </a:r>
                      <a:endParaRPr lang="en-US" sz="1100" b="0" u="none" strike="noStrike" kern="1200" dirty="0">
                        <a:solidFill>
                          <a:schemeClr val="tx1"/>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marL="0" algn="ctr" defTabSz="914400" rtl="0" eaLnBrk="1" fontAlgn="b" latinLnBrk="0" hangingPunct="1"/>
                      <a:r>
                        <a:rPr lang="mn-MN" sz="1100" b="0" u="none" strike="noStrike" kern="1200" dirty="0" smtClean="0">
                          <a:solidFill>
                            <a:schemeClr val="tx1"/>
                          </a:solidFill>
                          <a:effectLst/>
                          <a:latin typeface="Arial" pitchFamily="34" charset="0"/>
                          <a:ea typeface="+mn-ea"/>
                          <a:cs typeface="Arial" pitchFamily="34" charset="0"/>
                        </a:rPr>
                        <a:t>18%</a:t>
                      </a:r>
                      <a:endParaRPr lang="en-US" sz="1100" b="0" u="none" strike="noStrike" kern="1200" dirty="0">
                        <a:solidFill>
                          <a:schemeClr val="tx1"/>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algn="ctr"/>
                      <a:r>
                        <a:rPr lang="mn-MN" sz="1100" b="0" dirty="0" smtClean="0">
                          <a:solidFill>
                            <a:schemeClr val="tx1"/>
                          </a:solidFill>
                          <a:latin typeface="Arial" pitchFamily="34" charset="0"/>
                          <a:cs typeface="Arial" pitchFamily="34" charset="0"/>
                        </a:rPr>
                        <a:t>10%</a:t>
                      </a:r>
                      <a:endParaRPr lang="en-US" sz="1100" b="0" dirty="0">
                        <a:solidFill>
                          <a:schemeClr val="tx1"/>
                        </a:solidFill>
                        <a:latin typeface="Arial" pitchFamily="34" charset="0"/>
                        <a:cs typeface="Arial" pitchFamily="34" charset="0"/>
                      </a:endParaRPr>
                    </a:p>
                  </a:txBody>
                  <a:tcPr>
                    <a:solidFill>
                      <a:schemeClr val="bg1">
                        <a:lumMod val="85000"/>
                      </a:schemeClr>
                    </a:solidFill>
                  </a:tcPr>
                </a:tc>
                <a:tc>
                  <a:txBody>
                    <a:bodyPr/>
                    <a:lstStyle/>
                    <a:p>
                      <a:pPr algn="ctr" rtl="0" fontAlgn="ctr"/>
                      <a:r>
                        <a:rPr lang="en-US" sz="1000" b="0" i="0" u="none" strike="noStrike">
                          <a:solidFill>
                            <a:srgbClr val="000000"/>
                          </a:solidFill>
                          <a:effectLst/>
                          <a:latin typeface="Arial"/>
                        </a:rPr>
                        <a:t>9%</a:t>
                      </a:r>
                    </a:p>
                  </a:txBody>
                  <a:tcPr marL="9525" marR="9525" marT="9525" marB="0" anchor="ctr">
                    <a:solidFill>
                      <a:schemeClr val="bg1">
                        <a:lumMod val="85000"/>
                      </a:schemeClr>
                    </a:solidFill>
                  </a:tcPr>
                </a:tc>
                <a:tc>
                  <a:txBody>
                    <a:bodyPr/>
                    <a:lstStyle/>
                    <a:p>
                      <a:pPr algn="ctr"/>
                      <a:r>
                        <a:rPr lang="mn-MN" sz="1100" b="0" dirty="0" smtClean="0">
                          <a:solidFill>
                            <a:schemeClr val="tx1"/>
                          </a:solidFill>
                          <a:latin typeface="Arial" pitchFamily="34" charset="0"/>
                          <a:cs typeface="Arial" pitchFamily="34" charset="0"/>
                        </a:rPr>
                        <a:t>1%</a:t>
                      </a:r>
                      <a:endParaRPr lang="en-US" sz="1100" b="0" dirty="0">
                        <a:solidFill>
                          <a:schemeClr val="tx1"/>
                        </a:solidFill>
                        <a:latin typeface="Arial" pitchFamily="34" charset="0"/>
                        <a:cs typeface="Arial" pitchFamily="34" charset="0"/>
                      </a:endParaRPr>
                    </a:p>
                  </a:txBody>
                  <a:tcPr>
                    <a:solidFill>
                      <a:schemeClr val="bg1">
                        <a:lumMod val="85000"/>
                      </a:schemeClr>
                    </a:solidFill>
                  </a:tcPr>
                </a:tc>
              </a:tr>
              <a:tr h="229736">
                <a:tc>
                  <a:txBody>
                    <a:bodyPr/>
                    <a:lstStyle/>
                    <a:p>
                      <a:pPr lvl="1" algn="l" fontAlgn="b"/>
                      <a:r>
                        <a:rPr lang="mn-MN" sz="1100" b="0" i="0" u="none" strike="noStrike" dirty="0" smtClean="0">
                          <a:solidFill>
                            <a:schemeClr val="tx1"/>
                          </a:solidFill>
                          <a:effectLst/>
                          <a:latin typeface="Arial" pitchFamily="34" charset="0"/>
                          <a:cs typeface="Arial" pitchFamily="34" charset="0"/>
                        </a:rPr>
                        <a:t>Цэвэр ашгийн маржин</a:t>
                      </a:r>
                      <a:endParaRPr lang="en-US" sz="1100" b="0" i="0" u="none" strike="noStrike" dirty="0">
                        <a:solidFill>
                          <a:schemeClr val="tx1"/>
                        </a:solidFill>
                        <a:effectLst/>
                        <a:latin typeface="Arial" pitchFamily="34" charset="0"/>
                        <a:cs typeface="Arial" pitchFamily="34" charset="0"/>
                      </a:endParaRPr>
                    </a:p>
                  </a:txBody>
                  <a:tcPr marL="0" marR="0" marT="0" marB="0" anchor="ctr">
                    <a:solidFill>
                      <a:schemeClr val="bg1">
                        <a:lumMod val="85000"/>
                      </a:schemeClr>
                    </a:solidFill>
                  </a:tcPr>
                </a:tc>
                <a:tc>
                  <a:txBody>
                    <a:bodyPr/>
                    <a:lstStyle/>
                    <a:p>
                      <a:pPr algn="ctr" fontAlgn="b"/>
                      <a:r>
                        <a:rPr lang="mn-MN" sz="1100" b="0" u="none" strike="noStrike" kern="1200" dirty="0" smtClean="0">
                          <a:solidFill>
                            <a:schemeClr val="tx1"/>
                          </a:solidFill>
                          <a:effectLst/>
                          <a:latin typeface="Arial" pitchFamily="34" charset="0"/>
                          <a:ea typeface="+mn-ea"/>
                          <a:cs typeface="Arial" pitchFamily="34" charset="0"/>
                        </a:rPr>
                        <a:t>-12%</a:t>
                      </a:r>
                      <a:endParaRPr lang="en-US" sz="1100" b="0" u="none" strike="noStrike" kern="1200" dirty="0">
                        <a:solidFill>
                          <a:schemeClr val="tx1"/>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algn="ctr" fontAlgn="b"/>
                      <a:r>
                        <a:rPr lang="mn-MN" sz="1100" b="0" u="none" strike="noStrike" kern="1200" dirty="0" smtClean="0">
                          <a:solidFill>
                            <a:schemeClr val="tx1"/>
                          </a:solidFill>
                          <a:effectLst/>
                          <a:latin typeface="Arial" pitchFamily="34" charset="0"/>
                          <a:ea typeface="+mn-ea"/>
                          <a:cs typeface="Arial" pitchFamily="34" charset="0"/>
                        </a:rPr>
                        <a:t>-6%</a:t>
                      </a:r>
                      <a:endParaRPr lang="en-US" sz="1100" b="0" u="none" strike="noStrike" kern="1200" dirty="0">
                        <a:solidFill>
                          <a:schemeClr val="tx1"/>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marL="0" algn="ctr" defTabSz="914400" rtl="0" eaLnBrk="1" fontAlgn="b" latinLnBrk="0" hangingPunct="1"/>
                      <a:r>
                        <a:rPr lang="mn-MN" sz="1100" b="0" u="none" strike="noStrike" kern="1200" dirty="0" smtClean="0">
                          <a:solidFill>
                            <a:schemeClr val="tx1"/>
                          </a:solidFill>
                          <a:effectLst/>
                          <a:latin typeface="Arial" pitchFamily="34" charset="0"/>
                          <a:ea typeface="+mn-ea"/>
                          <a:cs typeface="Arial" pitchFamily="34" charset="0"/>
                        </a:rPr>
                        <a:t>-10%</a:t>
                      </a:r>
                      <a:endParaRPr lang="en-US" sz="1100" b="0" u="none" strike="noStrike" kern="1200" dirty="0">
                        <a:solidFill>
                          <a:schemeClr val="tx1"/>
                        </a:solidFill>
                        <a:effectLst/>
                        <a:latin typeface="Arial" pitchFamily="34" charset="0"/>
                        <a:ea typeface="+mn-ea"/>
                        <a:cs typeface="Arial" pitchFamily="34" charset="0"/>
                      </a:endParaRPr>
                    </a:p>
                  </a:txBody>
                  <a:tcPr marL="0" marR="0" marT="0" marB="0" anchor="ctr">
                    <a:solidFill>
                      <a:schemeClr val="bg1">
                        <a:lumMod val="85000"/>
                      </a:schemeClr>
                    </a:solidFill>
                  </a:tcPr>
                </a:tc>
                <a:tc>
                  <a:txBody>
                    <a:bodyPr/>
                    <a:lstStyle/>
                    <a:p>
                      <a:pPr algn="ctr"/>
                      <a:r>
                        <a:rPr lang="mn-MN" sz="1100" b="0" dirty="0" smtClean="0">
                          <a:solidFill>
                            <a:schemeClr val="tx1"/>
                          </a:solidFill>
                          <a:latin typeface="Arial" pitchFamily="34" charset="0"/>
                          <a:cs typeface="Arial" pitchFamily="34" charset="0"/>
                        </a:rPr>
                        <a:t>-16%</a:t>
                      </a:r>
                      <a:endParaRPr lang="en-US" sz="1100" b="0" dirty="0">
                        <a:solidFill>
                          <a:schemeClr val="tx1"/>
                        </a:solidFill>
                        <a:latin typeface="Arial" pitchFamily="34" charset="0"/>
                        <a:cs typeface="Arial" pitchFamily="34" charset="0"/>
                      </a:endParaRPr>
                    </a:p>
                  </a:txBody>
                  <a:tcPr>
                    <a:solidFill>
                      <a:schemeClr val="bg1">
                        <a:lumMod val="85000"/>
                      </a:schemeClr>
                    </a:solidFill>
                  </a:tcPr>
                </a:tc>
                <a:tc>
                  <a:txBody>
                    <a:bodyPr/>
                    <a:lstStyle/>
                    <a:p>
                      <a:pPr algn="ctr" rtl="0" fontAlgn="ctr"/>
                      <a:r>
                        <a:rPr lang="en-US" sz="1000" b="0" i="0" u="none" strike="noStrike">
                          <a:solidFill>
                            <a:srgbClr val="000000"/>
                          </a:solidFill>
                          <a:effectLst/>
                          <a:latin typeface="Arial"/>
                        </a:rPr>
                        <a:t>-20%</a:t>
                      </a:r>
                    </a:p>
                  </a:txBody>
                  <a:tcPr marL="9525" marR="9525" marT="9525" marB="0" anchor="ctr">
                    <a:solidFill>
                      <a:schemeClr val="bg1">
                        <a:lumMod val="85000"/>
                      </a:schemeClr>
                    </a:solidFill>
                  </a:tcPr>
                </a:tc>
                <a:tc>
                  <a:txBody>
                    <a:bodyPr/>
                    <a:lstStyle/>
                    <a:p>
                      <a:pPr algn="ctr"/>
                      <a:r>
                        <a:rPr lang="mn-MN" sz="1100" b="0" dirty="0" smtClean="0">
                          <a:solidFill>
                            <a:schemeClr val="tx1"/>
                          </a:solidFill>
                          <a:latin typeface="Arial" pitchFamily="34" charset="0"/>
                          <a:cs typeface="Arial" pitchFamily="34" charset="0"/>
                        </a:rPr>
                        <a:t>4%</a:t>
                      </a:r>
                      <a:endParaRPr lang="en-US" sz="1100" b="0" dirty="0">
                        <a:solidFill>
                          <a:schemeClr val="tx1"/>
                        </a:solidFill>
                        <a:latin typeface="Arial" pitchFamily="34" charset="0"/>
                        <a:cs typeface="Arial" pitchFamily="34" charset="0"/>
                      </a:endParaRPr>
                    </a:p>
                  </a:txBody>
                  <a:tcPr>
                    <a:solidFill>
                      <a:schemeClr val="bg1">
                        <a:lumMod val="85000"/>
                      </a:schemeClr>
                    </a:solidFill>
                  </a:tcPr>
                </a:tc>
              </a:tr>
              <a:tr h="229736">
                <a:tc>
                  <a:txBody>
                    <a:bodyPr/>
                    <a:lstStyle/>
                    <a:p>
                      <a:pPr lvl="1" algn="l" fontAlgn="b"/>
                      <a:r>
                        <a:rPr lang="en-US" sz="1100" b="0" i="0" u="none" strike="noStrike" dirty="0" smtClean="0">
                          <a:solidFill>
                            <a:schemeClr val="tx1"/>
                          </a:solidFill>
                          <a:effectLst/>
                          <a:latin typeface="Arial" pitchFamily="34" charset="0"/>
                          <a:cs typeface="Arial" pitchFamily="34" charset="0"/>
                        </a:rPr>
                        <a:t>EBITDA </a:t>
                      </a:r>
                      <a:r>
                        <a:rPr lang="mn-MN" sz="1100" b="0" i="0" u="none" strike="noStrike" dirty="0" smtClean="0">
                          <a:solidFill>
                            <a:schemeClr val="tx1"/>
                          </a:solidFill>
                          <a:effectLst/>
                          <a:latin typeface="Arial" pitchFamily="34" charset="0"/>
                          <a:cs typeface="Arial" pitchFamily="34" charset="0"/>
                        </a:rPr>
                        <a:t> маржин</a:t>
                      </a:r>
                      <a:endParaRPr lang="en-US" sz="1100" b="0" i="0" u="none" strike="noStrike" dirty="0">
                        <a:solidFill>
                          <a:schemeClr val="tx1"/>
                        </a:solidFill>
                        <a:effectLst/>
                        <a:latin typeface="Arial" pitchFamily="34" charset="0"/>
                        <a:cs typeface="Arial" pitchFamily="34" charset="0"/>
                      </a:endParaRPr>
                    </a:p>
                  </a:txBody>
                  <a:tcPr marL="0" marR="0" marT="0"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ctr" fontAlgn="b"/>
                      <a:r>
                        <a:rPr lang="mn-MN" sz="1100" b="0" u="none" strike="noStrike" kern="1200" dirty="0" smtClean="0">
                          <a:solidFill>
                            <a:schemeClr val="tx1"/>
                          </a:solidFill>
                          <a:effectLst/>
                          <a:latin typeface="Arial" pitchFamily="34" charset="0"/>
                          <a:ea typeface="+mn-ea"/>
                          <a:cs typeface="Arial" pitchFamily="34" charset="0"/>
                        </a:rPr>
                        <a:t>12%</a:t>
                      </a:r>
                      <a:endParaRPr lang="en-US" sz="1100" b="0" u="none" strike="noStrike" kern="1200" dirty="0">
                        <a:solidFill>
                          <a:schemeClr val="tx1"/>
                        </a:solidFill>
                        <a:effectLst/>
                        <a:latin typeface="Arial" pitchFamily="34" charset="0"/>
                        <a:ea typeface="+mn-ea"/>
                        <a:cs typeface="Arial" pitchFamily="34" charset="0"/>
                      </a:endParaRPr>
                    </a:p>
                  </a:txBody>
                  <a:tcPr marL="0" marR="0" marT="0"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ctr" fontAlgn="b"/>
                      <a:r>
                        <a:rPr lang="mn-MN" sz="1100" b="0" u="none" strike="noStrike" kern="1200" dirty="0" smtClean="0">
                          <a:solidFill>
                            <a:schemeClr val="tx1"/>
                          </a:solidFill>
                          <a:effectLst/>
                          <a:latin typeface="Arial" pitchFamily="34" charset="0"/>
                          <a:ea typeface="+mn-ea"/>
                          <a:cs typeface="Arial" pitchFamily="34" charset="0"/>
                        </a:rPr>
                        <a:t>15%</a:t>
                      </a:r>
                      <a:endParaRPr lang="en-US" sz="1100" b="0" u="none" strike="noStrike" kern="1200" dirty="0">
                        <a:solidFill>
                          <a:schemeClr val="tx1"/>
                        </a:solidFill>
                        <a:effectLst/>
                        <a:latin typeface="Arial" pitchFamily="34" charset="0"/>
                        <a:ea typeface="+mn-ea"/>
                        <a:cs typeface="Arial" pitchFamily="34" charset="0"/>
                      </a:endParaRPr>
                    </a:p>
                  </a:txBody>
                  <a:tcPr marL="0" marR="0" marT="0"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marL="0" algn="ctr" defTabSz="914400" rtl="0" eaLnBrk="1" fontAlgn="b" latinLnBrk="0" hangingPunct="1"/>
                      <a:r>
                        <a:rPr lang="mn-MN" sz="1100" b="0" u="none" strike="noStrike" kern="1200" dirty="0" smtClean="0">
                          <a:solidFill>
                            <a:schemeClr val="tx1"/>
                          </a:solidFill>
                          <a:effectLst/>
                          <a:latin typeface="Arial" pitchFamily="34" charset="0"/>
                          <a:ea typeface="+mn-ea"/>
                          <a:cs typeface="Arial" pitchFamily="34" charset="0"/>
                        </a:rPr>
                        <a:t>17%</a:t>
                      </a:r>
                      <a:endParaRPr lang="en-US" sz="1100" b="0" u="none" strike="noStrike" kern="1200" dirty="0">
                        <a:solidFill>
                          <a:schemeClr val="tx1"/>
                        </a:solidFill>
                        <a:effectLst/>
                        <a:latin typeface="Arial" pitchFamily="34" charset="0"/>
                        <a:ea typeface="+mn-ea"/>
                        <a:cs typeface="Arial" pitchFamily="34" charset="0"/>
                      </a:endParaRPr>
                    </a:p>
                  </a:txBody>
                  <a:tcPr marL="0" marR="0" marT="0"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ctr"/>
                      <a:r>
                        <a:rPr lang="mn-MN" sz="1100" b="0" dirty="0" smtClean="0">
                          <a:solidFill>
                            <a:schemeClr val="tx1"/>
                          </a:solidFill>
                          <a:latin typeface="Arial" pitchFamily="34" charset="0"/>
                          <a:cs typeface="Arial" pitchFamily="34" charset="0"/>
                        </a:rPr>
                        <a:t>11%</a:t>
                      </a:r>
                      <a:endParaRPr lang="en-US" sz="1100" b="0" dirty="0">
                        <a:solidFill>
                          <a:schemeClr val="tx1"/>
                        </a:solidFill>
                        <a:latin typeface="Arial" pitchFamily="34" charset="0"/>
                        <a:cs typeface="Arial" pitchFamily="34" charset="0"/>
                      </a:endParaRPr>
                    </a:p>
                  </a:txBody>
                  <a:tcP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ctr" rtl="0" fontAlgn="ctr"/>
                      <a:r>
                        <a:rPr lang="en-US" sz="1000" b="0" i="0" u="none" strike="noStrike" dirty="0">
                          <a:solidFill>
                            <a:srgbClr val="000000"/>
                          </a:solidFill>
                          <a:effectLst/>
                          <a:latin typeface="Arial"/>
                        </a:rPr>
                        <a:t>-20%</a:t>
                      </a:r>
                    </a:p>
                  </a:txBody>
                  <a:tcPr marL="9525" marR="9525" marT="9525"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ctr"/>
                      <a:r>
                        <a:rPr lang="mn-MN" sz="1100" b="0" dirty="0" smtClean="0">
                          <a:solidFill>
                            <a:schemeClr val="tx1"/>
                          </a:solidFill>
                          <a:latin typeface="Arial" pitchFamily="34" charset="0"/>
                          <a:cs typeface="Arial" pitchFamily="34" charset="0"/>
                        </a:rPr>
                        <a:t>31%</a:t>
                      </a:r>
                      <a:endParaRPr lang="en-US" sz="1100" b="0" dirty="0">
                        <a:solidFill>
                          <a:schemeClr val="tx1"/>
                        </a:solidFill>
                        <a:latin typeface="Arial" pitchFamily="34" charset="0"/>
                        <a:cs typeface="Arial" pitchFamily="34" charset="0"/>
                      </a:endParaRPr>
                    </a:p>
                  </a:txBody>
                  <a:tcPr>
                    <a:lnB w="28575" cap="flat" cmpd="sng" algn="ctr">
                      <a:solidFill>
                        <a:schemeClr val="tx2">
                          <a:lumMod val="50000"/>
                        </a:schemeClr>
                      </a:solidFill>
                      <a:prstDash val="solid"/>
                      <a:round/>
                      <a:headEnd type="none" w="med" len="med"/>
                      <a:tailEnd type="none" w="med" len="med"/>
                    </a:lnB>
                    <a:solidFill>
                      <a:schemeClr val="bg1">
                        <a:lumMod val="85000"/>
                      </a:schemeClr>
                    </a:solidFill>
                  </a:tcPr>
                </a:tc>
              </a:tr>
            </a:tbl>
          </a:graphicData>
        </a:graphic>
      </p:graphicFrame>
      <p:sp>
        <p:nvSpPr>
          <p:cNvPr id="6" name="Text Placeholder 5"/>
          <p:cNvSpPr>
            <a:spLocks noGrp="1"/>
          </p:cNvSpPr>
          <p:nvPr>
            <p:ph type="body" sz="half" idx="2"/>
          </p:nvPr>
        </p:nvSpPr>
        <p:spPr>
          <a:xfrm>
            <a:off x="457200" y="1600200"/>
            <a:ext cx="3008313" cy="5141168"/>
          </a:xfrm>
        </p:spPr>
        <p:txBody>
          <a:bodyPr>
            <a:normAutofit/>
          </a:bodyPr>
          <a:lstStyle/>
          <a:p>
            <a:pPr algn="ctr">
              <a:lnSpc>
                <a:spcPct val="150000"/>
              </a:lnSpc>
            </a:pPr>
            <a:r>
              <a:rPr lang="mn-MN" sz="1200" dirty="0" smtClean="0">
                <a:solidFill>
                  <a:schemeClr val="tx2">
                    <a:lumMod val="50000"/>
                  </a:schemeClr>
                </a:solidFill>
                <a:latin typeface="Arial" pitchFamily="34" charset="0"/>
                <a:cs typeface="Arial" pitchFamily="34" charset="0"/>
              </a:rPr>
              <a:t>ТӨСӨВ ГҮЙЦЭТГЭЛИЙН ХАРЬЦАА</a:t>
            </a:r>
          </a:p>
          <a:p>
            <a:pPr algn="just">
              <a:lnSpc>
                <a:spcPct val="150000"/>
              </a:lnSpc>
            </a:pPr>
            <a:r>
              <a:rPr lang="mn-MN" sz="1200" b="0" dirty="0" smtClean="0">
                <a:latin typeface="Arial" pitchFamily="34" charset="0"/>
                <a:cs typeface="Arial" pitchFamily="34" charset="0"/>
              </a:rPr>
              <a:t>2017 оны төсөв болон гүйцэтгэлээс харвал борлуулалтын төлөвлөгөө </a:t>
            </a:r>
            <a:r>
              <a:rPr lang="mn-MN" sz="1200" dirty="0" smtClean="0">
                <a:latin typeface="Arial" pitchFamily="34" charset="0"/>
                <a:cs typeface="Arial" pitchFamily="34" charset="0"/>
              </a:rPr>
              <a:t>92%</a:t>
            </a:r>
            <a:r>
              <a:rPr lang="mn-MN" sz="1200" b="0" dirty="0" smtClean="0">
                <a:latin typeface="Arial" pitchFamily="34" charset="0"/>
                <a:cs typeface="Arial" pitchFamily="34" charset="0"/>
              </a:rPr>
              <a:t> борлуулалтын орлогын төлөвлөгөө </a:t>
            </a:r>
            <a:r>
              <a:rPr lang="mn-MN" sz="1200" dirty="0" smtClean="0">
                <a:latin typeface="Arial" pitchFamily="34" charset="0"/>
                <a:cs typeface="Arial" pitchFamily="34" charset="0"/>
              </a:rPr>
              <a:t>93%</a:t>
            </a:r>
            <a:r>
              <a:rPr lang="mn-MN" sz="1200" b="0" dirty="0" smtClean="0">
                <a:latin typeface="Arial" pitchFamily="34" charset="0"/>
                <a:cs typeface="Arial" pitchFamily="34" charset="0"/>
              </a:rPr>
              <a:t> биелэлтэй алдагдал төлөвлөгөөний </a:t>
            </a:r>
            <a:r>
              <a:rPr lang="mn-MN" sz="1200" dirty="0" smtClean="0">
                <a:latin typeface="Arial" pitchFamily="34" charset="0"/>
                <a:cs typeface="Arial" pitchFamily="34" charset="0"/>
              </a:rPr>
              <a:t>76%</a:t>
            </a:r>
            <a:r>
              <a:rPr lang="mn-MN" sz="1200" b="0" dirty="0" smtClean="0">
                <a:latin typeface="Arial" pitchFamily="34" charset="0"/>
                <a:cs typeface="Arial" pitchFamily="34" charset="0"/>
              </a:rPr>
              <a:t>-тай гарсан байна. Зардлын хувьд үйл ажиллагаан зардал </a:t>
            </a:r>
            <a:r>
              <a:rPr lang="mn-MN" sz="1200" dirty="0" smtClean="0">
                <a:latin typeface="Arial" pitchFamily="34" charset="0"/>
                <a:cs typeface="Arial" pitchFamily="34" charset="0"/>
              </a:rPr>
              <a:t>15%</a:t>
            </a:r>
            <a:r>
              <a:rPr lang="mn-MN" sz="1200" b="0" dirty="0" smtClean="0">
                <a:latin typeface="Arial" pitchFamily="34" charset="0"/>
                <a:cs typeface="Arial" pitchFamily="34" charset="0"/>
              </a:rPr>
              <a:t> хэтэрсэн шалтгаан нь борлуулалтын зуучлалын зардал болон байрны үнэ бууруулж зарсан зардал их гарсантай холбоотой. /тайлант хугацаанд </a:t>
            </a:r>
            <a:r>
              <a:rPr lang="mn-MN" sz="1200" dirty="0" smtClean="0">
                <a:latin typeface="Arial" pitchFamily="34" charset="0"/>
                <a:cs typeface="Arial" pitchFamily="34" charset="0"/>
              </a:rPr>
              <a:t>423</a:t>
            </a:r>
            <a:r>
              <a:rPr lang="mn-MN" sz="1200" b="0" dirty="0" smtClean="0">
                <a:latin typeface="Arial" pitchFamily="34" charset="0"/>
                <a:cs typeface="Arial" pitchFamily="34" charset="0"/>
              </a:rPr>
              <a:t> сая/.</a:t>
            </a:r>
          </a:p>
          <a:p>
            <a:pPr algn="just">
              <a:lnSpc>
                <a:spcPct val="150000"/>
              </a:lnSpc>
            </a:pPr>
            <a:r>
              <a:rPr lang="mn-MN" sz="1200" b="0" dirty="0" smtClean="0">
                <a:latin typeface="Arial" pitchFamily="34" charset="0"/>
                <a:cs typeface="Arial" pitchFamily="34" charset="0"/>
              </a:rPr>
              <a:t>Шинжилгээнээс харахад гүйцэтгэлийн бүх үзүүлэлт төлөвлөгөөнөөс нэмэхтэй гарсан байна.</a:t>
            </a:r>
            <a:endParaRPr lang="en-US" sz="1100" b="0" dirty="0">
              <a:latin typeface="Arial" pitchFamily="34" charset="0"/>
              <a:cs typeface="Arial" pitchFamily="34" charset="0"/>
            </a:endParaRPr>
          </a:p>
        </p:txBody>
      </p:sp>
      <p:sp>
        <p:nvSpPr>
          <p:cNvPr id="2" name="Title 1"/>
          <p:cNvSpPr>
            <a:spLocks noGrp="1"/>
          </p:cNvSpPr>
          <p:nvPr>
            <p:ph type="title"/>
          </p:nvPr>
        </p:nvSpPr>
        <p:spPr>
          <a:xfrm>
            <a:off x="4067944" y="614267"/>
            <a:ext cx="4608512" cy="687606"/>
          </a:xfrm>
        </p:spPr>
        <p:txBody>
          <a:bodyPr>
            <a:normAutofit/>
          </a:bodyPr>
          <a:lstStyle/>
          <a:p>
            <a:r>
              <a:rPr lang="mn-MN" sz="3200" b="1" dirty="0">
                <a:latin typeface="Arial" pitchFamily="34" charset="0"/>
                <a:cs typeface="Arial" pitchFamily="34" charset="0"/>
              </a:rPr>
              <a:t>Санхүүгийн тайлан</a:t>
            </a:r>
            <a:endParaRPr lang="en-US" sz="3200" dirty="0"/>
          </a:p>
        </p:txBody>
      </p:sp>
      <p:pic>
        <p:nvPicPr>
          <p:cNvPr id="5" name="Picture 4" descr="D:\RMC\Logo\Logo 10 -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1489910" cy="11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8538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13491879"/>
              </p:ext>
            </p:extLst>
          </p:nvPr>
        </p:nvGraphicFramePr>
        <p:xfrm>
          <a:off x="3491880" y="1556792"/>
          <a:ext cx="5743760" cy="5188844"/>
        </p:xfrm>
        <a:graphic>
          <a:graphicData uri="http://schemas.openxmlformats.org/drawingml/2006/table">
            <a:tbl>
              <a:tblPr firstRow="1" bandRow="1">
                <a:tableStyleId>{5FD0F851-EC5A-4D38-B0AD-8093EC10F338}</a:tableStyleId>
              </a:tblPr>
              <a:tblGrid>
                <a:gridCol w="2217738"/>
                <a:gridCol w="497205"/>
                <a:gridCol w="497205"/>
                <a:gridCol w="497205"/>
                <a:gridCol w="497205"/>
                <a:gridCol w="819652"/>
                <a:gridCol w="717550"/>
              </a:tblGrid>
              <a:tr h="217199">
                <a:tc gridSpan="7">
                  <a:txBody>
                    <a:bodyPr/>
                    <a:lstStyle/>
                    <a:p>
                      <a:pPr>
                        <a:lnSpc>
                          <a:spcPct val="100000"/>
                        </a:lnSpc>
                      </a:pPr>
                      <a:r>
                        <a:rPr lang="mn-MN" sz="1000" dirty="0" smtClean="0">
                          <a:solidFill>
                            <a:schemeClr val="tx2">
                              <a:lumMod val="50000"/>
                            </a:schemeClr>
                          </a:solidFill>
                          <a:latin typeface="Arial" pitchFamily="34" charset="0"/>
                          <a:cs typeface="Arial" pitchFamily="34" charset="0"/>
                        </a:rPr>
                        <a:t>Үйл ажиллагааны зардал /сая</a:t>
                      </a:r>
                      <a:r>
                        <a:rPr lang="mn-MN" sz="1000" baseline="0" dirty="0" smtClean="0">
                          <a:solidFill>
                            <a:schemeClr val="tx2">
                              <a:lumMod val="50000"/>
                            </a:schemeClr>
                          </a:solidFill>
                          <a:latin typeface="Arial" pitchFamily="34" charset="0"/>
                          <a:cs typeface="Arial" pitchFamily="34" charset="0"/>
                        </a:rPr>
                        <a:t> төгрөгөөр/</a:t>
                      </a:r>
                      <a:endParaRPr lang="en-US" sz="1000" dirty="0">
                        <a:solidFill>
                          <a:schemeClr val="tx2">
                            <a:lumMod val="50000"/>
                          </a:schemeClr>
                        </a:solidFill>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tcPr>
                </a:tc>
                <a:tc hMerge="1">
                  <a:txBody>
                    <a:bodyPr/>
                    <a:lstStyle/>
                    <a:p>
                      <a:endParaRPr lang="en-US" dirty="0"/>
                    </a:p>
                  </a:txBody>
                  <a:tcP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hMerge="1">
                  <a:txBody>
                    <a:bodyPr/>
                    <a:lstStyle/>
                    <a:p>
                      <a:endParaRPr lang="en-US" dirty="0"/>
                    </a:p>
                  </a:txBody>
                  <a:tcP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hMerge="1">
                  <a:txBody>
                    <a:bodyPr/>
                    <a:lstStyle/>
                    <a:p>
                      <a:endParaRPr lang="en-US" dirty="0"/>
                    </a:p>
                  </a:txBody>
                  <a:tcP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hMerge="1">
                  <a:txBody>
                    <a:bodyPr/>
                    <a:lstStyle/>
                    <a:p>
                      <a:endParaRPr lang="en-US" dirty="0"/>
                    </a:p>
                  </a:txBody>
                  <a:tcP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hMerge="1">
                  <a:txBody>
                    <a:bodyPr/>
                    <a:lstStyle/>
                    <a:p>
                      <a:endParaRPr lang="en-US" sz="1100" dirty="0">
                        <a:solidFill>
                          <a:schemeClr val="tx2">
                            <a:lumMod val="50000"/>
                          </a:schemeClr>
                        </a:solidFill>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tcPr>
                </a:tc>
                <a:tc hMerge="1">
                  <a:txBody>
                    <a:bodyPr/>
                    <a:lstStyle/>
                    <a:p>
                      <a:endParaRPr lang="en-US" sz="1100" dirty="0">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tcPr>
                </a:tc>
              </a:tr>
              <a:tr h="0">
                <a:tc>
                  <a:txBody>
                    <a:bodyPr/>
                    <a:lstStyle/>
                    <a:p>
                      <a:pPr lvl="1" algn="ctr" fontAlgn="b">
                        <a:lnSpc>
                          <a:spcPct val="100000"/>
                        </a:lnSpc>
                      </a:pPr>
                      <a:r>
                        <a:rPr lang="mn-MN" sz="1000" b="1" i="0" u="none" strike="noStrike" dirty="0" smtClean="0">
                          <a:solidFill>
                            <a:schemeClr val="tx2">
                              <a:lumMod val="50000"/>
                            </a:schemeClr>
                          </a:solidFill>
                          <a:effectLst/>
                          <a:latin typeface="Arial" pitchFamily="34" charset="0"/>
                          <a:cs typeface="Arial" pitchFamily="34" charset="0"/>
                        </a:rPr>
                        <a:t>Он</a:t>
                      </a:r>
                    </a:p>
                  </a:txBody>
                  <a:tcPr marL="0" marR="0" marT="0" marB="0" anchor="ct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a:lnSpc>
                          <a:spcPct val="100000"/>
                        </a:lnSpc>
                      </a:pPr>
                      <a:r>
                        <a:rPr lang="mn-MN" sz="1000" dirty="0" smtClean="0">
                          <a:solidFill>
                            <a:schemeClr val="tx2">
                              <a:lumMod val="50000"/>
                            </a:schemeClr>
                          </a:solidFill>
                          <a:latin typeface="Arial" pitchFamily="34" charset="0"/>
                          <a:cs typeface="Arial" pitchFamily="34" charset="0"/>
                        </a:rPr>
                        <a:t>2014</a:t>
                      </a:r>
                      <a:endParaRPr lang="en-US" sz="1000" dirty="0">
                        <a:solidFill>
                          <a:schemeClr val="tx2">
                            <a:lumMod val="50000"/>
                          </a:schemeClr>
                        </a:solidFill>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a:lnSpc>
                          <a:spcPct val="100000"/>
                        </a:lnSpc>
                      </a:pPr>
                      <a:r>
                        <a:rPr lang="mn-MN" sz="1000" dirty="0" smtClean="0">
                          <a:solidFill>
                            <a:schemeClr val="tx2">
                              <a:lumMod val="50000"/>
                            </a:schemeClr>
                          </a:solidFill>
                          <a:latin typeface="Arial" pitchFamily="34" charset="0"/>
                          <a:cs typeface="Arial" pitchFamily="34" charset="0"/>
                        </a:rPr>
                        <a:t>2015</a:t>
                      </a:r>
                      <a:endParaRPr lang="en-US" sz="1000" dirty="0">
                        <a:solidFill>
                          <a:schemeClr val="tx2">
                            <a:lumMod val="50000"/>
                          </a:schemeClr>
                        </a:solidFill>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a:lnSpc>
                          <a:spcPct val="100000"/>
                        </a:lnSpc>
                      </a:pPr>
                      <a:r>
                        <a:rPr lang="mn-MN" sz="1000" dirty="0" smtClean="0">
                          <a:solidFill>
                            <a:schemeClr val="tx2">
                              <a:lumMod val="50000"/>
                            </a:schemeClr>
                          </a:solidFill>
                          <a:latin typeface="Arial" pitchFamily="34" charset="0"/>
                          <a:cs typeface="Arial" pitchFamily="34" charset="0"/>
                        </a:rPr>
                        <a:t>2016</a:t>
                      </a:r>
                      <a:endParaRPr lang="en-US" sz="1000" dirty="0">
                        <a:solidFill>
                          <a:schemeClr val="tx2">
                            <a:lumMod val="50000"/>
                          </a:schemeClr>
                        </a:solidFill>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a:lnSpc>
                          <a:spcPct val="100000"/>
                        </a:lnSpc>
                      </a:pPr>
                      <a:r>
                        <a:rPr lang="mn-MN" sz="1000" dirty="0" smtClean="0">
                          <a:solidFill>
                            <a:schemeClr val="tx2">
                              <a:lumMod val="50000"/>
                            </a:schemeClr>
                          </a:solidFill>
                          <a:latin typeface="Arial" pitchFamily="34" charset="0"/>
                          <a:cs typeface="Arial" pitchFamily="34" charset="0"/>
                        </a:rPr>
                        <a:t>2017</a:t>
                      </a:r>
                      <a:endParaRPr lang="en-US" sz="1000" dirty="0">
                        <a:solidFill>
                          <a:schemeClr val="tx2">
                            <a:lumMod val="50000"/>
                          </a:schemeClr>
                        </a:solidFill>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fontAlgn="ctr">
                        <a:lnSpc>
                          <a:spcPct val="100000"/>
                        </a:lnSpc>
                      </a:pPr>
                      <a:r>
                        <a:rPr lang="en-US" sz="1000" b="1" i="0" u="none" strike="noStrike" dirty="0">
                          <a:solidFill>
                            <a:schemeClr val="accent5">
                              <a:lumMod val="50000"/>
                            </a:schemeClr>
                          </a:solidFill>
                          <a:effectLst/>
                          <a:latin typeface="Arial" pitchFamily="34" charset="0"/>
                          <a:cs typeface="Arial" pitchFamily="34" charset="0"/>
                        </a:rPr>
                        <a:t>2017 / 2016</a:t>
                      </a:r>
                    </a:p>
                  </a:txBody>
                  <a:tcPr marL="9525" marR="9525" marT="9525" marB="0" anchor="ct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fontAlgn="ctr">
                        <a:lnSpc>
                          <a:spcPct val="100000"/>
                        </a:lnSpc>
                      </a:pPr>
                      <a:r>
                        <a:rPr lang="en-US" sz="1000" b="1" i="0" u="none" strike="noStrike" dirty="0">
                          <a:solidFill>
                            <a:schemeClr val="accent5">
                              <a:lumMod val="50000"/>
                            </a:schemeClr>
                          </a:solidFill>
                          <a:effectLst/>
                          <a:latin typeface="Arial" pitchFamily="34" charset="0"/>
                          <a:cs typeface="Arial" pitchFamily="34" charset="0"/>
                        </a:rPr>
                        <a:t>2017 / 2015</a:t>
                      </a:r>
                    </a:p>
                  </a:txBody>
                  <a:tcPr marL="9525" marR="9525" marT="9525" marB="0" anchor="ctr">
                    <a:lnT w="28575" cap="flat" cmpd="sng" algn="ctr">
                      <a:solidFill>
                        <a:schemeClr val="tx2">
                          <a:lumMod val="50000"/>
                        </a:schemeClr>
                      </a:solidFill>
                      <a:prstDash val="solid"/>
                      <a:round/>
                      <a:headEnd type="none" w="med" len="med"/>
                      <a:tailEnd type="none" w="med" len="med"/>
                    </a:lnT>
                    <a:solidFill>
                      <a:schemeClr val="bg1">
                        <a:lumMod val="85000"/>
                      </a:schemeClr>
                    </a:solidFill>
                  </a:tcPr>
                </a:tc>
              </a:tr>
              <a:tr h="236516">
                <a:tc>
                  <a:txBody>
                    <a:bodyPr/>
                    <a:lstStyle/>
                    <a:p>
                      <a:pPr algn="l" fontAlgn="ctr">
                        <a:lnSpc>
                          <a:spcPct val="100000"/>
                        </a:lnSpc>
                      </a:pPr>
                      <a:r>
                        <a:rPr lang="mn-MN" sz="1000" b="0" i="0" u="none" strike="noStrike" dirty="0">
                          <a:solidFill>
                            <a:srgbClr val="000000"/>
                          </a:solidFill>
                          <a:effectLst/>
                          <a:latin typeface="Arial" pitchFamily="34" charset="0"/>
                          <a:cs typeface="Arial" pitchFamily="34" charset="0"/>
                        </a:rPr>
                        <a:t> Цалин, нэмэгдэл, урамшуулал </a:t>
                      </a: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782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623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501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486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a:solidFill>
                            <a:srgbClr val="000000"/>
                          </a:solidFill>
                          <a:effectLst/>
                          <a:latin typeface="Arial" pitchFamily="34" charset="0"/>
                          <a:cs typeface="Arial" pitchFamily="34" charset="0"/>
                        </a:rPr>
                        <a:t>97%</a:t>
                      </a:r>
                    </a:p>
                  </a:txBody>
                  <a:tcPr marL="9525" marR="9525" marT="9525" marB="0" anchor="ctr">
                    <a:solidFill>
                      <a:schemeClr val="bg1">
                        <a:lumMod val="85000"/>
                      </a:schemeClr>
                    </a:solidFill>
                  </a:tcPr>
                </a:tc>
                <a:tc>
                  <a:txBody>
                    <a:bodyPr/>
                    <a:lstStyle/>
                    <a:p>
                      <a:pPr algn="ctr" fontAlgn="ctr">
                        <a:lnSpc>
                          <a:spcPct val="100000"/>
                        </a:lnSpc>
                      </a:pPr>
                      <a:r>
                        <a:rPr lang="en-US" sz="1000" b="0" i="0" u="none" strike="noStrike">
                          <a:solidFill>
                            <a:srgbClr val="000000"/>
                          </a:solidFill>
                          <a:effectLst/>
                          <a:latin typeface="Arial" pitchFamily="34" charset="0"/>
                          <a:cs typeface="Arial" pitchFamily="34" charset="0"/>
                        </a:rPr>
                        <a:t>78%</a:t>
                      </a:r>
                    </a:p>
                  </a:txBody>
                  <a:tcPr marL="9525" marR="9525" marT="9525" marB="0" anchor="ctr">
                    <a:solidFill>
                      <a:schemeClr val="bg1">
                        <a:lumMod val="85000"/>
                      </a:schemeClr>
                    </a:solidFill>
                  </a:tcPr>
                </a:tc>
              </a:tr>
              <a:tr h="216024">
                <a:tc>
                  <a:txBody>
                    <a:bodyPr/>
                    <a:lstStyle/>
                    <a:p>
                      <a:pPr algn="l" fontAlgn="ctr">
                        <a:lnSpc>
                          <a:spcPct val="100000"/>
                        </a:lnSpc>
                      </a:pPr>
                      <a:r>
                        <a:rPr lang="mn-MN" sz="1000" b="0" i="0" u="none" strike="noStrike" dirty="0">
                          <a:solidFill>
                            <a:srgbClr val="000000"/>
                          </a:solidFill>
                          <a:effectLst/>
                          <a:latin typeface="Arial" pitchFamily="34" charset="0"/>
                          <a:cs typeface="Arial" pitchFamily="34" charset="0"/>
                        </a:rPr>
                        <a:t> НДШ </a:t>
                      </a: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56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73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57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57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a:solidFill>
                            <a:srgbClr val="000000"/>
                          </a:solidFill>
                          <a:effectLst/>
                          <a:latin typeface="Arial" pitchFamily="34" charset="0"/>
                          <a:cs typeface="Arial" pitchFamily="34" charset="0"/>
                        </a:rPr>
                        <a:t>100%</a:t>
                      </a:r>
                    </a:p>
                  </a:txBody>
                  <a:tcPr marL="9525" marR="9525" marT="9525" marB="0" anchor="ctr">
                    <a:solidFill>
                      <a:schemeClr val="bg1">
                        <a:lumMod val="85000"/>
                      </a:schemeClr>
                    </a:solidFill>
                  </a:tcPr>
                </a:tc>
                <a:tc>
                  <a:txBody>
                    <a:bodyPr/>
                    <a:lstStyle/>
                    <a:p>
                      <a:pPr algn="ctr" fontAlgn="ctr">
                        <a:lnSpc>
                          <a:spcPct val="100000"/>
                        </a:lnSpc>
                      </a:pPr>
                      <a:r>
                        <a:rPr lang="en-US" sz="1000" b="0" i="0" u="none" strike="noStrike">
                          <a:solidFill>
                            <a:srgbClr val="000000"/>
                          </a:solidFill>
                          <a:effectLst/>
                          <a:latin typeface="Arial" pitchFamily="34" charset="0"/>
                          <a:cs typeface="Arial" pitchFamily="34" charset="0"/>
                        </a:rPr>
                        <a:t>78%</a:t>
                      </a:r>
                    </a:p>
                  </a:txBody>
                  <a:tcPr marL="9525" marR="9525" marT="9525" marB="0" anchor="ctr">
                    <a:solidFill>
                      <a:schemeClr val="bg1">
                        <a:lumMod val="85000"/>
                      </a:schemeClr>
                    </a:solidFill>
                  </a:tcPr>
                </a:tc>
              </a:tr>
              <a:tr h="216024">
                <a:tc>
                  <a:txBody>
                    <a:bodyPr/>
                    <a:lstStyle/>
                    <a:p>
                      <a:pPr algn="l" fontAlgn="ctr">
                        <a:lnSpc>
                          <a:spcPct val="100000"/>
                        </a:lnSpc>
                      </a:pPr>
                      <a:r>
                        <a:rPr lang="mn-MN" sz="1000" b="0" i="0" u="none" strike="noStrike" dirty="0">
                          <a:solidFill>
                            <a:srgbClr val="000000"/>
                          </a:solidFill>
                          <a:effectLst/>
                          <a:latin typeface="Arial" pitchFamily="34" charset="0"/>
                          <a:cs typeface="Arial" pitchFamily="34" charset="0"/>
                        </a:rPr>
                        <a:t> Түлш, унаа </a:t>
                      </a: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664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308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293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323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a:solidFill>
                            <a:srgbClr val="000000"/>
                          </a:solidFill>
                          <a:effectLst/>
                          <a:latin typeface="Arial" pitchFamily="34" charset="0"/>
                          <a:cs typeface="Arial" pitchFamily="34" charset="0"/>
                        </a:rPr>
                        <a:t>110%</a:t>
                      </a:r>
                    </a:p>
                  </a:txBody>
                  <a:tcPr marL="9525" marR="9525" marT="9525" marB="0" anchor="ctr">
                    <a:solidFill>
                      <a:schemeClr val="bg1">
                        <a:lumMod val="85000"/>
                      </a:schemeClr>
                    </a:solidFill>
                  </a:tcPr>
                </a:tc>
                <a:tc>
                  <a:txBody>
                    <a:bodyPr/>
                    <a:lstStyle/>
                    <a:p>
                      <a:pPr algn="ctr" fontAlgn="ctr">
                        <a:lnSpc>
                          <a:spcPct val="100000"/>
                        </a:lnSpc>
                      </a:pPr>
                      <a:r>
                        <a:rPr lang="en-US" sz="1000" b="0" i="0" u="none" strike="noStrike">
                          <a:solidFill>
                            <a:srgbClr val="000000"/>
                          </a:solidFill>
                          <a:effectLst/>
                          <a:latin typeface="Arial" pitchFamily="34" charset="0"/>
                          <a:cs typeface="Arial" pitchFamily="34" charset="0"/>
                        </a:rPr>
                        <a:t>105%</a:t>
                      </a:r>
                    </a:p>
                  </a:txBody>
                  <a:tcPr marL="9525" marR="9525" marT="9525" marB="0" anchor="ctr">
                    <a:solidFill>
                      <a:schemeClr val="bg1">
                        <a:lumMod val="85000"/>
                      </a:schemeClr>
                    </a:solidFill>
                  </a:tcPr>
                </a:tc>
              </a:tr>
              <a:tr h="216024">
                <a:tc>
                  <a:txBody>
                    <a:bodyPr/>
                    <a:lstStyle/>
                    <a:p>
                      <a:pPr algn="l" fontAlgn="ctr">
                        <a:lnSpc>
                          <a:spcPct val="100000"/>
                        </a:lnSpc>
                      </a:pPr>
                      <a:r>
                        <a:rPr lang="mn-MN" sz="1000" b="0" i="0" u="none" strike="noStrike" dirty="0">
                          <a:solidFill>
                            <a:srgbClr val="000000"/>
                          </a:solidFill>
                          <a:effectLst/>
                          <a:latin typeface="Arial" pitchFamily="34" charset="0"/>
                          <a:cs typeface="Arial" pitchFamily="34" charset="0"/>
                        </a:rPr>
                        <a:t> Тээврийн хэрэгслийн зардал </a:t>
                      </a: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92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206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34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14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a:solidFill>
                            <a:srgbClr val="000000"/>
                          </a:solidFill>
                          <a:effectLst/>
                          <a:latin typeface="Arial" pitchFamily="34" charset="0"/>
                          <a:cs typeface="Arial" pitchFamily="34" charset="0"/>
                        </a:rPr>
                        <a:t>42%</a:t>
                      </a:r>
                    </a:p>
                  </a:txBody>
                  <a:tcPr marL="9525" marR="9525" marT="9525" marB="0" anchor="ctr">
                    <a:solidFill>
                      <a:schemeClr val="bg1">
                        <a:lumMod val="85000"/>
                      </a:schemeClr>
                    </a:solidFill>
                  </a:tcPr>
                </a:tc>
                <a:tc>
                  <a:txBody>
                    <a:bodyPr/>
                    <a:lstStyle/>
                    <a:p>
                      <a:pPr algn="ctr" fontAlgn="ctr">
                        <a:lnSpc>
                          <a:spcPct val="100000"/>
                        </a:lnSpc>
                      </a:pPr>
                      <a:r>
                        <a:rPr lang="en-US" sz="1000" b="0" i="0" u="none" strike="noStrike">
                          <a:solidFill>
                            <a:srgbClr val="000000"/>
                          </a:solidFill>
                          <a:effectLst/>
                          <a:latin typeface="Arial" pitchFamily="34" charset="0"/>
                          <a:cs typeface="Arial" pitchFamily="34" charset="0"/>
                        </a:rPr>
                        <a:t>7%</a:t>
                      </a:r>
                    </a:p>
                  </a:txBody>
                  <a:tcPr marL="9525" marR="9525" marT="9525" marB="0" anchor="ctr">
                    <a:solidFill>
                      <a:schemeClr val="bg1">
                        <a:lumMod val="85000"/>
                      </a:schemeClr>
                    </a:solidFill>
                  </a:tcPr>
                </a:tc>
              </a:tr>
              <a:tr h="216024">
                <a:tc>
                  <a:txBody>
                    <a:bodyPr/>
                    <a:lstStyle/>
                    <a:p>
                      <a:pPr algn="l" fontAlgn="ctr">
                        <a:lnSpc>
                          <a:spcPct val="100000"/>
                        </a:lnSpc>
                      </a:pPr>
                      <a:r>
                        <a:rPr lang="mn-MN" sz="1000" b="0" i="0" u="none" strike="noStrike" dirty="0">
                          <a:solidFill>
                            <a:srgbClr val="000000"/>
                          </a:solidFill>
                          <a:effectLst/>
                          <a:latin typeface="Arial" pitchFamily="34" charset="0"/>
                          <a:cs typeface="Arial" pitchFamily="34" charset="0"/>
                        </a:rPr>
                        <a:t> Гар утас, шуудан холбоо </a:t>
                      </a: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59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37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20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19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a:solidFill>
                            <a:srgbClr val="000000"/>
                          </a:solidFill>
                          <a:effectLst/>
                          <a:latin typeface="Arial" pitchFamily="34" charset="0"/>
                          <a:cs typeface="Arial" pitchFamily="34" charset="0"/>
                        </a:rPr>
                        <a:t>96%</a:t>
                      </a:r>
                    </a:p>
                  </a:txBody>
                  <a:tcPr marL="9525" marR="9525" marT="9525" marB="0" anchor="ctr">
                    <a:solidFill>
                      <a:schemeClr val="bg1">
                        <a:lumMod val="85000"/>
                      </a:schemeClr>
                    </a:solidFill>
                  </a:tcPr>
                </a:tc>
                <a:tc>
                  <a:txBody>
                    <a:bodyPr/>
                    <a:lstStyle/>
                    <a:p>
                      <a:pPr algn="ctr" fontAlgn="ctr">
                        <a:lnSpc>
                          <a:spcPct val="100000"/>
                        </a:lnSpc>
                      </a:pPr>
                      <a:r>
                        <a:rPr lang="en-US" sz="1000" b="0" i="0" u="none" strike="noStrike">
                          <a:solidFill>
                            <a:srgbClr val="000000"/>
                          </a:solidFill>
                          <a:effectLst/>
                          <a:latin typeface="Arial" pitchFamily="34" charset="0"/>
                          <a:cs typeface="Arial" pitchFamily="34" charset="0"/>
                        </a:rPr>
                        <a:t>51%</a:t>
                      </a:r>
                    </a:p>
                  </a:txBody>
                  <a:tcPr marL="9525" marR="9525" marT="9525" marB="0" anchor="ctr">
                    <a:solidFill>
                      <a:schemeClr val="bg1">
                        <a:lumMod val="85000"/>
                      </a:schemeClr>
                    </a:solidFill>
                  </a:tcPr>
                </a:tc>
              </a:tr>
              <a:tr h="216024">
                <a:tc>
                  <a:txBody>
                    <a:bodyPr/>
                    <a:lstStyle/>
                    <a:p>
                      <a:pPr algn="l" fontAlgn="ctr">
                        <a:lnSpc>
                          <a:spcPct val="100000"/>
                        </a:lnSpc>
                      </a:pPr>
                      <a:r>
                        <a:rPr lang="mn-MN" sz="1000" b="0" i="0" u="none" strike="noStrike" dirty="0">
                          <a:solidFill>
                            <a:srgbClr val="000000"/>
                          </a:solidFill>
                          <a:effectLst/>
                          <a:latin typeface="Arial" pitchFamily="34" charset="0"/>
                          <a:cs typeface="Arial" pitchFamily="34" charset="0"/>
                        </a:rPr>
                        <a:t> Томилолтын зардал </a:t>
                      </a: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154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31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6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13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a:solidFill>
                            <a:srgbClr val="000000"/>
                          </a:solidFill>
                          <a:effectLst/>
                          <a:latin typeface="Arial" pitchFamily="34" charset="0"/>
                          <a:cs typeface="Arial" pitchFamily="34" charset="0"/>
                        </a:rPr>
                        <a:t>215%</a:t>
                      </a:r>
                    </a:p>
                  </a:txBody>
                  <a:tcPr marL="9525" marR="9525" marT="9525" marB="0" anchor="ctr">
                    <a:solidFill>
                      <a:schemeClr val="bg1">
                        <a:lumMod val="85000"/>
                      </a:schemeClr>
                    </a:solidFill>
                  </a:tcPr>
                </a:tc>
                <a:tc>
                  <a:txBody>
                    <a:bodyPr/>
                    <a:lstStyle/>
                    <a:p>
                      <a:pPr algn="ctr" fontAlgn="ctr">
                        <a:lnSpc>
                          <a:spcPct val="100000"/>
                        </a:lnSpc>
                      </a:pPr>
                      <a:r>
                        <a:rPr lang="en-US" sz="1000" b="0" i="0" u="none" strike="noStrike">
                          <a:solidFill>
                            <a:srgbClr val="000000"/>
                          </a:solidFill>
                          <a:effectLst/>
                          <a:latin typeface="Arial" pitchFamily="34" charset="0"/>
                          <a:cs typeface="Arial" pitchFamily="34" charset="0"/>
                        </a:rPr>
                        <a:t>44%</a:t>
                      </a:r>
                    </a:p>
                  </a:txBody>
                  <a:tcPr marL="9525" marR="9525" marT="9525" marB="0" anchor="ctr">
                    <a:solidFill>
                      <a:schemeClr val="bg1">
                        <a:lumMod val="85000"/>
                      </a:schemeClr>
                    </a:solidFill>
                  </a:tcPr>
                </a:tc>
              </a:tr>
              <a:tr h="216024">
                <a:tc>
                  <a:txBody>
                    <a:bodyPr/>
                    <a:lstStyle/>
                    <a:p>
                      <a:pPr algn="l" fontAlgn="ctr">
                        <a:lnSpc>
                          <a:spcPct val="100000"/>
                        </a:lnSpc>
                      </a:pPr>
                      <a:r>
                        <a:rPr lang="mn-MN" sz="1000" b="0" i="0" u="none" strike="noStrike">
                          <a:solidFill>
                            <a:srgbClr val="000000"/>
                          </a:solidFill>
                          <a:effectLst/>
                          <a:latin typeface="Arial" pitchFamily="34" charset="0"/>
                          <a:cs typeface="Arial" pitchFamily="34" charset="0"/>
                        </a:rPr>
                        <a:t> Борлуулалтын зардал </a:t>
                      </a: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a:solidFill>
                            <a:srgbClr val="000000"/>
                          </a:solidFill>
                          <a:effectLst/>
                          <a:latin typeface="Arial" pitchFamily="34" charset="0"/>
                          <a:cs typeface="Arial" pitchFamily="34" charset="0"/>
                        </a:rPr>
                        <a:t> </a:t>
                      </a: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170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130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423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a:solidFill>
                            <a:srgbClr val="000000"/>
                          </a:solidFill>
                          <a:effectLst/>
                          <a:latin typeface="Arial" pitchFamily="34" charset="0"/>
                          <a:cs typeface="Arial" pitchFamily="34" charset="0"/>
                        </a:rPr>
                        <a:t>325%</a:t>
                      </a:r>
                    </a:p>
                  </a:txBody>
                  <a:tcPr marL="9525" marR="9525" marT="9525" marB="0" anchor="ctr">
                    <a:solidFill>
                      <a:schemeClr val="bg1">
                        <a:lumMod val="85000"/>
                      </a:schemeClr>
                    </a:solidFill>
                  </a:tcPr>
                </a:tc>
                <a:tc>
                  <a:txBody>
                    <a:bodyPr/>
                    <a:lstStyle/>
                    <a:p>
                      <a:pPr algn="ctr" fontAlgn="ctr">
                        <a:lnSpc>
                          <a:spcPct val="100000"/>
                        </a:lnSpc>
                      </a:pPr>
                      <a:r>
                        <a:rPr lang="en-US" sz="1000" b="0" i="0" u="none" strike="noStrike">
                          <a:solidFill>
                            <a:srgbClr val="000000"/>
                          </a:solidFill>
                          <a:effectLst/>
                          <a:latin typeface="Arial" pitchFamily="34" charset="0"/>
                          <a:cs typeface="Arial" pitchFamily="34" charset="0"/>
                        </a:rPr>
                        <a:t>249%</a:t>
                      </a:r>
                    </a:p>
                  </a:txBody>
                  <a:tcPr marL="9525" marR="9525" marT="9525" marB="0" anchor="ctr">
                    <a:solidFill>
                      <a:schemeClr val="bg1">
                        <a:lumMod val="85000"/>
                      </a:schemeClr>
                    </a:solidFill>
                  </a:tcPr>
                </a:tc>
              </a:tr>
              <a:tr h="216024">
                <a:tc>
                  <a:txBody>
                    <a:bodyPr/>
                    <a:lstStyle/>
                    <a:p>
                      <a:pPr algn="l" fontAlgn="ctr">
                        <a:lnSpc>
                          <a:spcPct val="100000"/>
                        </a:lnSpc>
                      </a:pPr>
                      <a:r>
                        <a:rPr lang="mn-MN" sz="1000" b="0" i="0" u="none" strike="noStrike" dirty="0">
                          <a:solidFill>
                            <a:srgbClr val="000000"/>
                          </a:solidFill>
                          <a:effectLst/>
                          <a:latin typeface="Arial" pitchFamily="34" charset="0"/>
                          <a:cs typeface="Arial" pitchFamily="34" charset="0"/>
                        </a:rPr>
                        <a:t> Хөдөлмөр хамгаалал </a:t>
                      </a: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34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11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0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4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a:solidFill>
                            <a:srgbClr val="000000"/>
                          </a:solidFill>
                          <a:effectLst/>
                          <a:latin typeface="Arial" pitchFamily="34" charset="0"/>
                          <a:cs typeface="Arial" pitchFamily="34" charset="0"/>
                        </a:rPr>
                        <a:t>1188%</a:t>
                      </a:r>
                    </a:p>
                  </a:txBody>
                  <a:tcPr marL="9525" marR="9525" marT="9525" marB="0" anchor="ctr">
                    <a:solidFill>
                      <a:schemeClr val="bg1">
                        <a:lumMod val="85000"/>
                      </a:schemeClr>
                    </a:solidFill>
                  </a:tcPr>
                </a:tc>
                <a:tc>
                  <a:txBody>
                    <a:bodyPr/>
                    <a:lstStyle/>
                    <a:p>
                      <a:pPr algn="ctr" fontAlgn="ctr">
                        <a:lnSpc>
                          <a:spcPct val="100000"/>
                        </a:lnSpc>
                      </a:pPr>
                      <a:r>
                        <a:rPr lang="en-US" sz="1000" b="0" i="0" u="none" strike="noStrike">
                          <a:solidFill>
                            <a:srgbClr val="000000"/>
                          </a:solidFill>
                          <a:effectLst/>
                          <a:latin typeface="Arial" pitchFamily="34" charset="0"/>
                          <a:cs typeface="Arial" pitchFamily="34" charset="0"/>
                        </a:rPr>
                        <a:t>34%</a:t>
                      </a:r>
                    </a:p>
                  </a:txBody>
                  <a:tcPr marL="9525" marR="9525" marT="9525" marB="0" anchor="ctr">
                    <a:solidFill>
                      <a:schemeClr val="bg1">
                        <a:lumMod val="85000"/>
                      </a:schemeClr>
                    </a:solidFill>
                  </a:tcPr>
                </a:tc>
              </a:tr>
              <a:tr h="0">
                <a:tc>
                  <a:txBody>
                    <a:bodyPr/>
                    <a:lstStyle/>
                    <a:p>
                      <a:pPr algn="l" fontAlgn="ctr">
                        <a:lnSpc>
                          <a:spcPct val="100000"/>
                        </a:lnSpc>
                      </a:pPr>
                      <a:r>
                        <a:rPr lang="mn-MN" sz="1000" b="0" i="0" u="none" strike="noStrike" dirty="0">
                          <a:solidFill>
                            <a:srgbClr val="000000"/>
                          </a:solidFill>
                          <a:effectLst/>
                          <a:latin typeface="Arial" pitchFamily="34" charset="0"/>
                          <a:cs typeface="Arial" pitchFamily="34" charset="0"/>
                        </a:rPr>
                        <a:t> Хангамжийн материалын зардал </a:t>
                      </a: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68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31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8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7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a:solidFill>
                            <a:srgbClr val="000000"/>
                          </a:solidFill>
                          <a:effectLst/>
                          <a:latin typeface="Arial" pitchFamily="34" charset="0"/>
                          <a:cs typeface="Arial" pitchFamily="34" charset="0"/>
                        </a:rPr>
                        <a:t>84%</a:t>
                      </a:r>
                    </a:p>
                  </a:txBody>
                  <a:tcPr marL="9525" marR="9525" marT="9525" marB="0" anchor="ctr">
                    <a:solidFill>
                      <a:schemeClr val="bg1">
                        <a:lumMod val="85000"/>
                      </a:schemeClr>
                    </a:solidFill>
                  </a:tcPr>
                </a:tc>
                <a:tc>
                  <a:txBody>
                    <a:bodyPr/>
                    <a:lstStyle/>
                    <a:p>
                      <a:pPr algn="ctr" fontAlgn="ctr">
                        <a:lnSpc>
                          <a:spcPct val="100000"/>
                        </a:lnSpc>
                      </a:pPr>
                      <a:r>
                        <a:rPr lang="en-US" sz="1000" b="0" i="0" u="none" strike="noStrike">
                          <a:solidFill>
                            <a:srgbClr val="000000"/>
                          </a:solidFill>
                          <a:effectLst/>
                          <a:latin typeface="Arial" pitchFamily="34" charset="0"/>
                          <a:cs typeface="Arial" pitchFamily="34" charset="0"/>
                        </a:rPr>
                        <a:t>22%</a:t>
                      </a:r>
                    </a:p>
                  </a:txBody>
                  <a:tcPr marL="9525" marR="9525" marT="9525" marB="0" anchor="ctr">
                    <a:solidFill>
                      <a:schemeClr val="bg1">
                        <a:lumMod val="85000"/>
                      </a:schemeClr>
                    </a:solidFill>
                  </a:tcPr>
                </a:tc>
              </a:tr>
              <a:tr h="261739">
                <a:tc>
                  <a:txBody>
                    <a:bodyPr/>
                    <a:lstStyle/>
                    <a:p>
                      <a:pPr algn="l" fontAlgn="ctr">
                        <a:lnSpc>
                          <a:spcPct val="100000"/>
                        </a:lnSpc>
                      </a:pPr>
                      <a:r>
                        <a:rPr lang="mn-MN" sz="1000" b="0" i="0" u="none" strike="noStrike" dirty="0">
                          <a:solidFill>
                            <a:srgbClr val="000000"/>
                          </a:solidFill>
                          <a:effectLst/>
                          <a:latin typeface="Arial" pitchFamily="34" charset="0"/>
                          <a:cs typeface="Arial" pitchFamily="34" charset="0"/>
                        </a:rPr>
                        <a:t> Түрээсийн зардал </a:t>
                      </a: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30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16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11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9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a:solidFill>
                            <a:srgbClr val="000000"/>
                          </a:solidFill>
                          <a:effectLst/>
                          <a:latin typeface="Arial" pitchFamily="34" charset="0"/>
                          <a:cs typeface="Arial" pitchFamily="34" charset="0"/>
                        </a:rPr>
                        <a:t>80%</a:t>
                      </a:r>
                    </a:p>
                  </a:txBody>
                  <a:tcPr marL="9525" marR="9525" marT="9525" marB="0" anchor="ctr">
                    <a:solidFill>
                      <a:schemeClr val="bg1">
                        <a:lumMod val="85000"/>
                      </a:schemeClr>
                    </a:solidFill>
                  </a:tcPr>
                </a:tc>
                <a:tc>
                  <a:txBody>
                    <a:bodyPr/>
                    <a:lstStyle/>
                    <a:p>
                      <a:pPr algn="ctr" fontAlgn="ctr">
                        <a:lnSpc>
                          <a:spcPct val="100000"/>
                        </a:lnSpc>
                      </a:pPr>
                      <a:r>
                        <a:rPr lang="en-US" sz="1000" b="0" i="0" u="none" strike="noStrike">
                          <a:solidFill>
                            <a:srgbClr val="000000"/>
                          </a:solidFill>
                          <a:effectLst/>
                          <a:latin typeface="Arial" pitchFamily="34" charset="0"/>
                          <a:cs typeface="Arial" pitchFamily="34" charset="0"/>
                        </a:rPr>
                        <a:t>56%</a:t>
                      </a:r>
                    </a:p>
                  </a:txBody>
                  <a:tcPr marL="9525" marR="9525" marT="9525" marB="0" anchor="ctr">
                    <a:solidFill>
                      <a:schemeClr val="bg1">
                        <a:lumMod val="85000"/>
                      </a:schemeClr>
                    </a:solidFill>
                  </a:tcPr>
                </a:tc>
              </a:tr>
              <a:tr h="216024">
                <a:tc>
                  <a:txBody>
                    <a:bodyPr/>
                    <a:lstStyle/>
                    <a:p>
                      <a:pPr algn="l" fontAlgn="ctr">
                        <a:lnSpc>
                          <a:spcPct val="100000"/>
                        </a:lnSpc>
                      </a:pPr>
                      <a:r>
                        <a:rPr lang="mn-MN" sz="1000" b="0" i="0" u="none" strike="noStrike">
                          <a:solidFill>
                            <a:srgbClr val="000000"/>
                          </a:solidFill>
                          <a:effectLst/>
                          <a:latin typeface="Arial" pitchFamily="34" charset="0"/>
                          <a:cs typeface="Arial" pitchFamily="34" charset="0"/>
                        </a:rPr>
                        <a:t> Ашиглалтын зардал </a:t>
                      </a: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6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12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3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0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a:solidFill>
                            <a:srgbClr val="000000"/>
                          </a:solidFill>
                          <a:effectLst/>
                          <a:latin typeface="Arial" pitchFamily="34" charset="0"/>
                          <a:cs typeface="Arial" pitchFamily="34" charset="0"/>
                        </a:rPr>
                        <a:t>7%</a:t>
                      </a:r>
                    </a:p>
                  </a:txBody>
                  <a:tcPr marL="9525" marR="9525" marT="9525" marB="0" anchor="ctr">
                    <a:solidFill>
                      <a:schemeClr val="bg1">
                        <a:lumMod val="85000"/>
                      </a:schemeClr>
                    </a:solidFill>
                  </a:tcPr>
                </a:tc>
                <a:tc>
                  <a:txBody>
                    <a:bodyPr/>
                    <a:lstStyle/>
                    <a:p>
                      <a:pPr algn="ctr" fontAlgn="ctr">
                        <a:lnSpc>
                          <a:spcPct val="100000"/>
                        </a:lnSpc>
                      </a:pPr>
                      <a:r>
                        <a:rPr lang="en-US" sz="1000" b="0" i="0" u="none" strike="noStrike">
                          <a:solidFill>
                            <a:srgbClr val="000000"/>
                          </a:solidFill>
                          <a:effectLst/>
                          <a:latin typeface="Arial" pitchFamily="34" charset="0"/>
                          <a:cs typeface="Arial" pitchFamily="34" charset="0"/>
                        </a:rPr>
                        <a:t>1%</a:t>
                      </a:r>
                    </a:p>
                  </a:txBody>
                  <a:tcPr marL="9525" marR="9525" marT="9525" marB="0" anchor="ctr">
                    <a:solidFill>
                      <a:schemeClr val="bg1">
                        <a:lumMod val="85000"/>
                      </a:schemeClr>
                    </a:solidFill>
                  </a:tcPr>
                </a:tc>
              </a:tr>
              <a:tr h="292300">
                <a:tc>
                  <a:txBody>
                    <a:bodyPr/>
                    <a:lstStyle/>
                    <a:p>
                      <a:pPr algn="l" fontAlgn="ctr">
                        <a:lnSpc>
                          <a:spcPct val="100000"/>
                        </a:lnSpc>
                      </a:pPr>
                      <a:r>
                        <a:rPr lang="mn-MN" sz="1000" b="0" i="0" u="none" strike="noStrike" dirty="0">
                          <a:solidFill>
                            <a:srgbClr val="000000"/>
                          </a:solidFill>
                          <a:effectLst/>
                          <a:latin typeface="Arial" pitchFamily="34" charset="0"/>
                          <a:cs typeface="Arial" pitchFamily="34" charset="0"/>
                        </a:rPr>
                        <a:t> Сэлбэг, хэрэгслийн зардал </a:t>
                      </a: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176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109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89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161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a:solidFill>
                            <a:srgbClr val="000000"/>
                          </a:solidFill>
                          <a:effectLst/>
                          <a:latin typeface="Arial" pitchFamily="34" charset="0"/>
                          <a:cs typeface="Arial" pitchFamily="34" charset="0"/>
                        </a:rPr>
                        <a:t>181%</a:t>
                      </a:r>
                    </a:p>
                  </a:txBody>
                  <a:tcPr marL="9525" marR="9525" marT="9525" marB="0" anchor="ctr">
                    <a:solidFill>
                      <a:schemeClr val="bg1">
                        <a:lumMod val="85000"/>
                      </a:schemeClr>
                    </a:solidFill>
                  </a:tcPr>
                </a:tc>
                <a:tc>
                  <a:txBody>
                    <a:bodyPr/>
                    <a:lstStyle/>
                    <a:p>
                      <a:pPr algn="ctr" fontAlgn="ctr">
                        <a:lnSpc>
                          <a:spcPct val="100000"/>
                        </a:lnSpc>
                      </a:pPr>
                      <a:r>
                        <a:rPr lang="en-US" sz="1000" b="0" i="0" u="none" strike="noStrike">
                          <a:solidFill>
                            <a:srgbClr val="000000"/>
                          </a:solidFill>
                          <a:effectLst/>
                          <a:latin typeface="Arial" pitchFamily="34" charset="0"/>
                          <a:cs typeface="Arial" pitchFamily="34" charset="0"/>
                        </a:rPr>
                        <a:t>148%</a:t>
                      </a:r>
                    </a:p>
                  </a:txBody>
                  <a:tcPr marL="9525" marR="9525" marT="9525" marB="0" anchor="ctr">
                    <a:solidFill>
                      <a:schemeClr val="bg1">
                        <a:lumMod val="85000"/>
                      </a:schemeClr>
                    </a:solidFill>
                  </a:tcPr>
                </a:tc>
              </a:tr>
              <a:tr h="216024">
                <a:tc>
                  <a:txBody>
                    <a:bodyPr/>
                    <a:lstStyle/>
                    <a:p>
                      <a:pPr algn="l" fontAlgn="ctr">
                        <a:lnSpc>
                          <a:spcPct val="100000"/>
                        </a:lnSpc>
                      </a:pPr>
                      <a:r>
                        <a:rPr lang="mn-MN" sz="1000" b="0" i="0" u="none" strike="noStrike" dirty="0">
                          <a:solidFill>
                            <a:srgbClr val="000000"/>
                          </a:solidFill>
                          <a:effectLst/>
                          <a:latin typeface="Arial" pitchFamily="34" charset="0"/>
                          <a:cs typeface="Arial" pitchFamily="34" charset="0"/>
                        </a:rPr>
                        <a:t> Элэгдлийн зардал </a:t>
                      </a: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873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967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635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774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a:solidFill>
                            <a:srgbClr val="000000"/>
                          </a:solidFill>
                          <a:effectLst/>
                          <a:latin typeface="Arial" pitchFamily="34" charset="0"/>
                          <a:cs typeface="Arial" pitchFamily="34" charset="0"/>
                        </a:rPr>
                        <a:t>122%</a:t>
                      </a:r>
                    </a:p>
                  </a:txBody>
                  <a:tcPr marL="9525" marR="9525" marT="9525" marB="0" anchor="ctr">
                    <a:solidFill>
                      <a:schemeClr val="bg1">
                        <a:lumMod val="85000"/>
                      </a:schemeClr>
                    </a:solidFill>
                  </a:tcPr>
                </a:tc>
                <a:tc>
                  <a:txBody>
                    <a:bodyPr/>
                    <a:lstStyle/>
                    <a:p>
                      <a:pPr algn="ctr" fontAlgn="ctr">
                        <a:lnSpc>
                          <a:spcPct val="100000"/>
                        </a:lnSpc>
                      </a:pPr>
                      <a:r>
                        <a:rPr lang="en-US" sz="1000" b="0" i="0" u="none" strike="noStrike">
                          <a:solidFill>
                            <a:srgbClr val="000000"/>
                          </a:solidFill>
                          <a:effectLst/>
                          <a:latin typeface="Arial" pitchFamily="34" charset="0"/>
                          <a:cs typeface="Arial" pitchFamily="34" charset="0"/>
                        </a:rPr>
                        <a:t>80%</a:t>
                      </a:r>
                    </a:p>
                  </a:txBody>
                  <a:tcPr marL="9525" marR="9525" marT="9525" marB="0" anchor="ctr">
                    <a:solidFill>
                      <a:schemeClr val="bg1">
                        <a:lumMod val="85000"/>
                      </a:schemeClr>
                    </a:solidFill>
                  </a:tcPr>
                </a:tc>
              </a:tr>
              <a:tr h="220292">
                <a:tc>
                  <a:txBody>
                    <a:bodyPr/>
                    <a:lstStyle/>
                    <a:p>
                      <a:pPr algn="l" fontAlgn="ctr">
                        <a:lnSpc>
                          <a:spcPct val="100000"/>
                        </a:lnSpc>
                      </a:pPr>
                      <a:r>
                        <a:rPr lang="mn-MN" sz="1000" b="0" i="0" u="none" strike="noStrike" dirty="0">
                          <a:solidFill>
                            <a:srgbClr val="000000"/>
                          </a:solidFill>
                          <a:effectLst/>
                          <a:latin typeface="Arial" pitchFamily="34" charset="0"/>
                          <a:cs typeface="Arial" pitchFamily="34" charset="0"/>
                        </a:rPr>
                        <a:t> Гэрээт ажил </a:t>
                      </a: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139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39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75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110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a:solidFill>
                            <a:srgbClr val="000000"/>
                          </a:solidFill>
                          <a:effectLst/>
                          <a:latin typeface="Arial" pitchFamily="34" charset="0"/>
                          <a:cs typeface="Arial" pitchFamily="34" charset="0"/>
                        </a:rPr>
                        <a:t>148%</a:t>
                      </a:r>
                    </a:p>
                  </a:txBody>
                  <a:tcPr marL="9525" marR="9525" marT="9525" marB="0" anchor="ctr">
                    <a:solidFill>
                      <a:schemeClr val="bg1">
                        <a:lumMod val="85000"/>
                      </a:schemeClr>
                    </a:solidFill>
                  </a:tcPr>
                </a:tc>
                <a:tc>
                  <a:txBody>
                    <a:bodyPr/>
                    <a:lstStyle/>
                    <a:p>
                      <a:pPr algn="ctr" fontAlgn="ctr">
                        <a:lnSpc>
                          <a:spcPct val="100000"/>
                        </a:lnSpc>
                      </a:pPr>
                      <a:r>
                        <a:rPr lang="en-US" sz="1000" b="0" i="0" u="none" strike="noStrike">
                          <a:solidFill>
                            <a:srgbClr val="000000"/>
                          </a:solidFill>
                          <a:effectLst/>
                          <a:latin typeface="Arial" pitchFamily="34" charset="0"/>
                          <a:cs typeface="Arial" pitchFamily="34" charset="0"/>
                        </a:rPr>
                        <a:t>286%</a:t>
                      </a:r>
                    </a:p>
                  </a:txBody>
                  <a:tcPr marL="9525" marR="9525" marT="9525" marB="0" anchor="ctr">
                    <a:solidFill>
                      <a:schemeClr val="bg1">
                        <a:lumMod val="85000"/>
                      </a:schemeClr>
                    </a:solidFill>
                  </a:tcPr>
                </a:tc>
              </a:tr>
              <a:tr h="216024">
                <a:tc>
                  <a:txBody>
                    <a:bodyPr/>
                    <a:lstStyle/>
                    <a:p>
                      <a:pPr algn="l" fontAlgn="ctr">
                        <a:lnSpc>
                          <a:spcPct val="100000"/>
                        </a:lnSpc>
                      </a:pPr>
                      <a:r>
                        <a:rPr lang="mn-MN" sz="1000" b="0" i="0" u="none" strike="noStrike" dirty="0">
                          <a:solidFill>
                            <a:srgbClr val="000000"/>
                          </a:solidFill>
                          <a:effectLst/>
                          <a:latin typeface="Arial" pitchFamily="34" charset="0"/>
                          <a:cs typeface="Arial" pitchFamily="34" charset="0"/>
                        </a:rPr>
                        <a:t> ҮХХ, АТӨЯХ-н татвар </a:t>
                      </a: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28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26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45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58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a:solidFill>
                            <a:srgbClr val="000000"/>
                          </a:solidFill>
                          <a:effectLst/>
                          <a:latin typeface="Arial" pitchFamily="34" charset="0"/>
                          <a:cs typeface="Arial" pitchFamily="34" charset="0"/>
                        </a:rPr>
                        <a:t>129%</a:t>
                      </a:r>
                    </a:p>
                  </a:txBody>
                  <a:tcPr marL="9525" marR="9525" marT="9525" marB="0" anchor="ctr">
                    <a:solidFill>
                      <a:schemeClr val="bg1">
                        <a:lumMod val="85000"/>
                      </a:schemeClr>
                    </a:solidFill>
                  </a:tcPr>
                </a:tc>
                <a:tc>
                  <a:txBody>
                    <a:bodyPr/>
                    <a:lstStyle/>
                    <a:p>
                      <a:pPr algn="ctr" fontAlgn="ctr">
                        <a:lnSpc>
                          <a:spcPct val="100000"/>
                        </a:lnSpc>
                      </a:pPr>
                      <a:r>
                        <a:rPr lang="en-US" sz="1000" b="0" i="0" u="none" strike="noStrike">
                          <a:solidFill>
                            <a:srgbClr val="000000"/>
                          </a:solidFill>
                          <a:effectLst/>
                          <a:latin typeface="Arial" pitchFamily="34" charset="0"/>
                          <a:cs typeface="Arial" pitchFamily="34" charset="0"/>
                        </a:rPr>
                        <a:t>224%</a:t>
                      </a:r>
                    </a:p>
                  </a:txBody>
                  <a:tcPr marL="9525" marR="9525" marT="9525" marB="0" anchor="ctr">
                    <a:solidFill>
                      <a:schemeClr val="bg1">
                        <a:lumMod val="85000"/>
                      </a:schemeClr>
                    </a:solidFill>
                  </a:tcPr>
                </a:tc>
              </a:tr>
              <a:tr h="288032">
                <a:tc>
                  <a:txBody>
                    <a:bodyPr/>
                    <a:lstStyle/>
                    <a:p>
                      <a:pPr algn="l" fontAlgn="ctr">
                        <a:lnSpc>
                          <a:spcPct val="100000"/>
                        </a:lnSpc>
                      </a:pPr>
                      <a:r>
                        <a:rPr lang="mn-MN" sz="1000" b="0" i="0" u="none" strike="noStrike" dirty="0">
                          <a:solidFill>
                            <a:srgbClr val="000000"/>
                          </a:solidFill>
                          <a:effectLst/>
                          <a:latin typeface="Arial" pitchFamily="34" charset="0"/>
                          <a:cs typeface="Arial" pitchFamily="34" charset="0"/>
                        </a:rPr>
                        <a:t>Зээлийн хүү, санхүүжилтын зардал</a:t>
                      </a: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1 </a:t>
                      </a:r>
                      <a:r>
                        <a:rPr lang="en-US" sz="1000" b="0" i="0" u="none" strike="noStrike" dirty="0">
                          <a:solidFill>
                            <a:srgbClr val="000000"/>
                          </a:solidFill>
                          <a:effectLst/>
                          <a:latin typeface="Arial" pitchFamily="34" charset="0"/>
                          <a:cs typeface="Arial" pitchFamily="34" charset="0"/>
                        </a:rPr>
                        <a:t>719 </a:t>
                      </a: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1 </a:t>
                      </a:r>
                      <a:r>
                        <a:rPr lang="en-US" sz="1000" b="0" i="0" u="none" strike="noStrike" dirty="0">
                          <a:solidFill>
                            <a:srgbClr val="000000"/>
                          </a:solidFill>
                          <a:effectLst/>
                          <a:latin typeface="Arial" pitchFamily="34" charset="0"/>
                          <a:cs typeface="Arial" pitchFamily="34" charset="0"/>
                        </a:rPr>
                        <a:t>320 </a:t>
                      </a: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1 </a:t>
                      </a:r>
                      <a:r>
                        <a:rPr lang="en-US" sz="1000" b="0" i="0" u="none" strike="noStrike" dirty="0">
                          <a:solidFill>
                            <a:srgbClr val="000000"/>
                          </a:solidFill>
                          <a:effectLst/>
                          <a:latin typeface="Arial" pitchFamily="34" charset="0"/>
                          <a:cs typeface="Arial" pitchFamily="34" charset="0"/>
                        </a:rPr>
                        <a:t>717 </a:t>
                      </a: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1 </a:t>
                      </a:r>
                      <a:r>
                        <a:rPr lang="en-US" sz="1000" b="0" i="0" u="none" strike="noStrike" dirty="0">
                          <a:solidFill>
                            <a:srgbClr val="000000"/>
                          </a:solidFill>
                          <a:effectLst/>
                          <a:latin typeface="Arial" pitchFamily="34" charset="0"/>
                          <a:cs typeface="Arial" pitchFamily="34" charset="0"/>
                        </a:rPr>
                        <a:t>368 </a:t>
                      </a: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a:solidFill>
                            <a:srgbClr val="000000"/>
                          </a:solidFill>
                          <a:effectLst/>
                          <a:latin typeface="Arial" pitchFamily="34" charset="0"/>
                          <a:cs typeface="Arial" pitchFamily="34" charset="0"/>
                        </a:rPr>
                        <a:t>80%</a:t>
                      </a:r>
                    </a:p>
                  </a:txBody>
                  <a:tcPr marL="9525" marR="9525" marT="9525" marB="0" anchor="ctr">
                    <a:solidFill>
                      <a:schemeClr val="bg1">
                        <a:lumMod val="85000"/>
                      </a:schemeClr>
                    </a:solidFill>
                  </a:tcPr>
                </a:tc>
                <a:tc>
                  <a:txBody>
                    <a:bodyPr/>
                    <a:lstStyle/>
                    <a:p>
                      <a:pPr algn="ctr" fontAlgn="ctr">
                        <a:lnSpc>
                          <a:spcPct val="100000"/>
                        </a:lnSpc>
                      </a:pPr>
                      <a:r>
                        <a:rPr lang="en-US" sz="1000" b="0" i="0" u="none" strike="noStrike">
                          <a:solidFill>
                            <a:srgbClr val="000000"/>
                          </a:solidFill>
                          <a:effectLst/>
                          <a:latin typeface="Arial" pitchFamily="34" charset="0"/>
                          <a:cs typeface="Arial" pitchFamily="34" charset="0"/>
                        </a:rPr>
                        <a:t>104%</a:t>
                      </a:r>
                    </a:p>
                  </a:txBody>
                  <a:tcPr marL="9525" marR="9525" marT="9525" marB="0" anchor="ctr">
                    <a:solidFill>
                      <a:schemeClr val="bg1">
                        <a:lumMod val="85000"/>
                      </a:schemeClr>
                    </a:solidFill>
                  </a:tcPr>
                </a:tc>
              </a:tr>
              <a:tr h="285224">
                <a:tc>
                  <a:txBody>
                    <a:bodyPr/>
                    <a:lstStyle/>
                    <a:p>
                      <a:pPr algn="l" fontAlgn="ctr">
                        <a:lnSpc>
                          <a:spcPct val="100000"/>
                        </a:lnSpc>
                      </a:pPr>
                      <a:r>
                        <a:rPr lang="mn-MN" sz="1000" b="0" i="0" u="none" strike="noStrike" dirty="0">
                          <a:solidFill>
                            <a:srgbClr val="000000"/>
                          </a:solidFill>
                          <a:effectLst/>
                          <a:latin typeface="Arial" pitchFamily="34" charset="0"/>
                          <a:cs typeface="Arial" pitchFamily="34" charset="0"/>
                        </a:rPr>
                        <a:t>Байгаль орчин, үнэлгээний зардал</a:t>
                      </a: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46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3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5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a:solidFill>
                            <a:srgbClr val="000000"/>
                          </a:solidFill>
                          <a:effectLst/>
                          <a:latin typeface="Arial" pitchFamily="34" charset="0"/>
                          <a:cs typeface="Arial" pitchFamily="34" charset="0"/>
                        </a:rPr>
                        <a:t>0%</a:t>
                      </a:r>
                    </a:p>
                  </a:txBody>
                  <a:tcPr marL="9525" marR="9525" marT="9525" marB="0" anchor="ctr">
                    <a:solidFill>
                      <a:schemeClr val="bg1">
                        <a:lumMod val="85000"/>
                      </a:schemeClr>
                    </a:solidFill>
                  </a:tcPr>
                </a:tc>
                <a:tc>
                  <a:txBody>
                    <a:bodyPr/>
                    <a:lstStyle/>
                    <a:p>
                      <a:pPr algn="ctr" fontAlgn="ctr">
                        <a:lnSpc>
                          <a:spcPct val="100000"/>
                        </a:lnSpc>
                      </a:pPr>
                      <a:r>
                        <a:rPr lang="en-US" sz="1000" b="0" i="0" u="none" strike="noStrike" dirty="0">
                          <a:solidFill>
                            <a:srgbClr val="000000"/>
                          </a:solidFill>
                          <a:effectLst/>
                          <a:latin typeface="Arial" pitchFamily="34" charset="0"/>
                          <a:cs typeface="Arial" pitchFamily="34" charset="0"/>
                        </a:rPr>
                        <a:t>0%</a:t>
                      </a:r>
                    </a:p>
                  </a:txBody>
                  <a:tcPr marL="9525" marR="9525" marT="9525" marB="0" anchor="ctr">
                    <a:solidFill>
                      <a:schemeClr val="bg1">
                        <a:lumMod val="85000"/>
                      </a:schemeClr>
                    </a:solidFill>
                  </a:tcPr>
                </a:tc>
              </a:tr>
              <a:tr h="218832">
                <a:tc>
                  <a:txBody>
                    <a:bodyPr/>
                    <a:lstStyle/>
                    <a:p>
                      <a:pPr algn="l" fontAlgn="ctr">
                        <a:lnSpc>
                          <a:spcPct val="100000"/>
                        </a:lnSpc>
                      </a:pPr>
                      <a:r>
                        <a:rPr lang="mn-MN" sz="1000" b="0" i="0" u="none" strike="noStrike" dirty="0">
                          <a:solidFill>
                            <a:srgbClr val="000000"/>
                          </a:solidFill>
                          <a:effectLst/>
                          <a:latin typeface="Arial" pitchFamily="34" charset="0"/>
                          <a:cs typeface="Arial" pitchFamily="34" charset="0"/>
                        </a:rPr>
                        <a:t>Зар сурталчилгааны зардал</a:t>
                      </a: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25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6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9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10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a:solidFill>
                            <a:srgbClr val="000000"/>
                          </a:solidFill>
                          <a:effectLst/>
                          <a:latin typeface="Arial" pitchFamily="34" charset="0"/>
                          <a:cs typeface="Arial" pitchFamily="34" charset="0"/>
                        </a:rPr>
                        <a:t>106%</a:t>
                      </a:r>
                    </a:p>
                  </a:txBody>
                  <a:tcPr marL="9525" marR="9525" marT="9525" marB="0" anchor="ctr">
                    <a:solidFill>
                      <a:schemeClr val="bg1">
                        <a:lumMod val="85000"/>
                      </a:schemeClr>
                    </a:solidFill>
                  </a:tcPr>
                </a:tc>
                <a:tc>
                  <a:txBody>
                    <a:bodyPr/>
                    <a:lstStyle/>
                    <a:p>
                      <a:pPr algn="ctr" fontAlgn="ctr">
                        <a:lnSpc>
                          <a:spcPct val="100000"/>
                        </a:lnSpc>
                      </a:pPr>
                      <a:r>
                        <a:rPr lang="en-US" sz="1000" b="0" i="0" u="none" strike="noStrike" dirty="0">
                          <a:solidFill>
                            <a:srgbClr val="000000"/>
                          </a:solidFill>
                          <a:effectLst/>
                          <a:latin typeface="Arial" pitchFamily="34" charset="0"/>
                          <a:cs typeface="Arial" pitchFamily="34" charset="0"/>
                        </a:rPr>
                        <a:t>155%</a:t>
                      </a:r>
                    </a:p>
                  </a:txBody>
                  <a:tcPr marL="9525" marR="9525" marT="9525" marB="0" anchor="ctr">
                    <a:solidFill>
                      <a:schemeClr val="bg1">
                        <a:lumMod val="85000"/>
                      </a:schemeClr>
                    </a:solidFill>
                  </a:tcPr>
                </a:tc>
              </a:tr>
              <a:tr h="288032">
                <a:tc>
                  <a:txBody>
                    <a:bodyPr/>
                    <a:lstStyle/>
                    <a:p>
                      <a:pPr algn="l" fontAlgn="ctr">
                        <a:lnSpc>
                          <a:spcPct val="100000"/>
                        </a:lnSpc>
                      </a:pPr>
                      <a:r>
                        <a:rPr lang="mn-MN" sz="1000" b="0" i="0" u="none" strike="noStrike" dirty="0">
                          <a:solidFill>
                            <a:srgbClr val="000000"/>
                          </a:solidFill>
                          <a:effectLst/>
                          <a:latin typeface="Arial" pitchFamily="34" charset="0"/>
                          <a:cs typeface="Arial" pitchFamily="34" charset="0"/>
                        </a:rPr>
                        <a:t>Үйл ажиллагааны бусад зардал</a:t>
                      </a: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178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17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6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smtClean="0">
                          <a:solidFill>
                            <a:srgbClr val="000000"/>
                          </a:solidFill>
                          <a:effectLst/>
                          <a:latin typeface="Arial" pitchFamily="34" charset="0"/>
                          <a:cs typeface="Arial" pitchFamily="34" charset="0"/>
                        </a:rPr>
                        <a:t>11 </a:t>
                      </a:r>
                      <a:endParaRPr lang="en-US" sz="1000" b="0" i="0" u="none" strike="noStrike" dirty="0">
                        <a:solidFill>
                          <a:srgbClr val="000000"/>
                        </a:solidFill>
                        <a:effectLst/>
                        <a:latin typeface="Arial" pitchFamily="34" charset="0"/>
                        <a:cs typeface="Arial" pitchFamily="34" charset="0"/>
                      </a:endParaRPr>
                    </a:p>
                  </a:txBody>
                  <a:tcPr marL="85725" marR="9525" marT="9525" marB="0" anchor="ctr">
                    <a:solidFill>
                      <a:schemeClr val="bg1">
                        <a:lumMod val="85000"/>
                      </a:schemeClr>
                    </a:solidFill>
                  </a:tcPr>
                </a:tc>
                <a:tc>
                  <a:txBody>
                    <a:bodyPr/>
                    <a:lstStyle/>
                    <a:p>
                      <a:pPr algn="ctr" fontAlgn="ctr">
                        <a:lnSpc>
                          <a:spcPct val="100000"/>
                        </a:lnSpc>
                      </a:pPr>
                      <a:r>
                        <a:rPr lang="en-US" sz="1000" b="0" i="0" u="none" strike="noStrike" dirty="0">
                          <a:solidFill>
                            <a:srgbClr val="000000"/>
                          </a:solidFill>
                          <a:effectLst/>
                          <a:latin typeface="Arial" pitchFamily="34" charset="0"/>
                          <a:cs typeface="Arial" pitchFamily="34" charset="0"/>
                        </a:rPr>
                        <a:t>175%</a:t>
                      </a:r>
                    </a:p>
                  </a:txBody>
                  <a:tcPr marL="9525" marR="9525" marT="9525" marB="0" anchor="ctr">
                    <a:solidFill>
                      <a:schemeClr val="bg1">
                        <a:lumMod val="85000"/>
                      </a:schemeClr>
                    </a:solidFill>
                  </a:tcPr>
                </a:tc>
                <a:tc>
                  <a:txBody>
                    <a:bodyPr/>
                    <a:lstStyle/>
                    <a:p>
                      <a:pPr algn="ctr" fontAlgn="ctr">
                        <a:lnSpc>
                          <a:spcPct val="100000"/>
                        </a:lnSpc>
                      </a:pPr>
                      <a:r>
                        <a:rPr lang="en-US" sz="1000" b="0" i="0" u="none" strike="noStrike" dirty="0">
                          <a:solidFill>
                            <a:srgbClr val="000000"/>
                          </a:solidFill>
                          <a:effectLst/>
                          <a:latin typeface="Arial" pitchFamily="34" charset="0"/>
                          <a:cs typeface="Arial" pitchFamily="34" charset="0"/>
                        </a:rPr>
                        <a:t>65%</a:t>
                      </a:r>
                    </a:p>
                  </a:txBody>
                  <a:tcPr marL="9525" marR="9525" marT="9525" marB="0" anchor="ctr">
                    <a:solidFill>
                      <a:schemeClr val="bg1">
                        <a:lumMod val="85000"/>
                      </a:schemeClr>
                    </a:solidFill>
                  </a:tcPr>
                </a:tc>
              </a:tr>
              <a:tr h="288032">
                <a:tc>
                  <a:txBody>
                    <a:bodyPr/>
                    <a:lstStyle/>
                    <a:p>
                      <a:pPr algn="ctr" fontAlgn="ctr">
                        <a:lnSpc>
                          <a:spcPct val="100000"/>
                        </a:lnSpc>
                      </a:pPr>
                      <a:r>
                        <a:rPr lang="mn-MN" sz="1000" b="1" i="0" u="none" strike="noStrike" dirty="0" smtClean="0">
                          <a:solidFill>
                            <a:schemeClr val="accent5">
                              <a:lumMod val="50000"/>
                            </a:schemeClr>
                          </a:solidFill>
                          <a:effectLst/>
                          <a:latin typeface="Arial" pitchFamily="34" charset="0"/>
                          <a:cs typeface="Arial" pitchFamily="34" charset="0"/>
                        </a:rPr>
                        <a:t>Нийт</a:t>
                      </a:r>
                      <a:r>
                        <a:rPr lang="mn-MN" sz="1000" b="1" i="0" u="none" strike="noStrike" baseline="0" dirty="0" smtClean="0">
                          <a:solidFill>
                            <a:schemeClr val="accent5">
                              <a:lumMod val="50000"/>
                            </a:schemeClr>
                          </a:solidFill>
                          <a:effectLst/>
                          <a:latin typeface="Arial" pitchFamily="34" charset="0"/>
                          <a:cs typeface="Arial" pitchFamily="34" charset="0"/>
                        </a:rPr>
                        <a:t> зардал</a:t>
                      </a:r>
                      <a:endParaRPr lang="mn-MN" sz="1000" b="1" i="0" u="none" strike="noStrike" dirty="0">
                        <a:solidFill>
                          <a:schemeClr val="accent5">
                            <a:lumMod val="50000"/>
                          </a:schemeClr>
                        </a:solidFill>
                        <a:effectLst/>
                        <a:latin typeface="Arial" pitchFamily="34" charset="0"/>
                        <a:cs typeface="Arial" pitchFamily="34" charset="0"/>
                      </a:endParaRPr>
                    </a:p>
                  </a:txBody>
                  <a:tcPr marL="85725" marR="9525" marT="9525"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ctr" fontAlgn="ctr">
                        <a:lnSpc>
                          <a:spcPct val="100000"/>
                        </a:lnSpc>
                      </a:pPr>
                      <a:r>
                        <a:rPr lang="en-US" sz="1000" b="1" i="0" u="none" strike="noStrike" dirty="0" smtClean="0">
                          <a:solidFill>
                            <a:schemeClr val="accent5">
                              <a:lumMod val="50000"/>
                            </a:schemeClr>
                          </a:solidFill>
                          <a:effectLst/>
                          <a:latin typeface="Arial" pitchFamily="34" charset="0"/>
                          <a:cs typeface="Arial" pitchFamily="34" charset="0"/>
                        </a:rPr>
                        <a:t>4 </a:t>
                      </a:r>
                      <a:r>
                        <a:rPr lang="en-US" sz="1000" b="1" i="0" u="none" strike="noStrike" dirty="0">
                          <a:solidFill>
                            <a:schemeClr val="accent5">
                              <a:lumMod val="50000"/>
                            </a:schemeClr>
                          </a:solidFill>
                          <a:effectLst/>
                          <a:latin typeface="Arial" pitchFamily="34" charset="0"/>
                          <a:cs typeface="Arial" pitchFamily="34" charset="0"/>
                        </a:rPr>
                        <a:t>952  </a:t>
                      </a:r>
                    </a:p>
                  </a:txBody>
                  <a:tcPr marL="9525" marR="9525" marT="9525"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ctr" fontAlgn="ctr">
                        <a:lnSpc>
                          <a:spcPct val="100000"/>
                        </a:lnSpc>
                      </a:pPr>
                      <a:r>
                        <a:rPr lang="en-US" sz="1000" b="1" i="0" u="none" strike="noStrike" dirty="0" smtClean="0">
                          <a:solidFill>
                            <a:schemeClr val="accent5">
                              <a:lumMod val="50000"/>
                            </a:schemeClr>
                          </a:solidFill>
                          <a:effectLst/>
                          <a:latin typeface="Arial" pitchFamily="34" charset="0"/>
                          <a:cs typeface="Arial" pitchFamily="34" charset="0"/>
                        </a:rPr>
                        <a:t>4 </a:t>
                      </a:r>
                      <a:r>
                        <a:rPr lang="en-US" sz="1000" b="1" i="0" u="none" strike="noStrike" dirty="0">
                          <a:solidFill>
                            <a:schemeClr val="accent5">
                              <a:lumMod val="50000"/>
                            </a:schemeClr>
                          </a:solidFill>
                          <a:effectLst/>
                          <a:latin typeface="Arial" pitchFamily="34" charset="0"/>
                          <a:cs typeface="Arial" pitchFamily="34" charset="0"/>
                        </a:rPr>
                        <a:t>005  </a:t>
                      </a:r>
                    </a:p>
                  </a:txBody>
                  <a:tcPr marL="9525" marR="9525" marT="9525"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ctr" fontAlgn="ctr">
                        <a:lnSpc>
                          <a:spcPct val="100000"/>
                        </a:lnSpc>
                      </a:pPr>
                      <a:r>
                        <a:rPr lang="en-US" sz="1000" b="1" i="0" u="none" strike="noStrike" dirty="0" smtClean="0">
                          <a:solidFill>
                            <a:schemeClr val="accent5">
                              <a:lumMod val="50000"/>
                            </a:schemeClr>
                          </a:solidFill>
                          <a:effectLst/>
                          <a:latin typeface="Arial" pitchFamily="34" charset="0"/>
                          <a:cs typeface="Arial" pitchFamily="34" charset="0"/>
                        </a:rPr>
                        <a:t>3 </a:t>
                      </a:r>
                      <a:r>
                        <a:rPr lang="en-US" sz="1000" b="1" i="0" u="none" strike="noStrike" dirty="0">
                          <a:solidFill>
                            <a:schemeClr val="accent5">
                              <a:lumMod val="50000"/>
                            </a:schemeClr>
                          </a:solidFill>
                          <a:effectLst/>
                          <a:latin typeface="Arial" pitchFamily="34" charset="0"/>
                          <a:cs typeface="Arial" pitchFamily="34" charset="0"/>
                        </a:rPr>
                        <a:t>638  </a:t>
                      </a:r>
                    </a:p>
                  </a:txBody>
                  <a:tcPr marL="9525" marR="9525" marT="9525"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ctr" fontAlgn="ctr">
                        <a:lnSpc>
                          <a:spcPct val="100000"/>
                        </a:lnSpc>
                      </a:pPr>
                      <a:r>
                        <a:rPr lang="en-US" sz="1000" b="1" i="0" u="none" strike="noStrike" dirty="0" smtClean="0">
                          <a:solidFill>
                            <a:schemeClr val="accent5">
                              <a:lumMod val="50000"/>
                            </a:schemeClr>
                          </a:solidFill>
                          <a:effectLst/>
                          <a:latin typeface="Arial" pitchFamily="34" charset="0"/>
                          <a:cs typeface="Arial" pitchFamily="34" charset="0"/>
                        </a:rPr>
                        <a:t>3 </a:t>
                      </a:r>
                      <a:r>
                        <a:rPr lang="en-US" sz="1000" b="1" i="0" u="none" strike="noStrike" dirty="0">
                          <a:solidFill>
                            <a:schemeClr val="accent5">
                              <a:lumMod val="50000"/>
                            </a:schemeClr>
                          </a:solidFill>
                          <a:effectLst/>
                          <a:latin typeface="Arial" pitchFamily="34" charset="0"/>
                          <a:cs typeface="Arial" pitchFamily="34" charset="0"/>
                        </a:rPr>
                        <a:t>837  </a:t>
                      </a:r>
                    </a:p>
                  </a:txBody>
                  <a:tcPr marL="9525" marR="9525" marT="9525"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ctr" fontAlgn="ctr">
                        <a:lnSpc>
                          <a:spcPct val="100000"/>
                        </a:lnSpc>
                      </a:pPr>
                      <a:r>
                        <a:rPr lang="en-US" sz="1000" b="1" i="0" u="none" strike="noStrike" dirty="0">
                          <a:solidFill>
                            <a:schemeClr val="accent5">
                              <a:lumMod val="50000"/>
                            </a:schemeClr>
                          </a:solidFill>
                          <a:effectLst/>
                          <a:latin typeface="Arial" pitchFamily="34" charset="0"/>
                          <a:cs typeface="Arial" pitchFamily="34" charset="0"/>
                        </a:rPr>
                        <a:t>105%</a:t>
                      </a:r>
                    </a:p>
                  </a:txBody>
                  <a:tcPr marL="9525" marR="9525" marT="9525"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ctr" fontAlgn="ctr">
                        <a:lnSpc>
                          <a:spcPct val="100000"/>
                        </a:lnSpc>
                      </a:pPr>
                      <a:r>
                        <a:rPr lang="en-US" sz="1000" b="1" i="0" u="none" strike="noStrike" dirty="0">
                          <a:solidFill>
                            <a:schemeClr val="accent5">
                              <a:lumMod val="50000"/>
                            </a:schemeClr>
                          </a:solidFill>
                          <a:effectLst/>
                          <a:latin typeface="Arial" pitchFamily="34" charset="0"/>
                          <a:cs typeface="Arial" pitchFamily="34" charset="0"/>
                        </a:rPr>
                        <a:t>96%</a:t>
                      </a:r>
                    </a:p>
                  </a:txBody>
                  <a:tcPr marL="9525" marR="9525" marT="9525"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tr>
            </a:tbl>
          </a:graphicData>
        </a:graphic>
      </p:graphicFrame>
      <p:sp>
        <p:nvSpPr>
          <p:cNvPr id="6" name="Text Placeholder 5"/>
          <p:cNvSpPr>
            <a:spLocks noGrp="1"/>
          </p:cNvSpPr>
          <p:nvPr>
            <p:ph type="body" sz="half" idx="2"/>
          </p:nvPr>
        </p:nvSpPr>
        <p:spPr>
          <a:xfrm>
            <a:off x="467544" y="1484784"/>
            <a:ext cx="3008313" cy="5257800"/>
          </a:xfrm>
        </p:spPr>
        <p:txBody>
          <a:bodyPr>
            <a:normAutofit/>
          </a:bodyPr>
          <a:lstStyle/>
          <a:p>
            <a:pPr algn="ctr"/>
            <a:r>
              <a:rPr lang="mn-MN" sz="1200" dirty="0" smtClean="0">
                <a:solidFill>
                  <a:schemeClr val="tx2">
                    <a:lumMod val="50000"/>
                  </a:schemeClr>
                </a:solidFill>
                <a:latin typeface="Arial" pitchFamily="34" charset="0"/>
                <a:cs typeface="Arial" pitchFamily="34" charset="0"/>
              </a:rPr>
              <a:t>ҮЙЛ АЖИЛЛАГААНЫ ЗАРДАЛ</a:t>
            </a:r>
          </a:p>
          <a:p>
            <a:pPr algn="just">
              <a:lnSpc>
                <a:spcPct val="150000"/>
              </a:lnSpc>
            </a:pPr>
            <a:r>
              <a:rPr lang="mn-MN" sz="1200" b="0" dirty="0" smtClean="0">
                <a:latin typeface="Arial" pitchFamily="34" charset="0"/>
                <a:cs typeface="Arial" pitchFamily="34" charset="0"/>
              </a:rPr>
              <a:t>2017 оны үйл ажиллагааны зардлыг 2015 болон 2016 оны зардалтай харьцуул үзэхэд түлшны зардал </a:t>
            </a:r>
            <a:r>
              <a:rPr lang="mn-MN" sz="1200" dirty="0" smtClean="0">
                <a:latin typeface="Arial" pitchFamily="34" charset="0"/>
                <a:cs typeface="Arial" pitchFamily="34" charset="0"/>
              </a:rPr>
              <a:t>10%</a:t>
            </a:r>
            <a:r>
              <a:rPr lang="mn-MN" sz="1200" b="0" dirty="0" smtClean="0">
                <a:latin typeface="Arial" pitchFamily="34" charset="0"/>
                <a:cs typeface="Arial" pitchFamily="34" charset="0"/>
              </a:rPr>
              <a:t>-аар өссөн энэ нь түлшний үнэ нэмэгдсэнтэй холбоотой юм. Борлуулалтын зардал өмнөх оноос </a:t>
            </a:r>
            <a:r>
              <a:rPr lang="mn-MN" sz="1200" dirty="0" smtClean="0">
                <a:latin typeface="Arial" pitchFamily="34" charset="0"/>
                <a:cs typeface="Arial" pitchFamily="34" charset="0"/>
              </a:rPr>
              <a:t>325%</a:t>
            </a:r>
            <a:r>
              <a:rPr lang="mn-MN" sz="1200" b="0" dirty="0" smtClean="0">
                <a:latin typeface="Arial" pitchFamily="34" charset="0"/>
                <a:cs typeface="Arial" pitchFamily="34" charset="0"/>
              </a:rPr>
              <a:t>, 2015 оноос </a:t>
            </a:r>
            <a:r>
              <a:rPr lang="mn-MN" sz="1200" dirty="0" smtClean="0">
                <a:latin typeface="Arial" pitchFamily="34" charset="0"/>
                <a:cs typeface="Arial" pitchFamily="34" charset="0"/>
              </a:rPr>
              <a:t>249%</a:t>
            </a:r>
            <a:r>
              <a:rPr lang="mn-MN" sz="1200" b="0" dirty="0" smtClean="0">
                <a:latin typeface="Arial" pitchFamily="34" charset="0"/>
                <a:cs typeface="Arial" pitchFamily="34" charset="0"/>
              </a:rPr>
              <a:t> өссөн ба энэ нь бетон зуурмаг борлуулалт болон бартерт авсан байр хямдруулсан болон борлуулалтын зуучлалын хөлсний зардал багтсан байна. Мөн сэлбэг хэрэгслийн зардал өмнөх оноос </a:t>
            </a:r>
            <a:r>
              <a:rPr lang="mn-MN" sz="1200" dirty="0" smtClean="0">
                <a:latin typeface="Arial" pitchFamily="34" charset="0"/>
                <a:cs typeface="Arial" pitchFamily="34" charset="0"/>
              </a:rPr>
              <a:t>81%</a:t>
            </a:r>
            <a:r>
              <a:rPr lang="mn-MN" sz="1200" b="0" dirty="0" smtClean="0">
                <a:latin typeface="Arial" pitchFamily="34" charset="0"/>
                <a:cs typeface="Arial" pitchFamily="34" charset="0"/>
              </a:rPr>
              <a:t>-аар өссөн энэ нь үйлдвэр болон тээврийн хэрэгслүүд ашиглалт ихтэй засвар их хийгдэж байгаатай холбоотой гарсан.</a:t>
            </a:r>
            <a:endParaRPr lang="en-US" sz="1100" b="0" dirty="0">
              <a:latin typeface="Arial" pitchFamily="34" charset="0"/>
              <a:cs typeface="Arial" pitchFamily="34" charset="0"/>
            </a:endParaRPr>
          </a:p>
        </p:txBody>
      </p:sp>
      <p:sp>
        <p:nvSpPr>
          <p:cNvPr id="2" name="Title 1"/>
          <p:cNvSpPr>
            <a:spLocks noGrp="1"/>
          </p:cNvSpPr>
          <p:nvPr>
            <p:ph type="title"/>
          </p:nvPr>
        </p:nvSpPr>
        <p:spPr>
          <a:xfrm>
            <a:off x="4067944" y="614267"/>
            <a:ext cx="4608512" cy="687606"/>
          </a:xfrm>
        </p:spPr>
        <p:txBody>
          <a:bodyPr>
            <a:normAutofit/>
          </a:bodyPr>
          <a:lstStyle/>
          <a:p>
            <a:r>
              <a:rPr lang="mn-MN" sz="3200" b="1" dirty="0">
                <a:latin typeface="Arial" pitchFamily="34" charset="0"/>
                <a:cs typeface="Arial" pitchFamily="34" charset="0"/>
              </a:rPr>
              <a:t>Санхүүгийн тайлан</a:t>
            </a:r>
            <a:endParaRPr lang="en-US" sz="3200" dirty="0"/>
          </a:p>
        </p:txBody>
      </p:sp>
      <p:pic>
        <p:nvPicPr>
          <p:cNvPr id="5" name="Picture 4" descr="D:\RMC\Logo\Logo 10 -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1489910" cy="11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8538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04740821"/>
              </p:ext>
            </p:extLst>
          </p:nvPr>
        </p:nvGraphicFramePr>
        <p:xfrm>
          <a:off x="3575050" y="1600200"/>
          <a:ext cx="5459288" cy="4079240"/>
        </p:xfrm>
        <a:graphic>
          <a:graphicData uri="http://schemas.openxmlformats.org/drawingml/2006/table">
            <a:tbl>
              <a:tblPr firstRow="1" bandRow="1">
                <a:tableStyleId>{5FD0F851-EC5A-4D38-B0AD-8093EC10F338}</a:tableStyleId>
              </a:tblPr>
              <a:tblGrid>
                <a:gridCol w="2535111"/>
                <a:gridCol w="562293"/>
                <a:gridCol w="562293"/>
                <a:gridCol w="562293"/>
                <a:gridCol w="562293"/>
                <a:gridCol w="675005"/>
              </a:tblGrid>
              <a:tr h="370840">
                <a:tc gridSpan="4">
                  <a:txBody>
                    <a:bodyPr/>
                    <a:lstStyle/>
                    <a:p>
                      <a:r>
                        <a:rPr lang="mn-MN" sz="1200" dirty="0" smtClean="0">
                          <a:solidFill>
                            <a:schemeClr val="tx2">
                              <a:lumMod val="50000"/>
                            </a:schemeClr>
                          </a:solidFill>
                          <a:latin typeface="Arial" pitchFamily="34" charset="0"/>
                          <a:cs typeface="Arial" pitchFamily="34" charset="0"/>
                        </a:rPr>
                        <a:t>Үйл ажиллагааны зардал /сая</a:t>
                      </a:r>
                      <a:r>
                        <a:rPr lang="mn-MN" sz="1200" baseline="0" dirty="0" smtClean="0">
                          <a:solidFill>
                            <a:schemeClr val="tx2">
                              <a:lumMod val="50000"/>
                            </a:schemeClr>
                          </a:solidFill>
                          <a:latin typeface="Arial" pitchFamily="34" charset="0"/>
                          <a:cs typeface="Arial" pitchFamily="34" charset="0"/>
                        </a:rPr>
                        <a:t> төгрөг/</a:t>
                      </a:r>
                      <a:endParaRPr lang="en-US" sz="1200" dirty="0">
                        <a:solidFill>
                          <a:schemeClr val="tx2">
                            <a:lumMod val="50000"/>
                          </a:schemeClr>
                        </a:solidFill>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tcPr>
                </a:tc>
                <a:tc hMerge="1">
                  <a:txBody>
                    <a:bodyPr/>
                    <a:lstStyle/>
                    <a:p>
                      <a:endParaRPr lang="en-US" dirty="0"/>
                    </a:p>
                  </a:txBody>
                  <a:tcP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tcPr>
                </a:tc>
                <a:tc hMerge="1">
                  <a:txBody>
                    <a:bodyPr/>
                    <a:lstStyle/>
                    <a:p>
                      <a:endParaRPr lang="en-US" dirty="0"/>
                    </a:p>
                  </a:txBody>
                  <a:tcP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tcPr>
                </a:tc>
                <a:tc hMerge="1">
                  <a:txBody>
                    <a:bodyPr/>
                    <a:lstStyle/>
                    <a:p>
                      <a:endParaRPr lang="en-US" dirty="0"/>
                    </a:p>
                  </a:txBody>
                  <a:tcP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tcPr>
                </a:tc>
                <a:tc>
                  <a:txBody>
                    <a:bodyPr/>
                    <a:lstStyle/>
                    <a:p>
                      <a:endParaRPr lang="en-US" dirty="0"/>
                    </a:p>
                  </a:txBody>
                  <a:tcP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tcPr>
                </a:tc>
                <a:tc>
                  <a:txBody>
                    <a:bodyPr/>
                    <a:lstStyle/>
                    <a:p>
                      <a:endParaRPr lang="en-US" dirty="0"/>
                    </a:p>
                  </a:txBody>
                  <a:tcP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tcPr>
                </a:tc>
              </a:tr>
              <a:tr h="370840">
                <a:tc>
                  <a:txBody>
                    <a:bodyPr/>
                    <a:lstStyle/>
                    <a:p>
                      <a:pPr algn="ctr"/>
                      <a:r>
                        <a:rPr lang="mn-MN" sz="1200" b="1" dirty="0" smtClean="0">
                          <a:solidFill>
                            <a:schemeClr val="tx2">
                              <a:lumMod val="50000"/>
                            </a:schemeClr>
                          </a:solidFill>
                          <a:latin typeface="Arial" pitchFamily="34" charset="0"/>
                          <a:cs typeface="Arial" pitchFamily="34" charset="0"/>
                        </a:rPr>
                        <a:t>он</a:t>
                      </a:r>
                      <a:endParaRPr lang="en-US" sz="1200" b="1" dirty="0">
                        <a:solidFill>
                          <a:schemeClr val="tx2">
                            <a:lumMod val="50000"/>
                          </a:schemeClr>
                        </a:solidFill>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a:r>
                        <a:rPr lang="mn-MN" sz="1200" b="1" dirty="0" smtClean="0">
                          <a:solidFill>
                            <a:schemeClr val="tx2">
                              <a:lumMod val="50000"/>
                            </a:schemeClr>
                          </a:solidFill>
                          <a:latin typeface="Arial" pitchFamily="34" charset="0"/>
                          <a:cs typeface="Arial" pitchFamily="34" charset="0"/>
                        </a:rPr>
                        <a:t>2014</a:t>
                      </a:r>
                      <a:endParaRPr lang="en-US" sz="1200" b="1" dirty="0">
                        <a:solidFill>
                          <a:schemeClr val="tx2">
                            <a:lumMod val="50000"/>
                          </a:schemeClr>
                        </a:solidFill>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a:r>
                        <a:rPr lang="mn-MN" sz="1200" b="1" dirty="0" smtClean="0">
                          <a:solidFill>
                            <a:schemeClr val="tx2">
                              <a:lumMod val="50000"/>
                            </a:schemeClr>
                          </a:solidFill>
                          <a:latin typeface="Arial" pitchFamily="34" charset="0"/>
                          <a:cs typeface="Arial" pitchFamily="34" charset="0"/>
                        </a:rPr>
                        <a:t>2015</a:t>
                      </a:r>
                      <a:endParaRPr lang="en-US" sz="1200" b="1" dirty="0">
                        <a:solidFill>
                          <a:schemeClr val="tx2">
                            <a:lumMod val="50000"/>
                          </a:schemeClr>
                        </a:solidFill>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a:r>
                        <a:rPr lang="mn-MN" sz="1200" b="1" dirty="0" smtClean="0">
                          <a:solidFill>
                            <a:schemeClr val="tx2">
                              <a:lumMod val="50000"/>
                            </a:schemeClr>
                          </a:solidFill>
                          <a:latin typeface="Arial" pitchFamily="34" charset="0"/>
                          <a:cs typeface="Arial" pitchFamily="34" charset="0"/>
                        </a:rPr>
                        <a:t>2016</a:t>
                      </a:r>
                      <a:endParaRPr lang="en-US" sz="1200" b="1" dirty="0">
                        <a:solidFill>
                          <a:schemeClr val="tx2">
                            <a:lumMod val="50000"/>
                          </a:schemeClr>
                        </a:solidFill>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a:r>
                        <a:rPr lang="mn-MN" sz="1200" b="1" dirty="0" smtClean="0">
                          <a:solidFill>
                            <a:schemeClr val="tx2">
                              <a:lumMod val="50000"/>
                            </a:schemeClr>
                          </a:solidFill>
                          <a:latin typeface="Arial" pitchFamily="34" charset="0"/>
                          <a:cs typeface="Arial" pitchFamily="34" charset="0"/>
                        </a:rPr>
                        <a:t>2017</a:t>
                      </a:r>
                      <a:endParaRPr lang="en-US" sz="1200" b="1" dirty="0">
                        <a:solidFill>
                          <a:schemeClr val="tx2">
                            <a:lumMod val="50000"/>
                          </a:schemeClr>
                        </a:solidFill>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a:r>
                        <a:rPr lang="mn-MN" sz="1200" b="1" dirty="0" smtClean="0">
                          <a:solidFill>
                            <a:schemeClr val="tx2">
                              <a:lumMod val="50000"/>
                            </a:schemeClr>
                          </a:solidFill>
                          <a:latin typeface="Arial" pitchFamily="34" charset="0"/>
                          <a:cs typeface="Arial" pitchFamily="34" charset="0"/>
                        </a:rPr>
                        <a:t>ӨОМҮ</a:t>
                      </a:r>
                      <a:endParaRPr lang="en-US" sz="1200" b="1" dirty="0">
                        <a:solidFill>
                          <a:schemeClr val="tx2">
                            <a:lumMod val="50000"/>
                          </a:schemeClr>
                        </a:solidFill>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solidFill>
                      <a:schemeClr val="bg1">
                        <a:lumMod val="85000"/>
                      </a:schemeClr>
                    </a:solidFill>
                  </a:tcPr>
                </a:tc>
              </a:tr>
              <a:tr h="370840">
                <a:tc>
                  <a:txBody>
                    <a:bodyPr/>
                    <a:lstStyle/>
                    <a:p>
                      <a:pPr algn="l" fontAlgn="ctr"/>
                      <a:r>
                        <a:rPr lang="mn-MN" sz="1200" b="0" i="0" u="none" strike="noStrike" dirty="0">
                          <a:solidFill>
                            <a:srgbClr val="000000"/>
                          </a:solidFill>
                          <a:effectLst/>
                          <a:latin typeface="Arial"/>
                        </a:rPr>
                        <a:t> Ажилтнуудтай холбоотой зардал </a:t>
                      </a:r>
                    </a:p>
                  </a:txBody>
                  <a:tcPr marL="9525" marR="9525" marT="9525" marB="0" anchor="ctr">
                    <a:solidFill>
                      <a:schemeClr val="bg1">
                        <a:lumMod val="85000"/>
                      </a:schemeClr>
                    </a:solidFill>
                  </a:tcPr>
                </a:tc>
                <a:tc>
                  <a:txBody>
                    <a:bodyPr/>
                    <a:lstStyle/>
                    <a:p>
                      <a:pPr algn="ctr" fontAlgn="ctr"/>
                      <a:r>
                        <a:rPr lang="en-US" sz="1200" b="0" i="0" u="none" strike="noStrike" dirty="0" smtClean="0">
                          <a:solidFill>
                            <a:srgbClr val="000000"/>
                          </a:solidFill>
                          <a:effectLst/>
                          <a:latin typeface="Arial"/>
                        </a:rPr>
                        <a:t>1 1</a:t>
                      </a:r>
                      <a:r>
                        <a:rPr lang="mn-MN" sz="1200" b="0" i="0" u="none" strike="noStrike" dirty="0" smtClean="0">
                          <a:solidFill>
                            <a:srgbClr val="000000"/>
                          </a:solidFill>
                          <a:effectLst/>
                          <a:latin typeface="Arial"/>
                        </a:rPr>
                        <a:t>30</a:t>
                      </a:r>
                      <a:r>
                        <a:rPr lang="en-US" sz="1200" b="0" i="0" u="none" strike="noStrike" dirty="0" smtClean="0">
                          <a:solidFill>
                            <a:srgbClr val="000000"/>
                          </a:solidFill>
                          <a:effectLst/>
                          <a:latin typeface="Arial"/>
                        </a:rPr>
                        <a:t> </a:t>
                      </a:r>
                      <a:endParaRPr lang="en-US" sz="1200" b="0" i="0" u="none" strike="noStrike" dirty="0">
                        <a:solidFill>
                          <a:srgbClr val="000000"/>
                        </a:solidFill>
                        <a:effectLst/>
                        <a:latin typeface="Arial"/>
                      </a:endParaRPr>
                    </a:p>
                  </a:txBody>
                  <a:tcPr marL="9525" marR="9525" marT="9525" marB="0" anchor="ctr">
                    <a:solidFill>
                      <a:schemeClr val="bg1">
                        <a:lumMod val="85000"/>
                      </a:schemeClr>
                    </a:solidFill>
                  </a:tcPr>
                </a:tc>
                <a:tc>
                  <a:txBody>
                    <a:bodyPr/>
                    <a:lstStyle/>
                    <a:p>
                      <a:pPr algn="ctr" fontAlgn="ctr"/>
                      <a:r>
                        <a:rPr lang="en-US" sz="1200" b="0" i="0" u="none" strike="noStrike" dirty="0" smtClean="0">
                          <a:solidFill>
                            <a:srgbClr val="000000"/>
                          </a:solidFill>
                          <a:effectLst/>
                          <a:latin typeface="Arial"/>
                        </a:rPr>
                        <a:t>78</a:t>
                      </a:r>
                      <a:r>
                        <a:rPr lang="mn-MN" sz="1200" b="0" i="0" u="none" strike="noStrike" dirty="0" smtClean="0">
                          <a:solidFill>
                            <a:srgbClr val="000000"/>
                          </a:solidFill>
                          <a:effectLst/>
                          <a:latin typeface="Arial"/>
                        </a:rPr>
                        <a:t>5</a:t>
                      </a:r>
                      <a:r>
                        <a:rPr lang="en-US" sz="1200" b="0" i="0" u="none" strike="noStrike" dirty="0" smtClean="0">
                          <a:solidFill>
                            <a:srgbClr val="000000"/>
                          </a:solidFill>
                          <a:effectLst/>
                          <a:latin typeface="Arial"/>
                        </a:rPr>
                        <a:t> </a:t>
                      </a:r>
                      <a:endParaRPr lang="en-US" sz="1200" b="0" i="0" u="none" strike="noStrike" dirty="0">
                        <a:solidFill>
                          <a:srgbClr val="000000"/>
                        </a:solidFill>
                        <a:effectLst/>
                        <a:latin typeface="Arial"/>
                      </a:endParaRPr>
                    </a:p>
                  </a:txBody>
                  <a:tcPr marL="9525" marR="9525" marT="9525" marB="0" anchor="ctr">
                    <a:solidFill>
                      <a:schemeClr val="bg1">
                        <a:lumMod val="85000"/>
                      </a:schemeClr>
                    </a:solidFill>
                  </a:tcPr>
                </a:tc>
                <a:tc>
                  <a:txBody>
                    <a:bodyPr/>
                    <a:lstStyle/>
                    <a:p>
                      <a:pPr algn="ctr" fontAlgn="ctr"/>
                      <a:r>
                        <a:rPr lang="en-US" sz="1200" b="0" i="0" u="none" strike="noStrike" dirty="0" smtClean="0">
                          <a:solidFill>
                            <a:srgbClr val="000000"/>
                          </a:solidFill>
                          <a:effectLst/>
                          <a:latin typeface="Arial"/>
                        </a:rPr>
                        <a:t>588 </a:t>
                      </a:r>
                      <a:endParaRPr lang="en-US" sz="1200" b="0" i="0" u="none" strike="noStrike" dirty="0">
                        <a:solidFill>
                          <a:srgbClr val="000000"/>
                        </a:solidFill>
                        <a:effectLst/>
                        <a:latin typeface="Arial"/>
                      </a:endParaRPr>
                    </a:p>
                  </a:txBody>
                  <a:tcPr marL="9525" marR="9525" marT="9525" marB="0" anchor="ctr">
                    <a:solidFill>
                      <a:schemeClr val="bg1">
                        <a:lumMod val="85000"/>
                      </a:schemeClr>
                    </a:solidFill>
                  </a:tcPr>
                </a:tc>
                <a:tc>
                  <a:txBody>
                    <a:bodyPr/>
                    <a:lstStyle/>
                    <a:p>
                      <a:pPr algn="ctr" fontAlgn="ctr"/>
                      <a:r>
                        <a:rPr lang="en-US" sz="1200" b="0" i="0" u="none" strike="noStrike" dirty="0" smtClean="0">
                          <a:solidFill>
                            <a:srgbClr val="000000"/>
                          </a:solidFill>
                          <a:effectLst/>
                          <a:latin typeface="Arial"/>
                        </a:rPr>
                        <a:t>5</a:t>
                      </a:r>
                      <a:r>
                        <a:rPr lang="mn-MN" sz="1200" b="0" i="0" u="none" strike="noStrike" dirty="0" smtClean="0">
                          <a:solidFill>
                            <a:srgbClr val="000000"/>
                          </a:solidFill>
                          <a:effectLst/>
                          <a:latin typeface="Arial"/>
                        </a:rPr>
                        <a:t>73</a:t>
                      </a:r>
                      <a:r>
                        <a:rPr lang="en-US" sz="1200" b="0" i="0" u="none" strike="noStrike" dirty="0" smtClean="0">
                          <a:solidFill>
                            <a:srgbClr val="000000"/>
                          </a:solidFill>
                          <a:effectLst/>
                          <a:latin typeface="Arial"/>
                        </a:rPr>
                        <a:t> </a:t>
                      </a:r>
                      <a:endParaRPr lang="en-US" sz="1200" b="0" i="0" u="none" strike="noStrike" dirty="0">
                        <a:solidFill>
                          <a:srgbClr val="000000"/>
                        </a:solidFill>
                        <a:effectLst/>
                        <a:latin typeface="Arial"/>
                      </a:endParaRPr>
                    </a:p>
                  </a:txBody>
                  <a:tcPr marL="9525" marR="9525" marT="9525" marB="0" anchor="ctr">
                    <a:solidFill>
                      <a:schemeClr val="bg1">
                        <a:lumMod val="85000"/>
                      </a:schemeClr>
                    </a:solidFill>
                  </a:tcPr>
                </a:tc>
                <a:tc>
                  <a:txBody>
                    <a:bodyPr/>
                    <a:lstStyle/>
                    <a:p>
                      <a:pPr algn="ctr" fontAlgn="ctr"/>
                      <a:r>
                        <a:rPr lang="mn-MN" sz="1200" b="0" i="0" u="none" strike="noStrike" dirty="0" smtClean="0">
                          <a:solidFill>
                            <a:srgbClr val="000000"/>
                          </a:solidFill>
                          <a:effectLst/>
                          <a:latin typeface="Arial"/>
                        </a:rPr>
                        <a:t>-3%</a:t>
                      </a:r>
                      <a:r>
                        <a:rPr lang="en-US" sz="1200" b="0" i="0" u="none" strike="noStrike" dirty="0" smtClean="0">
                          <a:solidFill>
                            <a:srgbClr val="000000"/>
                          </a:solidFill>
                          <a:effectLst/>
                          <a:latin typeface="Arial"/>
                        </a:rPr>
                        <a:t> </a:t>
                      </a:r>
                      <a:endParaRPr lang="en-US" sz="1200" b="0" i="0" u="none" strike="noStrike" dirty="0">
                        <a:solidFill>
                          <a:srgbClr val="000000"/>
                        </a:solidFill>
                        <a:effectLst/>
                        <a:latin typeface="Arial"/>
                      </a:endParaRPr>
                    </a:p>
                  </a:txBody>
                  <a:tcPr marL="9525" marR="9525" marT="9525" marB="0" anchor="ctr">
                    <a:solidFill>
                      <a:schemeClr val="bg1">
                        <a:lumMod val="85000"/>
                      </a:schemeClr>
                    </a:solidFill>
                  </a:tcPr>
                </a:tc>
              </a:tr>
              <a:tr h="370840">
                <a:tc>
                  <a:txBody>
                    <a:bodyPr/>
                    <a:lstStyle/>
                    <a:p>
                      <a:pPr algn="l" fontAlgn="ctr"/>
                      <a:r>
                        <a:rPr lang="mn-MN" sz="1200" b="0" i="0" u="none" strike="noStrike" dirty="0">
                          <a:solidFill>
                            <a:srgbClr val="000000"/>
                          </a:solidFill>
                          <a:effectLst/>
                          <a:latin typeface="Arial"/>
                        </a:rPr>
                        <a:t> </a:t>
                      </a:r>
                      <a:r>
                        <a:rPr lang="mn-MN" sz="1200" b="0" i="0" u="none" strike="noStrike" dirty="0" smtClean="0">
                          <a:solidFill>
                            <a:srgbClr val="000000"/>
                          </a:solidFill>
                          <a:effectLst/>
                          <a:latin typeface="Arial"/>
                        </a:rPr>
                        <a:t>Борлуулалттай</a:t>
                      </a:r>
                      <a:r>
                        <a:rPr lang="mn-MN" sz="1200" b="0" i="0" u="none" strike="noStrike" baseline="0" dirty="0" smtClean="0">
                          <a:solidFill>
                            <a:srgbClr val="000000"/>
                          </a:solidFill>
                          <a:effectLst/>
                          <a:latin typeface="Arial"/>
                        </a:rPr>
                        <a:t> холбоотой</a:t>
                      </a:r>
                      <a:r>
                        <a:rPr lang="mn-MN" sz="1200" b="0" i="0" u="none" strike="noStrike" dirty="0" smtClean="0">
                          <a:solidFill>
                            <a:srgbClr val="000000"/>
                          </a:solidFill>
                          <a:effectLst/>
                          <a:latin typeface="Arial"/>
                        </a:rPr>
                        <a:t> </a:t>
                      </a:r>
                      <a:r>
                        <a:rPr lang="mn-MN" sz="1200" b="0" i="0" u="none" strike="noStrike" dirty="0">
                          <a:solidFill>
                            <a:srgbClr val="000000"/>
                          </a:solidFill>
                          <a:effectLst/>
                          <a:latin typeface="Arial"/>
                        </a:rPr>
                        <a:t>зардал </a:t>
                      </a:r>
                    </a:p>
                  </a:txBody>
                  <a:tcPr marL="9525" marR="9525" marT="9525" marB="0" anchor="ctr">
                    <a:solidFill>
                      <a:schemeClr val="bg1">
                        <a:lumMod val="85000"/>
                      </a:schemeClr>
                    </a:solidFill>
                  </a:tcPr>
                </a:tc>
                <a:tc>
                  <a:txBody>
                    <a:bodyPr/>
                    <a:lstStyle/>
                    <a:p>
                      <a:pPr algn="ctr" fontAlgn="ctr"/>
                      <a:r>
                        <a:rPr lang="en-US" sz="1200" b="0" i="0" u="none" strike="noStrike" dirty="0" smtClean="0">
                          <a:solidFill>
                            <a:srgbClr val="000000"/>
                          </a:solidFill>
                          <a:effectLst/>
                          <a:latin typeface="Arial"/>
                        </a:rPr>
                        <a:t>47</a:t>
                      </a:r>
                      <a:r>
                        <a:rPr lang="mn-MN" sz="1200" b="0" i="0" u="none" strike="noStrike" dirty="0" smtClean="0">
                          <a:solidFill>
                            <a:srgbClr val="000000"/>
                          </a:solidFill>
                          <a:effectLst/>
                          <a:latin typeface="Arial"/>
                        </a:rPr>
                        <a:t>6</a:t>
                      </a:r>
                      <a:r>
                        <a:rPr lang="en-US" sz="1200" b="0" i="0" u="none" strike="noStrike" dirty="0" smtClean="0">
                          <a:solidFill>
                            <a:srgbClr val="000000"/>
                          </a:solidFill>
                          <a:effectLst/>
                          <a:latin typeface="Arial"/>
                        </a:rPr>
                        <a:t> </a:t>
                      </a:r>
                      <a:endParaRPr lang="en-US" sz="1200" b="0" i="0" u="none" strike="noStrike" dirty="0">
                        <a:solidFill>
                          <a:srgbClr val="000000"/>
                        </a:solidFill>
                        <a:effectLst/>
                        <a:latin typeface="Arial"/>
                      </a:endParaRPr>
                    </a:p>
                  </a:txBody>
                  <a:tcPr marL="9525" marR="9525" marT="9525" marB="0" anchor="ctr">
                    <a:solidFill>
                      <a:schemeClr val="bg1">
                        <a:lumMod val="85000"/>
                      </a:schemeClr>
                    </a:solidFill>
                  </a:tcPr>
                </a:tc>
                <a:tc>
                  <a:txBody>
                    <a:bodyPr/>
                    <a:lstStyle/>
                    <a:p>
                      <a:pPr algn="ctr" fontAlgn="ctr"/>
                      <a:r>
                        <a:rPr lang="en-US" sz="1200" b="0" i="0" u="none" strike="noStrike" dirty="0" smtClean="0">
                          <a:solidFill>
                            <a:srgbClr val="000000"/>
                          </a:solidFill>
                          <a:effectLst/>
                          <a:latin typeface="Arial"/>
                        </a:rPr>
                        <a:t>249 </a:t>
                      </a:r>
                      <a:endParaRPr lang="en-US" sz="1200" b="0" i="0" u="none" strike="noStrike" dirty="0">
                        <a:solidFill>
                          <a:srgbClr val="000000"/>
                        </a:solidFill>
                        <a:effectLst/>
                        <a:latin typeface="Arial"/>
                      </a:endParaRPr>
                    </a:p>
                  </a:txBody>
                  <a:tcPr marL="9525" marR="9525" marT="9525" marB="0" anchor="ctr">
                    <a:solidFill>
                      <a:schemeClr val="bg1">
                        <a:lumMod val="85000"/>
                      </a:schemeClr>
                    </a:solidFill>
                  </a:tcPr>
                </a:tc>
                <a:tc>
                  <a:txBody>
                    <a:bodyPr/>
                    <a:lstStyle/>
                    <a:p>
                      <a:pPr algn="ctr" fontAlgn="ctr"/>
                      <a:r>
                        <a:rPr lang="en-US" sz="1200" b="0" i="0" u="none" strike="noStrike" dirty="0" smtClean="0">
                          <a:solidFill>
                            <a:srgbClr val="000000"/>
                          </a:solidFill>
                          <a:effectLst/>
                          <a:latin typeface="Arial"/>
                        </a:rPr>
                        <a:t>97 </a:t>
                      </a:r>
                      <a:endParaRPr lang="en-US" sz="1200" b="0" i="0" u="none" strike="noStrike" dirty="0">
                        <a:solidFill>
                          <a:srgbClr val="000000"/>
                        </a:solidFill>
                        <a:effectLst/>
                        <a:latin typeface="Arial"/>
                      </a:endParaRPr>
                    </a:p>
                  </a:txBody>
                  <a:tcPr marL="9525" marR="9525" marT="9525" marB="0" anchor="ctr">
                    <a:solidFill>
                      <a:schemeClr val="bg1">
                        <a:lumMod val="85000"/>
                      </a:schemeClr>
                    </a:solidFill>
                  </a:tcPr>
                </a:tc>
                <a:tc>
                  <a:txBody>
                    <a:bodyPr/>
                    <a:lstStyle/>
                    <a:p>
                      <a:pPr algn="ctr" fontAlgn="ctr"/>
                      <a:r>
                        <a:rPr lang="mn-MN" sz="1200" b="0" i="0" u="none" strike="noStrike" dirty="0" smtClean="0">
                          <a:solidFill>
                            <a:srgbClr val="000000"/>
                          </a:solidFill>
                          <a:effectLst/>
                          <a:latin typeface="Arial"/>
                        </a:rPr>
                        <a:t>467</a:t>
                      </a:r>
                      <a:r>
                        <a:rPr lang="en-US" sz="1200" b="0" i="0" u="none" strike="noStrike" dirty="0" smtClean="0">
                          <a:solidFill>
                            <a:srgbClr val="000000"/>
                          </a:solidFill>
                          <a:effectLst/>
                          <a:latin typeface="Arial"/>
                        </a:rPr>
                        <a:t> </a:t>
                      </a:r>
                      <a:endParaRPr lang="en-US" sz="1200" b="0" i="0" u="none" strike="noStrike" dirty="0">
                        <a:solidFill>
                          <a:srgbClr val="000000"/>
                        </a:solidFill>
                        <a:effectLst/>
                        <a:latin typeface="Arial"/>
                      </a:endParaRPr>
                    </a:p>
                  </a:txBody>
                  <a:tcPr marL="9525" marR="9525" marT="9525" marB="0" anchor="ctr">
                    <a:solidFill>
                      <a:schemeClr val="bg1">
                        <a:lumMod val="85000"/>
                      </a:schemeClr>
                    </a:solidFill>
                  </a:tcPr>
                </a:tc>
                <a:tc>
                  <a:txBody>
                    <a:bodyPr/>
                    <a:lstStyle/>
                    <a:p>
                      <a:pPr algn="ctr" fontAlgn="ctr"/>
                      <a:r>
                        <a:rPr lang="mn-MN" sz="1200" b="0" i="0" u="none" strike="noStrike" dirty="0" smtClean="0">
                          <a:solidFill>
                            <a:srgbClr val="000000"/>
                          </a:solidFill>
                          <a:effectLst/>
                          <a:latin typeface="Arial"/>
                        </a:rPr>
                        <a:t>381%</a:t>
                      </a:r>
                      <a:r>
                        <a:rPr lang="en-US" sz="1200" b="0" i="0" u="none" strike="noStrike" dirty="0" smtClean="0">
                          <a:solidFill>
                            <a:srgbClr val="000000"/>
                          </a:solidFill>
                          <a:effectLst/>
                          <a:latin typeface="Arial"/>
                        </a:rPr>
                        <a:t> </a:t>
                      </a:r>
                      <a:endParaRPr lang="en-US" sz="1200" b="0" i="0" u="none" strike="noStrike" dirty="0">
                        <a:solidFill>
                          <a:srgbClr val="000000"/>
                        </a:solidFill>
                        <a:effectLst/>
                        <a:latin typeface="Arial"/>
                      </a:endParaRPr>
                    </a:p>
                  </a:txBody>
                  <a:tcPr marL="9525" marR="9525" marT="9525" marB="0" anchor="ctr">
                    <a:solidFill>
                      <a:schemeClr val="bg1">
                        <a:lumMod val="85000"/>
                      </a:schemeClr>
                    </a:solidFill>
                  </a:tcPr>
                </a:tc>
              </a:tr>
              <a:tr h="370840">
                <a:tc>
                  <a:txBody>
                    <a:bodyPr/>
                    <a:lstStyle/>
                    <a:p>
                      <a:pPr algn="l" fontAlgn="ctr"/>
                      <a:r>
                        <a:rPr lang="mn-MN" sz="1200" b="0" i="0" u="none" strike="noStrike" dirty="0">
                          <a:solidFill>
                            <a:srgbClr val="000000"/>
                          </a:solidFill>
                          <a:effectLst/>
                          <a:latin typeface="Arial"/>
                        </a:rPr>
                        <a:t> Түлш шатахууны зардал </a:t>
                      </a:r>
                    </a:p>
                  </a:txBody>
                  <a:tcPr marL="9525" marR="9525" marT="9525" marB="0" anchor="ctr">
                    <a:solidFill>
                      <a:schemeClr val="bg1">
                        <a:lumMod val="85000"/>
                      </a:schemeClr>
                    </a:solidFill>
                  </a:tcPr>
                </a:tc>
                <a:tc>
                  <a:txBody>
                    <a:bodyPr/>
                    <a:lstStyle/>
                    <a:p>
                      <a:pPr algn="ctr" fontAlgn="ctr"/>
                      <a:r>
                        <a:rPr lang="en-US" sz="1200" b="0" i="0" u="none" strike="noStrike" dirty="0" smtClean="0">
                          <a:solidFill>
                            <a:srgbClr val="000000"/>
                          </a:solidFill>
                          <a:effectLst/>
                          <a:latin typeface="Arial"/>
                        </a:rPr>
                        <a:t>664 </a:t>
                      </a:r>
                      <a:endParaRPr lang="en-US" sz="1200" b="0" i="0" u="none" strike="noStrike" dirty="0">
                        <a:solidFill>
                          <a:srgbClr val="000000"/>
                        </a:solidFill>
                        <a:effectLst/>
                        <a:latin typeface="Arial"/>
                      </a:endParaRPr>
                    </a:p>
                  </a:txBody>
                  <a:tcPr marL="9525" marR="9525" marT="9525" marB="0" anchor="ctr">
                    <a:solidFill>
                      <a:schemeClr val="bg1">
                        <a:lumMod val="85000"/>
                      </a:schemeClr>
                    </a:solidFill>
                  </a:tcPr>
                </a:tc>
                <a:tc>
                  <a:txBody>
                    <a:bodyPr/>
                    <a:lstStyle/>
                    <a:p>
                      <a:pPr algn="ctr" fontAlgn="ctr"/>
                      <a:r>
                        <a:rPr lang="en-US" sz="1200" b="0" i="0" u="none" strike="noStrike" dirty="0" smtClean="0">
                          <a:solidFill>
                            <a:srgbClr val="000000"/>
                          </a:solidFill>
                          <a:effectLst/>
                          <a:latin typeface="Arial"/>
                        </a:rPr>
                        <a:t>30</a:t>
                      </a:r>
                      <a:r>
                        <a:rPr lang="mn-MN" sz="1200" b="0" i="0" u="none" strike="noStrike" dirty="0" smtClean="0">
                          <a:solidFill>
                            <a:srgbClr val="000000"/>
                          </a:solidFill>
                          <a:effectLst/>
                          <a:latin typeface="Arial"/>
                        </a:rPr>
                        <a:t>8</a:t>
                      </a:r>
                      <a:r>
                        <a:rPr lang="en-US" sz="1200" b="0" i="0" u="none" strike="noStrike" dirty="0" smtClean="0">
                          <a:solidFill>
                            <a:srgbClr val="000000"/>
                          </a:solidFill>
                          <a:effectLst/>
                          <a:latin typeface="Arial"/>
                        </a:rPr>
                        <a:t> </a:t>
                      </a:r>
                      <a:endParaRPr lang="en-US" sz="1200" b="0" i="0" u="none" strike="noStrike" dirty="0">
                        <a:solidFill>
                          <a:srgbClr val="000000"/>
                        </a:solidFill>
                        <a:effectLst/>
                        <a:latin typeface="Arial"/>
                      </a:endParaRPr>
                    </a:p>
                  </a:txBody>
                  <a:tcPr marL="9525" marR="9525" marT="9525" marB="0" anchor="ctr">
                    <a:solidFill>
                      <a:schemeClr val="bg1">
                        <a:lumMod val="85000"/>
                      </a:schemeClr>
                    </a:solidFill>
                  </a:tcPr>
                </a:tc>
                <a:tc>
                  <a:txBody>
                    <a:bodyPr/>
                    <a:lstStyle/>
                    <a:p>
                      <a:pPr algn="ctr" fontAlgn="ctr"/>
                      <a:r>
                        <a:rPr lang="en-US" sz="1200" b="0" i="0" u="none" strike="noStrike" dirty="0" smtClean="0">
                          <a:solidFill>
                            <a:srgbClr val="000000"/>
                          </a:solidFill>
                          <a:effectLst/>
                          <a:latin typeface="Arial"/>
                        </a:rPr>
                        <a:t>293 </a:t>
                      </a:r>
                      <a:endParaRPr lang="en-US" sz="1200" b="0" i="0" u="none" strike="noStrike" dirty="0">
                        <a:solidFill>
                          <a:srgbClr val="000000"/>
                        </a:solidFill>
                        <a:effectLst/>
                        <a:latin typeface="Arial"/>
                      </a:endParaRPr>
                    </a:p>
                  </a:txBody>
                  <a:tcPr marL="9525" marR="9525" marT="9525" marB="0" anchor="ctr">
                    <a:solidFill>
                      <a:schemeClr val="bg1">
                        <a:lumMod val="85000"/>
                      </a:schemeClr>
                    </a:solidFill>
                  </a:tcPr>
                </a:tc>
                <a:tc>
                  <a:txBody>
                    <a:bodyPr/>
                    <a:lstStyle/>
                    <a:p>
                      <a:pPr algn="ctr" fontAlgn="ctr"/>
                      <a:r>
                        <a:rPr lang="mn-MN" sz="1200" b="0" i="0" u="none" strike="noStrike" dirty="0" smtClean="0">
                          <a:solidFill>
                            <a:srgbClr val="000000"/>
                          </a:solidFill>
                          <a:effectLst/>
                          <a:latin typeface="Arial"/>
                        </a:rPr>
                        <a:t>3</a:t>
                      </a:r>
                      <a:r>
                        <a:rPr lang="en-US" sz="1200" b="0" i="0" u="none" strike="noStrike" dirty="0" smtClean="0">
                          <a:solidFill>
                            <a:srgbClr val="000000"/>
                          </a:solidFill>
                          <a:effectLst/>
                          <a:latin typeface="Arial"/>
                        </a:rPr>
                        <a:t>23 </a:t>
                      </a:r>
                      <a:endParaRPr lang="en-US" sz="1200" b="0" i="0" u="none" strike="noStrike" dirty="0">
                        <a:solidFill>
                          <a:srgbClr val="000000"/>
                        </a:solidFill>
                        <a:effectLst/>
                        <a:latin typeface="Arial"/>
                      </a:endParaRPr>
                    </a:p>
                  </a:txBody>
                  <a:tcPr marL="9525" marR="9525" marT="9525" marB="0" anchor="ctr">
                    <a:solidFill>
                      <a:schemeClr val="bg1">
                        <a:lumMod val="85000"/>
                      </a:schemeClr>
                    </a:solidFill>
                  </a:tcPr>
                </a:tc>
                <a:tc>
                  <a:txBody>
                    <a:bodyPr/>
                    <a:lstStyle/>
                    <a:p>
                      <a:pPr algn="ctr" fontAlgn="ctr"/>
                      <a:r>
                        <a:rPr lang="mn-MN" sz="1200" b="0" i="0" u="none" strike="noStrike" dirty="0" smtClean="0">
                          <a:solidFill>
                            <a:srgbClr val="000000"/>
                          </a:solidFill>
                          <a:effectLst/>
                          <a:latin typeface="Arial"/>
                        </a:rPr>
                        <a:t>10%</a:t>
                      </a:r>
                      <a:endParaRPr lang="en-US" sz="1200" b="0" i="0" u="none" strike="noStrike" dirty="0">
                        <a:solidFill>
                          <a:srgbClr val="000000"/>
                        </a:solidFill>
                        <a:effectLst/>
                        <a:latin typeface="Arial"/>
                      </a:endParaRPr>
                    </a:p>
                  </a:txBody>
                  <a:tcPr marL="9525" marR="9525" marT="9525" marB="0" anchor="ctr">
                    <a:solidFill>
                      <a:schemeClr val="bg1">
                        <a:lumMod val="85000"/>
                      </a:schemeClr>
                    </a:solidFill>
                  </a:tcPr>
                </a:tc>
              </a:tr>
              <a:tr h="370840">
                <a:tc>
                  <a:txBody>
                    <a:bodyPr/>
                    <a:lstStyle/>
                    <a:p>
                      <a:pPr algn="l" fontAlgn="ctr"/>
                      <a:r>
                        <a:rPr lang="mn-MN" sz="1200" b="0" i="0" u="none" strike="noStrike" dirty="0">
                          <a:solidFill>
                            <a:srgbClr val="000000"/>
                          </a:solidFill>
                          <a:effectLst/>
                          <a:latin typeface="Arial"/>
                        </a:rPr>
                        <a:t> </a:t>
                      </a:r>
                      <a:r>
                        <a:rPr lang="mn-MN" sz="1200" b="0" i="0" u="none" strike="noStrike" dirty="0" smtClean="0">
                          <a:solidFill>
                            <a:srgbClr val="000000"/>
                          </a:solidFill>
                          <a:effectLst/>
                          <a:latin typeface="Arial"/>
                        </a:rPr>
                        <a:t>Засвар </a:t>
                      </a:r>
                      <a:r>
                        <a:rPr lang="mn-MN" sz="1200" b="0" i="0" u="none" strike="noStrike" dirty="0">
                          <a:solidFill>
                            <a:srgbClr val="000000"/>
                          </a:solidFill>
                          <a:effectLst/>
                          <a:latin typeface="Arial"/>
                        </a:rPr>
                        <a:t>үйлчилгээний зардал </a:t>
                      </a:r>
                    </a:p>
                  </a:txBody>
                  <a:tcPr marL="9525" marR="9525" marT="9525" marB="0" anchor="ctr">
                    <a:solidFill>
                      <a:schemeClr val="bg1">
                        <a:lumMod val="85000"/>
                      </a:schemeClr>
                    </a:solidFill>
                  </a:tcPr>
                </a:tc>
                <a:tc>
                  <a:txBody>
                    <a:bodyPr/>
                    <a:lstStyle/>
                    <a:p>
                      <a:pPr algn="ctr" fontAlgn="ctr"/>
                      <a:r>
                        <a:rPr lang="en-US" sz="1200" b="0" i="0" u="none" strike="noStrike" dirty="0" smtClean="0">
                          <a:solidFill>
                            <a:srgbClr val="000000"/>
                          </a:solidFill>
                          <a:effectLst/>
                          <a:latin typeface="Arial"/>
                        </a:rPr>
                        <a:t>26</a:t>
                      </a:r>
                      <a:r>
                        <a:rPr lang="mn-MN" sz="1200" b="0" i="0" u="none" strike="noStrike" dirty="0" smtClean="0">
                          <a:solidFill>
                            <a:srgbClr val="000000"/>
                          </a:solidFill>
                          <a:effectLst/>
                          <a:latin typeface="Arial"/>
                        </a:rPr>
                        <a:t>9</a:t>
                      </a:r>
                      <a:r>
                        <a:rPr lang="en-US" sz="1200" b="0" i="0" u="none" strike="noStrike" dirty="0" smtClean="0">
                          <a:solidFill>
                            <a:srgbClr val="000000"/>
                          </a:solidFill>
                          <a:effectLst/>
                          <a:latin typeface="Arial"/>
                        </a:rPr>
                        <a:t> </a:t>
                      </a:r>
                      <a:endParaRPr lang="en-US" sz="1200" b="0" i="0" u="none" strike="noStrike" dirty="0">
                        <a:solidFill>
                          <a:srgbClr val="000000"/>
                        </a:solidFill>
                        <a:effectLst/>
                        <a:latin typeface="Arial"/>
                      </a:endParaRPr>
                    </a:p>
                  </a:txBody>
                  <a:tcPr marL="9525" marR="9525" marT="9525" marB="0" anchor="ctr">
                    <a:solidFill>
                      <a:schemeClr val="bg1">
                        <a:lumMod val="85000"/>
                      </a:schemeClr>
                    </a:solidFill>
                  </a:tcPr>
                </a:tc>
                <a:tc>
                  <a:txBody>
                    <a:bodyPr/>
                    <a:lstStyle/>
                    <a:p>
                      <a:pPr algn="ctr" fontAlgn="ctr"/>
                      <a:r>
                        <a:rPr lang="en-US" sz="1200" b="0" i="0" u="none" strike="noStrike" dirty="0" smtClean="0">
                          <a:solidFill>
                            <a:srgbClr val="000000"/>
                          </a:solidFill>
                          <a:effectLst/>
                          <a:latin typeface="Arial"/>
                        </a:rPr>
                        <a:t>1</a:t>
                      </a:r>
                      <a:r>
                        <a:rPr lang="mn-MN" sz="1200" b="0" i="0" u="none" strike="noStrike" dirty="0" smtClean="0">
                          <a:solidFill>
                            <a:srgbClr val="000000"/>
                          </a:solidFill>
                          <a:effectLst/>
                          <a:latin typeface="Arial"/>
                        </a:rPr>
                        <a:t>80</a:t>
                      </a:r>
                      <a:r>
                        <a:rPr lang="en-US" sz="1200" b="0" i="0" u="none" strike="noStrike" dirty="0" smtClean="0">
                          <a:solidFill>
                            <a:srgbClr val="000000"/>
                          </a:solidFill>
                          <a:effectLst/>
                          <a:latin typeface="Arial"/>
                        </a:rPr>
                        <a:t> </a:t>
                      </a:r>
                      <a:endParaRPr lang="en-US" sz="1200" b="0" i="0" u="none" strike="noStrike" dirty="0">
                        <a:solidFill>
                          <a:srgbClr val="000000"/>
                        </a:solidFill>
                        <a:effectLst/>
                        <a:latin typeface="Arial"/>
                      </a:endParaRPr>
                    </a:p>
                  </a:txBody>
                  <a:tcPr marL="9525" marR="9525" marT="9525" marB="0" anchor="ctr">
                    <a:solidFill>
                      <a:schemeClr val="bg1">
                        <a:lumMod val="85000"/>
                      </a:schemeClr>
                    </a:solidFill>
                  </a:tcPr>
                </a:tc>
                <a:tc>
                  <a:txBody>
                    <a:bodyPr/>
                    <a:lstStyle/>
                    <a:p>
                      <a:pPr algn="ctr" fontAlgn="ctr"/>
                      <a:r>
                        <a:rPr lang="en-US" sz="1200" b="0" i="0" u="none" strike="noStrike" dirty="0" smtClean="0">
                          <a:solidFill>
                            <a:srgbClr val="000000"/>
                          </a:solidFill>
                          <a:effectLst/>
                          <a:latin typeface="Arial"/>
                        </a:rPr>
                        <a:t>143 </a:t>
                      </a:r>
                      <a:endParaRPr lang="en-US" sz="1200" b="0" i="0" u="none" strike="noStrike" dirty="0">
                        <a:solidFill>
                          <a:srgbClr val="000000"/>
                        </a:solidFill>
                        <a:effectLst/>
                        <a:latin typeface="Arial"/>
                      </a:endParaRPr>
                    </a:p>
                  </a:txBody>
                  <a:tcPr marL="9525" marR="9525" marT="9525" marB="0" anchor="ctr">
                    <a:solidFill>
                      <a:schemeClr val="bg1">
                        <a:lumMod val="85000"/>
                      </a:schemeClr>
                    </a:solidFill>
                  </a:tcPr>
                </a:tc>
                <a:tc>
                  <a:txBody>
                    <a:bodyPr/>
                    <a:lstStyle/>
                    <a:p>
                      <a:pPr algn="ctr" fontAlgn="ctr"/>
                      <a:r>
                        <a:rPr lang="en-US" sz="1200" b="0" i="0" u="none" strike="noStrike" dirty="0" smtClean="0">
                          <a:solidFill>
                            <a:srgbClr val="000000"/>
                          </a:solidFill>
                          <a:effectLst/>
                          <a:latin typeface="Arial"/>
                        </a:rPr>
                        <a:t>1</a:t>
                      </a:r>
                      <a:r>
                        <a:rPr lang="mn-MN" sz="1200" b="0" i="0" u="none" strike="noStrike" dirty="0" smtClean="0">
                          <a:solidFill>
                            <a:srgbClr val="000000"/>
                          </a:solidFill>
                          <a:effectLst/>
                          <a:latin typeface="Arial"/>
                        </a:rPr>
                        <a:t>61</a:t>
                      </a:r>
                      <a:r>
                        <a:rPr lang="en-US" sz="1200" b="0" i="0" u="none" strike="noStrike" dirty="0" smtClean="0">
                          <a:solidFill>
                            <a:srgbClr val="000000"/>
                          </a:solidFill>
                          <a:effectLst/>
                          <a:latin typeface="Arial"/>
                        </a:rPr>
                        <a:t> </a:t>
                      </a:r>
                      <a:endParaRPr lang="en-US" sz="1200" b="0" i="0" u="none" strike="noStrike" dirty="0">
                        <a:solidFill>
                          <a:srgbClr val="000000"/>
                        </a:solidFill>
                        <a:effectLst/>
                        <a:latin typeface="Arial"/>
                      </a:endParaRPr>
                    </a:p>
                  </a:txBody>
                  <a:tcPr marL="9525" marR="9525" marT="9525" marB="0" anchor="ctr">
                    <a:solidFill>
                      <a:schemeClr val="bg1">
                        <a:lumMod val="85000"/>
                      </a:schemeClr>
                    </a:solidFill>
                  </a:tcPr>
                </a:tc>
                <a:tc>
                  <a:txBody>
                    <a:bodyPr/>
                    <a:lstStyle/>
                    <a:p>
                      <a:pPr algn="ctr" fontAlgn="ctr"/>
                      <a:r>
                        <a:rPr lang="en-US" sz="1200" b="0" i="0" u="none" strike="noStrike" dirty="0" smtClean="0">
                          <a:solidFill>
                            <a:srgbClr val="000000"/>
                          </a:solidFill>
                          <a:effectLst/>
                          <a:latin typeface="Arial"/>
                        </a:rPr>
                        <a:t>1</a:t>
                      </a:r>
                      <a:r>
                        <a:rPr lang="mn-MN" sz="1200" b="0" i="0" u="none" strike="noStrike" dirty="0" smtClean="0">
                          <a:solidFill>
                            <a:srgbClr val="000000"/>
                          </a:solidFill>
                          <a:effectLst/>
                          <a:latin typeface="Arial"/>
                        </a:rPr>
                        <a:t>3%</a:t>
                      </a:r>
                      <a:endParaRPr lang="en-US" sz="1200" b="0" i="0" u="none" strike="noStrike" dirty="0">
                        <a:solidFill>
                          <a:srgbClr val="000000"/>
                        </a:solidFill>
                        <a:effectLst/>
                        <a:latin typeface="Arial"/>
                      </a:endParaRPr>
                    </a:p>
                  </a:txBody>
                  <a:tcPr marL="9525" marR="9525" marT="9525" marB="0" anchor="ctr">
                    <a:solidFill>
                      <a:schemeClr val="bg1">
                        <a:lumMod val="85000"/>
                      </a:schemeClr>
                    </a:solidFill>
                  </a:tcPr>
                </a:tc>
              </a:tr>
              <a:tr h="370840">
                <a:tc>
                  <a:txBody>
                    <a:bodyPr/>
                    <a:lstStyle/>
                    <a:p>
                      <a:pPr algn="l" fontAlgn="ctr"/>
                      <a:r>
                        <a:rPr lang="mn-MN" sz="1200" b="0" i="0" u="none" strike="noStrike" dirty="0">
                          <a:solidFill>
                            <a:srgbClr val="000000"/>
                          </a:solidFill>
                          <a:effectLst/>
                          <a:latin typeface="Arial"/>
                        </a:rPr>
                        <a:t> Бусад зардал </a:t>
                      </a:r>
                    </a:p>
                  </a:txBody>
                  <a:tcPr marL="9525" marR="9525" marT="9525" marB="0" anchor="ctr">
                    <a:solidFill>
                      <a:schemeClr val="bg1">
                        <a:lumMod val="85000"/>
                      </a:schemeClr>
                    </a:solidFill>
                  </a:tcPr>
                </a:tc>
                <a:tc>
                  <a:txBody>
                    <a:bodyPr/>
                    <a:lstStyle/>
                    <a:p>
                      <a:pPr algn="ctr" fontAlgn="ctr"/>
                      <a:r>
                        <a:rPr lang="mn-MN" sz="1200" b="0" i="0" u="none" strike="noStrike" dirty="0" smtClean="0">
                          <a:solidFill>
                            <a:srgbClr val="000000"/>
                          </a:solidFill>
                          <a:effectLst/>
                          <a:latin typeface="Arial"/>
                        </a:rPr>
                        <a:t>-</a:t>
                      </a:r>
                      <a:r>
                        <a:rPr lang="en-US" sz="1200" b="0" i="0" u="none" strike="noStrike" dirty="0" smtClean="0">
                          <a:solidFill>
                            <a:srgbClr val="000000"/>
                          </a:solidFill>
                          <a:effectLst/>
                          <a:latin typeface="Arial"/>
                        </a:rPr>
                        <a:t>                         </a:t>
                      </a:r>
                      <a:endParaRPr lang="en-US" sz="1200" b="0" i="0" u="none" strike="noStrike" dirty="0">
                        <a:solidFill>
                          <a:srgbClr val="000000"/>
                        </a:solidFill>
                        <a:effectLst/>
                        <a:latin typeface="Arial"/>
                      </a:endParaRPr>
                    </a:p>
                  </a:txBody>
                  <a:tcPr marL="9525" marR="9525" marT="9525" marB="0" anchor="ctr">
                    <a:solidFill>
                      <a:schemeClr val="bg1">
                        <a:lumMod val="85000"/>
                      </a:schemeClr>
                    </a:solidFill>
                  </a:tcPr>
                </a:tc>
                <a:tc>
                  <a:txBody>
                    <a:bodyPr/>
                    <a:lstStyle/>
                    <a:p>
                      <a:pPr algn="ctr" fontAlgn="ctr"/>
                      <a:r>
                        <a:rPr lang="en-US" sz="1200" b="0" i="0" u="none" strike="noStrike" dirty="0" smtClean="0">
                          <a:solidFill>
                            <a:srgbClr val="000000"/>
                          </a:solidFill>
                          <a:effectLst/>
                          <a:latin typeface="Arial"/>
                        </a:rPr>
                        <a:t>1</a:t>
                      </a:r>
                      <a:r>
                        <a:rPr lang="mn-MN" sz="1200" b="0" i="0" u="none" strike="noStrike" dirty="0" smtClean="0">
                          <a:solidFill>
                            <a:srgbClr val="000000"/>
                          </a:solidFill>
                          <a:effectLst/>
                          <a:latin typeface="Arial"/>
                        </a:rPr>
                        <a:t>70</a:t>
                      </a:r>
                      <a:r>
                        <a:rPr lang="en-US" sz="1200" b="0" i="0" u="none" strike="noStrike" dirty="0" smtClean="0">
                          <a:solidFill>
                            <a:srgbClr val="000000"/>
                          </a:solidFill>
                          <a:effectLst/>
                          <a:latin typeface="Arial"/>
                        </a:rPr>
                        <a:t> </a:t>
                      </a:r>
                      <a:endParaRPr lang="en-US" sz="1200" b="0" i="0" u="none" strike="noStrike" dirty="0">
                        <a:solidFill>
                          <a:srgbClr val="000000"/>
                        </a:solidFill>
                        <a:effectLst/>
                        <a:latin typeface="Arial"/>
                      </a:endParaRPr>
                    </a:p>
                  </a:txBody>
                  <a:tcPr marL="9525" marR="9525" marT="9525" marB="0" anchor="ctr">
                    <a:solidFill>
                      <a:schemeClr val="bg1">
                        <a:lumMod val="85000"/>
                      </a:schemeClr>
                    </a:solidFill>
                  </a:tcPr>
                </a:tc>
                <a:tc>
                  <a:txBody>
                    <a:bodyPr/>
                    <a:lstStyle/>
                    <a:p>
                      <a:pPr algn="ctr" fontAlgn="ctr"/>
                      <a:r>
                        <a:rPr lang="en-US" sz="1200" b="0" i="0" u="none" strike="noStrike" dirty="0" smtClean="0">
                          <a:solidFill>
                            <a:srgbClr val="000000"/>
                          </a:solidFill>
                          <a:effectLst/>
                          <a:latin typeface="Arial"/>
                        </a:rPr>
                        <a:t>13</a:t>
                      </a:r>
                      <a:r>
                        <a:rPr lang="mn-MN" sz="1200" b="0" i="0" u="none" strike="noStrike" dirty="0" smtClean="0">
                          <a:solidFill>
                            <a:srgbClr val="000000"/>
                          </a:solidFill>
                          <a:effectLst/>
                          <a:latin typeface="Arial"/>
                        </a:rPr>
                        <a:t>2</a:t>
                      </a:r>
                      <a:r>
                        <a:rPr lang="en-US" sz="1200" b="0" i="0" u="none" strike="noStrike" dirty="0" smtClean="0">
                          <a:solidFill>
                            <a:srgbClr val="000000"/>
                          </a:solidFill>
                          <a:effectLst/>
                          <a:latin typeface="Arial"/>
                        </a:rPr>
                        <a:t> </a:t>
                      </a:r>
                      <a:endParaRPr lang="en-US" sz="1200" b="0" i="0" u="none" strike="noStrike" dirty="0">
                        <a:solidFill>
                          <a:srgbClr val="000000"/>
                        </a:solidFill>
                        <a:effectLst/>
                        <a:latin typeface="Arial"/>
                      </a:endParaRPr>
                    </a:p>
                  </a:txBody>
                  <a:tcPr marL="9525" marR="9525" marT="9525" marB="0" anchor="ctr">
                    <a:solidFill>
                      <a:schemeClr val="bg1">
                        <a:lumMod val="85000"/>
                      </a:schemeClr>
                    </a:solidFill>
                  </a:tcPr>
                </a:tc>
                <a:tc>
                  <a:txBody>
                    <a:bodyPr/>
                    <a:lstStyle/>
                    <a:p>
                      <a:pPr algn="ctr" fontAlgn="ctr"/>
                      <a:r>
                        <a:rPr lang="en-US" sz="1200" b="0" i="0" u="none" strike="noStrike" dirty="0" smtClean="0">
                          <a:solidFill>
                            <a:srgbClr val="000000"/>
                          </a:solidFill>
                          <a:effectLst/>
                          <a:latin typeface="Arial"/>
                        </a:rPr>
                        <a:t>1</a:t>
                      </a:r>
                      <a:r>
                        <a:rPr lang="mn-MN" sz="1200" b="0" i="0" u="none" strike="noStrike" dirty="0" smtClean="0">
                          <a:solidFill>
                            <a:srgbClr val="000000"/>
                          </a:solidFill>
                          <a:effectLst/>
                          <a:latin typeface="Arial"/>
                        </a:rPr>
                        <a:t>83</a:t>
                      </a:r>
                      <a:r>
                        <a:rPr lang="en-US" sz="1200" b="0" i="0" u="none" strike="noStrike" dirty="0" smtClean="0">
                          <a:solidFill>
                            <a:srgbClr val="000000"/>
                          </a:solidFill>
                          <a:effectLst/>
                          <a:latin typeface="Arial"/>
                        </a:rPr>
                        <a:t> </a:t>
                      </a:r>
                      <a:endParaRPr lang="en-US" sz="1200" b="0" i="0" u="none" strike="noStrike" dirty="0">
                        <a:solidFill>
                          <a:srgbClr val="000000"/>
                        </a:solidFill>
                        <a:effectLst/>
                        <a:latin typeface="Arial"/>
                      </a:endParaRPr>
                    </a:p>
                  </a:txBody>
                  <a:tcPr marL="9525" marR="9525" marT="9525" marB="0" anchor="ctr">
                    <a:solidFill>
                      <a:schemeClr val="bg1">
                        <a:lumMod val="85000"/>
                      </a:schemeClr>
                    </a:solidFill>
                  </a:tcPr>
                </a:tc>
                <a:tc>
                  <a:txBody>
                    <a:bodyPr/>
                    <a:lstStyle/>
                    <a:p>
                      <a:pPr algn="ctr" fontAlgn="ctr"/>
                      <a:r>
                        <a:rPr lang="mn-MN" sz="1200" b="0" i="0" u="none" strike="noStrike" dirty="0" smtClean="0">
                          <a:solidFill>
                            <a:srgbClr val="000000"/>
                          </a:solidFill>
                          <a:effectLst/>
                          <a:latin typeface="Arial"/>
                        </a:rPr>
                        <a:t>39%</a:t>
                      </a:r>
                      <a:endParaRPr lang="en-US" sz="1200" b="0" i="0" u="none" strike="noStrike" dirty="0">
                        <a:solidFill>
                          <a:srgbClr val="000000"/>
                        </a:solidFill>
                        <a:effectLst/>
                        <a:latin typeface="Arial"/>
                      </a:endParaRPr>
                    </a:p>
                  </a:txBody>
                  <a:tcPr marL="9525" marR="9525" marT="9525" marB="0" anchor="ctr">
                    <a:solidFill>
                      <a:schemeClr val="bg1">
                        <a:lumMod val="85000"/>
                      </a:schemeClr>
                    </a:solidFill>
                  </a:tcPr>
                </a:tc>
              </a:tr>
              <a:tr h="370840">
                <a:tc>
                  <a:txBody>
                    <a:bodyPr/>
                    <a:lstStyle/>
                    <a:p>
                      <a:pPr algn="ctr" fontAlgn="ctr"/>
                      <a:r>
                        <a:rPr lang="mn-MN" sz="1200" b="1" i="0" u="none" strike="noStrike" dirty="0">
                          <a:solidFill>
                            <a:schemeClr val="tx2">
                              <a:lumMod val="50000"/>
                            </a:schemeClr>
                          </a:solidFill>
                          <a:effectLst/>
                          <a:latin typeface="Arial"/>
                        </a:rPr>
                        <a:t> Үйл ажиллагааны зардал </a:t>
                      </a:r>
                    </a:p>
                  </a:txBody>
                  <a:tcPr marL="9525" marR="9525" marT="9525" marB="0" anchor="ctr">
                    <a:solidFill>
                      <a:schemeClr val="bg1">
                        <a:lumMod val="85000"/>
                      </a:schemeClr>
                    </a:solidFill>
                  </a:tcPr>
                </a:tc>
                <a:tc>
                  <a:txBody>
                    <a:bodyPr/>
                    <a:lstStyle/>
                    <a:p>
                      <a:pPr algn="ctr" fontAlgn="ctr"/>
                      <a:r>
                        <a:rPr lang="en-US" sz="1200" b="1" i="0" u="none" strike="noStrike" dirty="0" smtClean="0">
                          <a:solidFill>
                            <a:schemeClr val="tx2">
                              <a:lumMod val="50000"/>
                            </a:schemeClr>
                          </a:solidFill>
                          <a:effectLst/>
                          <a:latin typeface="Arial"/>
                        </a:rPr>
                        <a:t>2 53</a:t>
                      </a:r>
                      <a:r>
                        <a:rPr lang="mn-MN" sz="1200" b="1" i="0" u="none" strike="noStrike" dirty="0" smtClean="0">
                          <a:solidFill>
                            <a:schemeClr val="tx2">
                              <a:lumMod val="50000"/>
                            </a:schemeClr>
                          </a:solidFill>
                          <a:effectLst/>
                          <a:latin typeface="Arial"/>
                        </a:rPr>
                        <a:t>9</a:t>
                      </a:r>
                      <a:r>
                        <a:rPr lang="en-US" sz="1200" b="1" i="0" u="none" strike="noStrike" dirty="0" smtClean="0">
                          <a:solidFill>
                            <a:schemeClr val="tx2">
                              <a:lumMod val="50000"/>
                            </a:schemeClr>
                          </a:solidFill>
                          <a:effectLst/>
                          <a:latin typeface="Arial"/>
                        </a:rPr>
                        <a:t> </a:t>
                      </a:r>
                      <a:endParaRPr lang="en-US" sz="1200" b="1" i="0" u="none" strike="noStrike" dirty="0">
                        <a:solidFill>
                          <a:schemeClr val="tx2">
                            <a:lumMod val="50000"/>
                          </a:schemeClr>
                        </a:solidFill>
                        <a:effectLst/>
                        <a:latin typeface="Arial"/>
                      </a:endParaRPr>
                    </a:p>
                  </a:txBody>
                  <a:tcPr marL="9525" marR="9525" marT="9525" marB="0" anchor="ctr">
                    <a:solidFill>
                      <a:schemeClr val="bg1">
                        <a:lumMod val="85000"/>
                      </a:schemeClr>
                    </a:solidFill>
                  </a:tcPr>
                </a:tc>
                <a:tc>
                  <a:txBody>
                    <a:bodyPr/>
                    <a:lstStyle/>
                    <a:p>
                      <a:pPr algn="ctr" fontAlgn="ctr"/>
                      <a:r>
                        <a:rPr lang="en-US" sz="1200" b="1" i="0" u="none" strike="noStrike" dirty="0" smtClean="0">
                          <a:solidFill>
                            <a:schemeClr val="tx2">
                              <a:lumMod val="50000"/>
                            </a:schemeClr>
                          </a:solidFill>
                          <a:effectLst/>
                          <a:latin typeface="Arial"/>
                        </a:rPr>
                        <a:t>1 69</a:t>
                      </a:r>
                      <a:r>
                        <a:rPr lang="mn-MN" sz="1200" b="1" i="0" u="none" strike="noStrike" dirty="0" smtClean="0">
                          <a:solidFill>
                            <a:schemeClr val="tx2">
                              <a:lumMod val="50000"/>
                            </a:schemeClr>
                          </a:solidFill>
                          <a:effectLst/>
                          <a:latin typeface="Arial"/>
                        </a:rPr>
                        <a:t>2</a:t>
                      </a:r>
                      <a:r>
                        <a:rPr lang="en-US" sz="1200" b="1" i="0" u="none" strike="noStrike" dirty="0" smtClean="0">
                          <a:solidFill>
                            <a:schemeClr val="tx2">
                              <a:lumMod val="50000"/>
                            </a:schemeClr>
                          </a:solidFill>
                          <a:effectLst/>
                          <a:latin typeface="Arial"/>
                        </a:rPr>
                        <a:t> </a:t>
                      </a:r>
                      <a:endParaRPr lang="en-US" sz="1200" b="1" i="0" u="none" strike="noStrike" dirty="0">
                        <a:solidFill>
                          <a:schemeClr val="tx2">
                            <a:lumMod val="50000"/>
                          </a:schemeClr>
                        </a:solidFill>
                        <a:effectLst/>
                        <a:latin typeface="Arial"/>
                      </a:endParaRPr>
                    </a:p>
                  </a:txBody>
                  <a:tcPr marL="9525" marR="9525" marT="9525" marB="0" anchor="ctr">
                    <a:solidFill>
                      <a:schemeClr val="bg1">
                        <a:lumMod val="85000"/>
                      </a:schemeClr>
                    </a:solidFill>
                  </a:tcPr>
                </a:tc>
                <a:tc>
                  <a:txBody>
                    <a:bodyPr/>
                    <a:lstStyle/>
                    <a:p>
                      <a:pPr algn="ctr" fontAlgn="ctr"/>
                      <a:r>
                        <a:rPr lang="en-US" sz="1200" b="1" i="0" u="none" strike="noStrike" dirty="0" smtClean="0">
                          <a:solidFill>
                            <a:schemeClr val="tx2">
                              <a:lumMod val="50000"/>
                            </a:schemeClr>
                          </a:solidFill>
                          <a:effectLst/>
                          <a:latin typeface="Arial"/>
                        </a:rPr>
                        <a:t>1 25</a:t>
                      </a:r>
                      <a:r>
                        <a:rPr lang="mn-MN" sz="1200" b="1" i="0" u="none" strike="noStrike" dirty="0" smtClean="0">
                          <a:solidFill>
                            <a:schemeClr val="tx2">
                              <a:lumMod val="50000"/>
                            </a:schemeClr>
                          </a:solidFill>
                          <a:effectLst/>
                          <a:latin typeface="Arial"/>
                        </a:rPr>
                        <a:t>3</a:t>
                      </a:r>
                      <a:r>
                        <a:rPr lang="en-US" sz="1200" b="1" i="0" u="none" strike="noStrike" dirty="0" smtClean="0">
                          <a:solidFill>
                            <a:schemeClr val="tx2">
                              <a:lumMod val="50000"/>
                            </a:schemeClr>
                          </a:solidFill>
                          <a:effectLst/>
                          <a:latin typeface="Arial"/>
                        </a:rPr>
                        <a:t> </a:t>
                      </a:r>
                      <a:endParaRPr lang="en-US" sz="1200" b="1" i="0" u="none" strike="noStrike" dirty="0">
                        <a:solidFill>
                          <a:schemeClr val="tx2">
                            <a:lumMod val="50000"/>
                          </a:schemeClr>
                        </a:solidFill>
                        <a:effectLst/>
                        <a:latin typeface="Arial"/>
                      </a:endParaRPr>
                    </a:p>
                  </a:txBody>
                  <a:tcPr marL="9525" marR="9525" marT="9525" marB="0" anchor="ctr">
                    <a:solidFill>
                      <a:schemeClr val="bg1">
                        <a:lumMod val="85000"/>
                      </a:schemeClr>
                    </a:solidFill>
                  </a:tcPr>
                </a:tc>
                <a:tc>
                  <a:txBody>
                    <a:bodyPr/>
                    <a:lstStyle/>
                    <a:p>
                      <a:pPr algn="ctr" fontAlgn="ctr"/>
                      <a:r>
                        <a:rPr lang="en-US" sz="1200" b="1" i="0" u="none" strike="noStrike" dirty="0" smtClean="0">
                          <a:solidFill>
                            <a:schemeClr val="tx2">
                              <a:lumMod val="50000"/>
                            </a:schemeClr>
                          </a:solidFill>
                          <a:effectLst/>
                          <a:latin typeface="Arial"/>
                        </a:rPr>
                        <a:t>1 </a:t>
                      </a:r>
                      <a:r>
                        <a:rPr lang="mn-MN" sz="1200" b="1" i="0" u="none" strike="noStrike" dirty="0" smtClean="0">
                          <a:solidFill>
                            <a:schemeClr val="tx2">
                              <a:lumMod val="50000"/>
                            </a:schemeClr>
                          </a:solidFill>
                          <a:effectLst/>
                          <a:latin typeface="Arial"/>
                        </a:rPr>
                        <a:t>706</a:t>
                      </a:r>
                      <a:r>
                        <a:rPr lang="en-US" sz="1200" b="1" i="0" u="none" strike="noStrike" dirty="0" smtClean="0">
                          <a:solidFill>
                            <a:schemeClr val="tx2">
                              <a:lumMod val="50000"/>
                            </a:schemeClr>
                          </a:solidFill>
                          <a:effectLst/>
                          <a:latin typeface="Arial"/>
                        </a:rPr>
                        <a:t> </a:t>
                      </a:r>
                      <a:endParaRPr lang="en-US" sz="1200" b="1" i="0" u="none" strike="noStrike" dirty="0">
                        <a:solidFill>
                          <a:schemeClr val="tx2">
                            <a:lumMod val="50000"/>
                          </a:schemeClr>
                        </a:solidFill>
                        <a:effectLst/>
                        <a:latin typeface="Arial"/>
                      </a:endParaRPr>
                    </a:p>
                  </a:txBody>
                  <a:tcPr marL="9525" marR="9525" marT="9525" marB="0" anchor="ctr">
                    <a:solidFill>
                      <a:schemeClr val="bg1">
                        <a:lumMod val="85000"/>
                      </a:schemeClr>
                    </a:solidFill>
                  </a:tcPr>
                </a:tc>
                <a:tc>
                  <a:txBody>
                    <a:bodyPr/>
                    <a:lstStyle/>
                    <a:p>
                      <a:pPr algn="ctr" fontAlgn="ctr"/>
                      <a:r>
                        <a:rPr lang="mn-MN" sz="1200" b="1" i="0" u="none" strike="noStrike" dirty="0" smtClean="0">
                          <a:solidFill>
                            <a:schemeClr val="tx2">
                              <a:lumMod val="50000"/>
                            </a:schemeClr>
                          </a:solidFill>
                          <a:effectLst/>
                          <a:latin typeface="Arial"/>
                        </a:rPr>
                        <a:t>36%</a:t>
                      </a:r>
                      <a:r>
                        <a:rPr lang="en-US" sz="1200" b="1" i="0" u="none" strike="noStrike" dirty="0" smtClean="0">
                          <a:solidFill>
                            <a:schemeClr val="tx2">
                              <a:lumMod val="50000"/>
                            </a:schemeClr>
                          </a:solidFill>
                          <a:effectLst/>
                          <a:latin typeface="Arial"/>
                        </a:rPr>
                        <a:t> </a:t>
                      </a:r>
                      <a:endParaRPr lang="en-US" sz="1200" b="1" i="0" u="none" strike="noStrike" dirty="0">
                        <a:solidFill>
                          <a:schemeClr val="tx2">
                            <a:lumMod val="50000"/>
                          </a:schemeClr>
                        </a:solidFill>
                        <a:effectLst/>
                        <a:latin typeface="Arial"/>
                      </a:endParaRPr>
                    </a:p>
                  </a:txBody>
                  <a:tcPr marL="9525" marR="9525" marT="9525" marB="0" anchor="ctr">
                    <a:solidFill>
                      <a:schemeClr val="bg1">
                        <a:lumMod val="85000"/>
                      </a:schemeClr>
                    </a:solidFill>
                  </a:tcPr>
                </a:tc>
              </a:tr>
              <a:tr h="370840">
                <a:tc>
                  <a:txBody>
                    <a:bodyPr/>
                    <a:lstStyle/>
                    <a:p>
                      <a:pPr algn="l" fontAlgn="ctr"/>
                      <a:r>
                        <a:rPr lang="mn-MN" sz="1200" b="0" i="0" u="none" strike="noStrike" dirty="0">
                          <a:solidFill>
                            <a:srgbClr val="000000"/>
                          </a:solidFill>
                          <a:effectLst/>
                          <a:latin typeface="Arial"/>
                        </a:rPr>
                        <a:t> Элэгдлийн зардал </a:t>
                      </a:r>
                    </a:p>
                  </a:txBody>
                  <a:tcPr marL="9525" marR="9525" marT="9525" marB="0" anchor="ctr">
                    <a:solidFill>
                      <a:schemeClr val="bg1">
                        <a:lumMod val="85000"/>
                      </a:schemeClr>
                    </a:solidFill>
                  </a:tcPr>
                </a:tc>
                <a:tc>
                  <a:txBody>
                    <a:bodyPr/>
                    <a:lstStyle/>
                    <a:p>
                      <a:pPr algn="ctr" fontAlgn="ctr"/>
                      <a:r>
                        <a:rPr lang="en-US" sz="1200" b="0" i="0" u="none" strike="noStrike" dirty="0" smtClean="0">
                          <a:solidFill>
                            <a:srgbClr val="000000"/>
                          </a:solidFill>
                          <a:effectLst/>
                          <a:latin typeface="Arial"/>
                        </a:rPr>
                        <a:t>873 </a:t>
                      </a:r>
                      <a:endParaRPr lang="en-US" sz="1200" b="0" i="0" u="none" strike="noStrike" dirty="0">
                        <a:solidFill>
                          <a:srgbClr val="000000"/>
                        </a:solidFill>
                        <a:effectLst/>
                        <a:latin typeface="Arial"/>
                      </a:endParaRPr>
                    </a:p>
                  </a:txBody>
                  <a:tcPr marL="9525" marR="9525" marT="9525" marB="0" anchor="ctr">
                    <a:solidFill>
                      <a:schemeClr val="bg1">
                        <a:lumMod val="85000"/>
                      </a:schemeClr>
                    </a:solidFill>
                  </a:tcPr>
                </a:tc>
                <a:tc>
                  <a:txBody>
                    <a:bodyPr/>
                    <a:lstStyle/>
                    <a:p>
                      <a:pPr algn="ctr" fontAlgn="ctr"/>
                      <a:r>
                        <a:rPr lang="en-US" sz="1200" b="0" i="0" u="none" strike="noStrike" dirty="0" smtClean="0">
                          <a:solidFill>
                            <a:srgbClr val="000000"/>
                          </a:solidFill>
                          <a:effectLst/>
                          <a:latin typeface="Arial"/>
                        </a:rPr>
                        <a:t>96</a:t>
                      </a:r>
                      <a:r>
                        <a:rPr lang="mn-MN" sz="1200" b="0" i="0" u="none" strike="noStrike" dirty="0" smtClean="0">
                          <a:solidFill>
                            <a:srgbClr val="000000"/>
                          </a:solidFill>
                          <a:effectLst/>
                          <a:latin typeface="Arial"/>
                        </a:rPr>
                        <a:t>7</a:t>
                      </a:r>
                      <a:r>
                        <a:rPr lang="en-US" sz="1200" b="0" i="0" u="none" strike="noStrike" dirty="0" smtClean="0">
                          <a:solidFill>
                            <a:srgbClr val="000000"/>
                          </a:solidFill>
                          <a:effectLst/>
                          <a:latin typeface="Arial"/>
                        </a:rPr>
                        <a:t> </a:t>
                      </a:r>
                      <a:endParaRPr lang="en-US" sz="1200" b="0" i="0" u="none" strike="noStrike" dirty="0">
                        <a:solidFill>
                          <a:srgbClr val="000000"/>
                        </a:solidFill>
                        <a:effectLst/>
                        <a:latin typeface="Arial"/>
                      </a:endParaRPr>
                    </a:p>
                  </a:txBody>
                  <a:tcPr marL="9525" marR="9525" marT="9525" marB="0" anchor="ctr">
                    <a:solidFill>
                      <a:schemeClr val="bg1">
                        <a:lumMod val="85000"/>
                      </a:schemeClr>
                    </a:solidFill>
                  </a:tcPr>
                </a:tc>
                <a:tc>
                  <a:txBody>
                    <a:bodyPr/>
                    <a:lstStyle/>
                    <a:p>
                      <a:pPr algn="ctr" fontAlgn="ctr"/>
                      <a:r>
                        <a:rPr lang="en-US" sz="1200" b="0" i="0" u="none" strike="noStrike" dirty="0" smtClean="0">
                          <a:solidFill>
                            <a:srgbClr val="000000"/>
                          </a:solidFill>
                          <a:effectLst/>
                          <a:latin typeface="Arial"/>
                        </a:rPr>
                        <a:t>63</a:t>
                      </a:r>
                      <a:r>
                        <a:rPr lang="mn-MN" sz="1200" b="0" i="0" u="none" strike="noStrike" dirty="0" smtClean="0">
                          <a:solidFill>
                            <a:srgbClr val="000000"/>
                          </a:solidFill>
                          <a:effectLst/>
                          <a:latin typeface="Arial"/>
                        </a:rPr>
                        <a:t>5</a:t>
                      </a:r>
                      <a:r>
                        <a:rPr lang="en-US" sz="1200" b="0" i="0" u="none" strike="noStrike" dirty="0" smtClean="0">
                          <a:solidFill>
                            <a:srgbClr val="000000"/>
                          </a:solidFill>
                          <a:effectLst/>
                          <a:latin typeface="Arial"/>
                        </a:rPr>
                        <a:t> </a:t>
                      </a:r>
                      <a:endParaRPr lang="en-US" sz="1200" b="0" i="0" u="none" strike="noStrike" dirty="0">
                        <a:solidFill>
                          <a:srgbClr val="000000"/>
                        </a:solidFill>
                        <a:effectLst/>
                        <a:latin typeface="Arial"/>
                      </a:endParaRPr>
                    </a:p>
                  </a:txBody>
                  <a:tcPr marL="9525" marR="9525" marT="9525" marB="0" anchor="ctr">
                    <a:solidFill>
                      <a:schemeClr val="bg1">
                        <a:lumMod val="85000"/>
                      </a:schemeClr>
                    </a:solidFill>
                  </a:tcPr>
                </a:tc>
                <a:tc>
                  <a:txBody>
                    <a:bodyPr/>
                    <a:lstStyle/>
                    <a:p>
                      <a:pPr algn="ctr" fontAlgn="ctr"/>
                      <a:r>
                        <a:rPr lang="mn-MN" sz="1200" b="0" i="0" u="none" strike="noStrike" dirty="0" smtClean="0">
                          <a:solidFill>
                            <a:srgbClr val="000000"/>
                          </a:solidFill>
                          <a:effectLst/>
                          <a:latin typeface="Arial"/>
                        </a:rPr>
                        <a:t>774</a:t>
                      </a:r>
                      <a:endParaRPr lang="en-US" sz="1200" b="0" i="0" u="none" strike="noStrike" dirty="0">
                        <a:solidFill>
                          <a:srgbClr val="000000"/>
                        </a:solidFill>
                        <a:effectLst/>
                        <a:latin typeface="Arial"/>
                      </a:endParaRPr>
                    </a:p>
                  </a:txBody>
                  <a:tcPr marL="9525" marR="9525" marT="9525" marB="0" anchor="ctr">
                    <a:solidFill>
                      <a:schemeClr val="bg1">
                        <a:lumMod val="85000"/>
                      </a:schemeClr>
                    </a:solidFill>
                  </a:tcPr>
                </a:tc>
                <a:tc>
                  <a:txBody>
                    <a:bodyPr/>
                    <a:lstStyle/>
                    <a:p>
                      <a:pPr algn="ctr" fontAlgn="ctr"/>
                      <a:r>
                        <a:rPr lang="mn-MN" sz="1200" b="0" i="0" u="none" strike="noStrike" dirty="0" smtClean="0">
                          <a:solidFill>
                            <a:srgbClr val="000000"/>
                          </a:solidFill>
                          <a:effectLst/>
                          <a:latin typeface="Arial"/>
                        </a:rPr>
                        <a:t>22%</a:t>
                      </a:r>
                      <a:endParaRPr lang="en-US" sz="1200" b="0" i="0" u="none" strike="noStrike" dirty="0">
                        <a:solidFill>
                          <a:srgbClr val="000000"/>
                        </a:solidFill>
                        <a:effectLst/>
                        <a:latin typeface="Arial"/>
                      </a:endParaRPr>
                    </a:p>
                  </a:txBody>
                  <a:tcPr marL="9525" marR="9525" marT="9525" marB="0" anchor="ctr">
                    <a:solidFill>
                      <a:schemeClr val="bg1">
                        <a:lumMod val="85000"/>
                      </a:schemeClr>
                    </a:solidFill>
                  </a:tcPr>
                </a:tc>
              </a:tr>
              <a:tr h="370840">
                <a:tc>
                  <a:txBody>
                    <a:bodyPr/>
                    <a:lstStyle/>
                    <a:p>
                      <a:pPr algn="l" fontAlgn="ctr"/>
                      <a:r>
                        <a:rPr lang="mn-MN" sz="1200" b="0" i="0" u="none" strike="noStrike" dirty="0">
                          <a:solidFill>
                            <a:srgbClr val="000000"/>
                          </a:solidFill>
                          <a:effectLst/>
                          <a:latin typeface="Arial"/>
                        </a:rPr>
                        <a:t> Зээлийн хүүгийн зардал </a:t>
                      </a:r>
                    </a:p>
                  </a:txBody>
                  <a:tcPr marL="9525" marR="9525" marT="9525" marB="0" anchor="ctr">
                    <a:solidFill>
                      <a:schemeClr val="bg1">
                        <a:lumMod val="85000"/>
                      </a:schemeClr>
                    </a:solidFill>
                  </a:tcPr>
                </a:tc>
                <a:tc>
                  <a:txBody>
                    <a:bodyPr/>
                    <a:lstStyle/>
                    <a:p>
                      <a:pPr algn="ctr" fontAlgn="ctr"/>
                      <a:r>
                        <a:rPr lang="en-US" sz="1200" b="0" i="0" u="none" strike="noStrike" dirty="0" smtClean="0">
                          <a:solidFill>
                            <a:srgbClr val="000000"/>
                          </a:solidFill>
                          <a:effectLst/>
                          <a:latin typeface="Arial"/>
                        </a:rPr>
                        <a:t>1 71</a:t>
                      </a:r>
                      <a:r>
                        <a:rPr lang="mn-MN" sz="1200" b="0" i="0" u="none" strike="noStrike" dirty="0" smtClean="0">
                          <a:solidFill>
                            <a:srgbClr val="000000"/>
                          </a:solidFill>
                          <a:effectLst/>
                          <a:latin typeface="Arial"/>
                        </a:rPr>
                        <a:t>9</a:t>
                      </a:r>
                      <a:r>
                        <a:rPr lang="en-US" sz="1200" b="0" i="0" u="none" strike="noStrike" dirty="0" smtClean="0">
                          <a:solidFill>
                            <a:srgbClr val="000000"/>
                          </a:solidFill>
                          <a:effectLst/>
                          <a:latin typeface="Arial"/>
                        </a:rPr>
                        <a:t> </a:t>
                      </a:r>
                      <a:endParaRPr lang="en-US" sz="1200" b="0" i="0" u="none" strike="noStrike" dirty="0">
                        <a:solidFill>
                          <a:srgbClr val="000000"/>
                        </a:solidFill>
                        <a:effectLst/>
                        <a:latin typeface="Arial"/>
                      </a:endParaRPr>
                    </a:p>
                  </a:txBody>
                  <a:tcPr marL="9525" marR="9525" marT="9525" marB="0" anchor="ctr">
                    <a:solidFill>
                      <a:schemeClr val="bg1">
                        <a:lumMod val="85000"/>
                      </a:schemeClr>
                    </a:solidFill>
                  </a:tcPr>
                </a:tc>
                <a:tc>
                  <a:txBody>
                    <a:bodyPr/>
                    <a:lstStyle/>
                    <a:p>
                      <a:pPr algn="ctr" fontAlgn="ctr"/>
                      <a:r>
                        <a:rPr lang="en-US" sz="1200" b="0" i="0" u="none" strike="noStrike" dirty="0" smtClean="0">
                          <a:solidFill>
                            <a:srgbClr val="000000"/>
                          </a:solidFill>
                          <a:effectLst/>
                          <a:latin typeface="Arial"/>
                        </a:rPr>
                        <a:t>1 320 </a:t>
                      </a:r>
                      <a:endParaRPr lang="en-US" sz="1200" b="0" i="0" u="none" strike="noStrike" dirty="0">
                        <a:solidFill>
                          <a:srgbClr val="000000"/>
                        </a:solidFill>
                        <a:effectLst/>
                        <a:latin typeface="Arial"/>
                      </a:endParaRPr>
                    </a:p>
                  </a:txBody>
                  <a:tcPr marL="9525" marR="9525" marT="9525" marB="0" anchor="ctr">
                    <a:solidFill>
                      <a:schemeClr val="bg1">
                        <a:lumMod val="85000"/>
                      </a:schemeClr>
                    </a:solidFill>
                  </a:tcPr>
                </a:tc>
                <a:tc>
                  <a:txBody>
                    <a:bodyPr/>
                    <a:lstStyle/>
                    <a:p>
                      <a:pPr algn="ctr" fontAlgn="ctr"/>
                      <a:r>
                        <a:rPr lang="en-US" sz="1200" b="0" i="0" u="none" strike="noStrike" dirty="0" smtClean="0">
                          <a:solidFill>
                            <a:srgbClr val="000000"/>
                          </a:solidFill>
                          <a:effectLst/>
                          <a:latin typeface="Arial"/>
                        </a:rPr>
                        <a:t>1 71</a:t>
                      </a:r>
                      <a:r>
                        <a:rPr lang="mn-MN" sz="1200" b="0" i="0" u="none" strike="noStrike" dirty="0" smtClean="0">
                          <a:solidFill>
                            <a:srgbClr val="000000"/>
                          </a:solidFill>
                          <a:effectLst/>
                          <a:latin typeface="Arial"/>
                        </a:rPr>
                        <a:t>7</a:t>
                      </a:r>
                      <a:r>
                        <a:rPr lang="en-US" sz="1200" b="0" i="0" u="none" strike="noStrike" dirty="0" smtClean="0">
                          <a:solidFill>
                            <a:srgbClr val="000000"/>
                          </a:solidFill>
                          <a:effectLst/>
                          <a:latin typeface="Arial"/>
                        </a:rPr>
                        <a:t> </a:t>
                      </a:r>
                      <a:endParaRPr lang="en-US" sz="1200" b="0" i="0" u="none" strike="noStrike" dirty="0">
                        <a:solidFill>
                          <a:srgbClr val="000000"/>
                        </a:solidFill>
                        <a:effectLst/>
                        <a:latin typeface="Arial"/>
                      </a:endParaRPr>
                    </a:p>
                  </a:txBody>
                  <a:tcPr marL="9525" marR="9525" marT="9525" marB="0" anchor="ctr">
                    <a:solidFill>
                      <a:schemeClr val="bg1">
                        <a:lumMod val="85000"/>
                      </a:schemeClr>
                    </a:solidFill>
                  </a:tcPr>
                </a:tc>
                <a:tc>
                  <a:txBody>
                    <a:bodyPr/>
                    <a:lstStyle/>
                    <a:p>
                      <a:pPr algn="ctr" fontAlgn="ctr"/>
                      <a:r>
                        <a:rPr lang="en-US" sz="1200" b="0" i="0" u="none" strike="noStrike" dirty="0" smtClean="0">
                          <a:solidFill>
                            <a:srgbClr val="000000"/>
                          </a:solidFill>
                          <a:effectLst/>
                          <a:latin typeface="Arial"/>
                        </a:rPr>
                        <a:t>1 </a:t>
                      </a:r>
                      <a:r>
                        <a:rPr lang="mn-MN" sz="1200" b="0" i="0" u="none" strike="noStrike" dirty="0" smtClean="0">
                          <a:solidFill>
                            <a:srgbClr val="000000"/>
                          </a:solidFill>
                          <a:effectLst/>
                          <a:latin typeface="Arial"/>
                        </a:rPr>
                        <a:t>368</a:t>
                      </a:r>
                      <a:r>
                        <a:rPr lang="en-US" sz="1200" b="0" i="0" u="none" strike="noStrike" dirty="0" smtClean="0">
                          <a:solidFill>
                            <a:srgbClr val="000000"/>
                          </a:solidFill>
                          <a:effectLst/>
                          <a:latin typeface="Arial"/>
                        </a:rPr>
                        <a:t> </a:t>
                      </a:r>
                      <a:endParaRPr lang="en-US" sz="1200" b="0" i="0" u="none" strike="noStrike" dirty="0">
                        <a:solidFill>
                          <a:srgbClr val="000000"/>
                        </a:solidFill>
                        <a:effectLst/>
                        <a:latin typeface="Arial"/>
                      </a:endParaRPr>
                    </a:p>
                  </a:txBody>
                  <a:tcPr marL="9525" marR="9525" marT="9525" marB="0" anchor="ctr">
                    <a:solidFill>
                      <a:schemeClr val="bg1">
                        <a:lumMod val="85000"/>
                      </a:schemeClr>
                    </a:solidFill>
                  </a:tcPr>
                </a:tc>
                <a:tc>
                  <a:txBody>
                    <a:bodyPr/>
                    <a:lstStyle/>
                    <a:p>
                      <a:pPr algn="ctr" fontAlgn="ctr"/>
                      <a:r>
                        <a:rPr lang="mn-MN" sz="1200" b="0" i="0" u="none" strike="noStrike" dirty="0" smtClean="0">
                          <a:solidFill>
                            <a:srgbClr val="000000"/>
                          </a:solidFill>
                          <a:effectLst/>
                          <a:latin typeface="Arial"/>
                        </a:rPr>
                        <a:t>-20%</a:t>
                      </a:r>
                      <a:r>
                        <a:rPr lang="en-US" sz="1200" b="0" i="0" u="none" strike="noStrike" dirty="0" smtClean="0">
                          <a:solidFill>
                            <a:srgbClr val="000000"/>
                          </a:solidFill>
                          <a:effectLst/>
                          <a:latin typeface="Arial"/>
                        </a:rPr>
                        <a:t> </a:t>
                      </a:r>
                      <a:endParaRPr lang="en-US" sz="1200" b="0" i="0" u="none" strike="noStrike" dirty="0">
                        <a:solidFill>
                          <a:srgbClr val="000000"/>
                        </a:solidFill>
                        <a:effectLst/>
                        <a:latin typeface="Arial"/>
                      </a:endParaRPr>
                    </a:p>
                  </a:txBody>
                  <a:tcPr marL="9525" marR="9525" marT="9525" marB="0" anchor="ctr">
                    <a:solidFill>
                      <a:schemeClr val="bg1">
                        <a:lumMod val="85000"/>
                      </a:schemeClr>
                    </a:solidFill>
                  </a:tcPr>
                </a:tc>
              </a:tr>
              <a:tr h="370840">
                <a:tc>
                  <a:txBody>
                    <a:bodyPr/>
                    <a:lstStyle/>
                    <a:p>
                      <a:pPr algn="ctr" fontAlgn="ctr"/>
                      <a:r>
                        <a:rPr lang="mn-MN" sz="1200" b="1" i="0" u="none" strike="noStrike" dirty="0">
                          <a:solidFill>
                            <a:schemeClr val="tx2">
                              <a:lumMod val="50000"/>
                            </a:schemeClr>
                          </a:solidFill>
                          <a:effectLst/>
                          <a:latin typeface="Arial"/>
                        </a:rPr>
                        <a:t> Нийт зардал </a:t>
                      </a:r>
                    </a:p>
                  </a:txBody>
                  <a:tcPr marL="9525" marR="9525" marT="9525"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ctr" fontAlgn="ctr"/>
                      <a:r>
                        <a:rPr lang="en-US" sz="1200" b="1" i="0" u="none" strike="noStrike" dirty="0" smtClean="0">
                          <a:solidFill>
                            <a:schemeClr val="tx2">
                              <a:lumMod val="50000"/>
                            </a:schemeClr>
                          </a:solidFill>
                          <a:effectLst/>
                          <a:latin typeface="Arial"/>
                        </a:rPr>
                        <a:t>5 13</a:t>
                      </a:r>
                      <a:r>
                        <a:rPr lang="mn-MN" sz="1200" b="1" i="0" u="none" strike="noStrike" dirty="0" smtClean="0">
                          <a:solidFill>
                            <a:schemeClr val="tx2">
                              <a:lumMod val="50000"/>
                            </a:schemeClr>
                          </a:solidFill>
                          <a:effectLst/>
                          <a:latin typeface="Arial"/>
                        </a:rPr>
                        <a:t>1</a:t>
                      </a:r>
                      <a:r>
                        <a:rPr lang="en-US" sz="1200" b="1" i="0" u="none" strike="noStrike" dirty="0" smtClean="0">
                          <a:solidFill>
                            <a:schemeClr val="tx2">
                              <a:lumMod val="50000"/>
                            </a:schemeClr>
                          </a:solidFill>
                          <a:effectLst/>
                          <a:latin typeface="Arial"/>
                        </a:rPr>
                        <a:t> </a:t>
                      </a:r>
                      <a:endParaRPr lang="en-US" sz="1200" b="1" i="0" u="none" strike="noStrike" dirty="0">
                        <a:solidFill>
                          <a:schemeClr val="tx2">
                            <a:lumMod val="50000"/>
                          </a:schemeClr>
                        </a:solidFill>
                        <a:effectLst/>
                        <a:latin typeface="Arial"/>
                      </a:endParaRPr>
                    </a:p>
                  </a:txBody>
                  <a:tcPr marL="9525" marR="9525" marT="9525"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ctr" fontAlgn="ctr"/>
                      <a:r>
                        <a:rPr lang="en-US" sz="1200" b="1" i="0" u="none" strike="noStrike" dirty="0" smtClean="0">
                          <a:solidFill>
                            <a:schemeClr val="tx2">
                              <a:lumMod val="50000"/>
                            </a:schemeClr>
                          </a:solidFill>
                          <a:effectLst/>
                          <a:latin typeface="Arial"/>
                        </a:rPr>
                        <a:t>3 979 </a:t>
                      </a:r>
                      <a:endParaRPr lang="en-US" sz="1200" b="1" i="0" u="none" strike="noStrike" dirty="0">
                        <a:solidFill>
                          <a:schemeClr val="tx2">
                            <a:lumMod val="50000"/>
                          </a:schemeClr>
                        </a:solidFill>
                        <a:effectLst/>
                        <a:latin typeface="Arial"/>
                      </a:endParaRPr>
                    </a:p>
                  </a:txBody>
                  <a:tcPr marL="9525" marR="9525" marT="9525"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ctr" fontAlgn="ctr"/>
                      <a:r>
                        <a:rPr lang="en-US" sz="1200" b="1" i="0" u="none" strike="noStrike" dirty="0" smtClean="0">
                          <a:solidFill>
                            <a:schemeClr val="tx2">
                              <a:lumMod val="50000"/>
                            </a:schemeClr>
                          </a:solidFill>
                          <a:effectLst/>
                          <a:latin typeface="Arial"/>
                        </a:rPr>
                        <a:t>3 60</a:t>
                      </a:r>
                      <a:r>
                        <a:rPr lang="mn-MN" sz="1200" b="1" i="0" u="none" strike="noStrike" dirty="0" smtClean="0">
                          <a:solidFill>
                            <a:schemeClr val="tx2">
                              <a:lumMod val="50000"/>
                            </a:schemeClr>
                          </a:solidFill>
                          <a:effectLst/>
                          <a:latin typeface="Arial"/>
                        </a:rPr>
                        <a:t>5</a:t>
                      </a:r>
                      <a:r>
                        <a:rPr lang="en-US" sz="1200" b="1" i="0" u="none" strike="noStrike" dirty="0" smtClean="0">
                          <a:solidFill>
                            <a:schemeClr val="tx2">
                              <a:lumMod val="50000"/>
                            </a:schemeClr>
                          </a:solidFill>
                          <a:effectLst/>
                          <a:latin typeface="Arial"/>
                        </a:rPr>
                        <a:t> </a:t>
                      </a:r>
                      <a:endParaRPr lang="en-US" sz="1200" b="1" i="0" u="none" strike="noStrike" dirty="0">
                        <a:solidFill>
                          <a:schemeClr val="tx2">
                            <a:lumMod val="50000"/>
                          </a:schemeClr>
                        </a:solidFill>
                        <a:effectLst/>
                        <a:latin typeface="Arial"/>
                      </a:endParaRPr>
                    </a:p>
                  </a:txBody>
                  <a:tcPr marL="9525" marR="9525" marT="9525"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ctr" fontAlgn="ctr"/>
                      <a:r>
                        <a:rPr lang="en-US" sz="1200" b="1" i="0" u="none" strike="noStrike" dirty="0" smtClean="0">
                          <a:solidFill>
                            <a:schemeClr val="tx2">
                              <a:lumMod val="50000"/>
                            </a:schemeClr>
                          </a:solidFill>
                          <a:effectLst/>
                          <a:latin typeface="Arial"/>
                        </a:rPr>
                        <a:t>3 </a:t>
                      </a:r>
                      <a:r>
                        <a:rPr lang="mn-MN" sz="1200" b="1" i="0" u="none" strike="noStrike" dirty="0" smtClean="0">
                          <a:solidFill>
                            <a:schemeClr val="tx2">
                              <a:lumMod val="50000"/>
                            </a:schemeClr>
                          </a:solidFill>
                          <a:effectLst/>
                          <a:latin typeface="Arial"/>
                        </a:rPr>
                        <a:t>848</a:t>
                      </a:r>
                      <a:r>
                        <a:rPr lang="en-US" sz="1200" b="1" i="0" u="none" strike="noStrike" dirty="0" smtClean="0">
                          <a:solidFill>
                            <a:schemeClr val="tx2">
                              <a:lumMod val="50000"/>
                            </a:schemeClr>
                          </a:solidFill>
                          <a:effectLst/>
                          <a:latin typeface="Arial"/>
                        </a:rPr>
                        <a:t> </a:t>
                      </a:r>
                      <a:endParaRPr lang="en-US" sz="1200" b="1" i="0" u="none" strike="noStrike" dirty="0">
                        <a:solidFill>
                          <a:schemeClr val="tx2">
                            <a:lumMod val="50000"/>
                          </a:schemeClr>
                        </a:solidFill>
                        <a:effectLst/>
                        <a:latin typeface="Arial"/>
                      </a:endParaRPr>
                    </a:p>
                  </a:txBody>
                  <a:tcPr marL="9525" marR="9525" marT="9525"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ctr" fontAlgn="ctr"/>
                      <a:r>
                        <a:rPr lang="mn-MN" sz="1200" b="1" i="0" u="none" strike="noStrike" dirty="0" smtClean="0">
                          <a:solidFill>
                            <a:schemeClr val="tx2">
                              <a:lumMod val="50000"/>
                            </a:schemeClr>
                          </a:solidFill>
                          <a:effectLst/>
                          <a:latin typeface="Arial"/>
                        </a:rPr>
                        <a:t>7%</a:t>
                      </a:r>
                      <a:r>
                        <a:rPr lang="en-US" sz="1200" b="1" i="0" u="none" strike="noStrike" dirty="0" smtClean="0">
                          <a:solidFill>
                            <a:schemeClr val="tx2">
                              <a:lumMod val="50000"/>
                            </a:schemeClr>
                          </a:solidFill>
                          <a:effectLst/>
                          <a:latin typeface="Arial"/>
                        </a:rPr>
                        <a:t> </a:t>
                      </a:r>
                      <a:endParaRPr lang="en-US" sz="1200" b="1" i="0" u="none" strike="noStrike" dirty="0">
                        <a:solidFill>
                          <a:schemeClr val="tx2">
                            <a:lumMod val="50000"/>
                          </a:schemeClr>
                        </a:solidFill>
                        <a:effectLst/>
                        <a:latin typeface="Arial"/>
                      </a:endParaRPr>
                    </a:p>
                  </a:txBody>
                  <a:tcPr marL="9525" marR="9525" marT="9525"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tr>
            </a:tbl>
          </a:graphicData>
        </a:graphic>
      </p:graphicFrame>
      <p:sp>
        <p:nvSpPr>
          <p:cNvPr id="6" name="Text Placeholder 5"/>
          <p:cNvSpPr>
            <a:spLocks noGrp="1"/>
          </p:cNvSpPr>
          <p:nvPr>
            <p:ph type="body" sz="half" idx="2"/>
          </p:nvPr>
        </p:nvSpPr>
        <p:spPr/>
        <p:txBody>
          <a:bodyPr>
            <a:normAutofit/>
          </a:bodyPr>
          <a:lstStyle/>
          <a:p>
            <a:pPr algn="ctr"/>
            <a:r>
              <a:rPr lang="mn-MN" sz="1200" dirty="0" smtClean="0">
                <a:solidFill>
                  <a:schemeClr val="tx2">
                    <a:lumMod val="50000"/>
                  </a:schemeClr>
                </a:solidFill>
                <a:latin typeface="Arial" pitchFamily="34" charset="0"/>
                <a:cs typeface="Arial" pitchFamily="34" charset="0"/>
              </a:rPr>
              <a:t>ҮЙЛ АЖИЛЛАГААНЫ ЗАРДАЛ</a:t>
            </a:r>
          </a:p>
          <a:p>
            <a:pPr algn="just">
              <a:lnSpc>
                <a:spcPct val="150000"/>
              </a:lnSpc>
            </a:pPr>
            <a:r>
              <a:rPr lang="mn-MN" sz="1200" b="0" dirty="0" smtClean="0">
                <a:latin typeface="Arial" pitchFamily="34" charset="0"/>
                <a:cs typeface="Arial" pitchFamily="34" charset="0"/>
              </a:rPr>
              <a:t>2017 оны жилийн эцсийн байдлаар үйл ажиллагааны зардал </a:t>
            </a:r>
            <a:r>
              <a:rPr lang="mn-MN" sz="1200" dirty="0" smtClean="0">
                <a:latin typeface="Arial" pitchFamily="34" charset="0"/>
                <a:cs typeface="Arial" pitchFamily="34" charset="0"/>
              </a:rPr>
              <a:t>7%</a:t>
            </a:r>
            <a:r>
              <a:rPr lang="mn-MN" sz="1200" b="0" dirty="0" smtClean="0">
                <a:latin typeface="Arial" pitchFamily="34" charset="0"/>
                <a:cs typeface="Arial" pitchFamily="34" charset="0"/>
              </a:rPr>
              <a:t>-аар өссөн байна. Өсөлтийн шалтгаан нь борлуулалтын зардал </a:t>
            </a:r>
            <a:r>
              <a:rPr lang="mn-MN" sz="1200" dirty="0" smtClean="0">
                <a:latin typeface="Arial" pitchFamily="34" charset="0"/>
                <a:cs typeface="Arial" pitchFamily="34" charset="0"/>
              </a:rPr>
              <a:t>381%</a:t>
            </a:r>
            <a:r>
              <a:rPr lang="mn-MN" sz="1200" b="0" dirty="0" smtClean="0">
                <a:latin typeface="Arial" pitchFamily="34" charset="0"/>
                <a:cs typeface="Arial" pitchFamily="34" charset="0"/>
              </a:rPr>
              <a:t>-аар өссөн шалтгаан нь зуучлалын зардал ихээр өссөнтэй холбоотой байна. Түлш шатахууны зардал </a:t>
            </a:r>
            <a:r>
              <a:rPr lang="mn-MN" sz="1200" dirty="0" smtClean="0">
                <a:latin typeface="Arial" pitchFamily="34" charset="0"/>
                <a:cs typeface="Arial" pitchFamily="34" charset="0"/>
              </a:rPr>
              <a:t>10%</a:t>
            </a:r>
            <a:r>
              <a:rPr lang="mn-MN" sz="1200" b="0" dirty="0" smtClean="0">
                <a:latin typeface="Arial" pitchFamily="34" charset="0"/>
                <a:cs typeface="Arial" pitchFamily="34" charset="0"/>
              </a:rPr>
              <a:t>-аар өссөн ба учир нь помпны борлуулалтын орлого </a:t>
            </a:r>
            <a:r>
              <a:rPr lang="mn-MN" sz="1200" dirty="0" smtClean="0">
                <a:latin typeface="Arial" pitchFamily="34" charset="0"/>
                <a:cs typeface="Arial" pitchFamily="34" charset="0"/>
              </a:rPr>
              <a:t>78%</a:t>
            </a:r>
            <a:r>
              <a:rPr lang="mn-MN" sz="1200" b="0" dirty="0" smtClean="0">
                <a:latin typeface="Arial" pitchFamily="34" charset="0"/>
                <a:cs typeface="Arial" pitchFamily="34" charset="0"/>
              </a:rPr>
              <a:t>-аар өсөж түлшний зардал нэмэгдсэн байна.</a:t>
            </a:r>
          </a:p>
          <a:p>
            <a:pPr algn="just">
              <a:lnSpc>
                <a:spcPct val="150000"/>
              </a:lnSpc>
            </a:pPr>
            <a:r>
              <a:rPr lang="mn-MN" sz="1200" b="0" dirty="0" smtClean="0">
                <a:latin typeface="Arial" pitchFamily="34" charset="0"/>
                <a:cs typeface="Arial" pitchFamily="34" charset="0"/>
              </a:rPr>
              <a:t>Мөн засвар үйлчилгээний зардал </a:t>
            </a:r>
            <a:r>
              <a:rPr lang="mn-MN" sz="1200" dirty="0" smtClean="0">
                <a:latin typeface="Arial" pitchFamily="34" charset="0"/>
                <a:cs typeface="Arial" pitchFamily="34" charset="0"/>
              </a:rPr>
              <a:t>13%</a:t>
            </a:r>
            <a:r>
              <a:rPr lang="mn-MN" sz="1200" b="0" dirty="0" smtClean="0">
                <a:latin typeface="Arial" pitchFamily="34" charset="0"/>
                <a:cs typeface="Arial" pitchFamily="34" charset="0"/>
              </a:rPr>
              <a:t>-аар бусад зардал </a:t>
            </a:r>
            <a:r>
              <a:rPr lang="mn-MN" sz="1200" dirty="0" smtClean="0">
                <a:latin typeface="Arial" pitchFamily="34" charset="0"/>
                <a:cs typeface="Arial" pitchFamily="34" charset="0"/>
              </a:rPr>
              <a:t>39%</a:t>
            </a:r>
            <a:r>
              <a:rPr lang="mn-MN" sz="1200" b="0" dirty="0" smtClean="0">
                <a:latin typeface="Arial" pitchFamily="34" charset="0"/>
                <a:cs typeface="Arial" pitchFamily="34" charset="0"/>
              </a:rPr>
              <a:t>-аар өссөн.</a:t>
            </a:r>
          </a:p>
          <a:p>
            <a:pPr algn="just">
              <a:lnSpc>
                <a:spcPct val="150000"/>
              </a:lnSpc>
            </a:pPr>
            <a:r>
              <a:rPr lang="mn-MN" sz="1200" b="0" dirty="0" smtClean="0">
                <a:latin typeface="Arial" pitchFamily="34" charset="0"/>
                <a:cs typeface="Arial" pitchFamily="34" charset="0"/>
              </a:rPr>
              <a:t> </a:t>
            </a:r>
            <a:endParaRPr lang="en-US" sz="1200" b="0" dirty="0">
              <a:latin typeface="Arial" pitchFamily="34" charset="0"/>
              <a:cs typeface="Arial" pitchFamily="34" charset="0"/>
            </a:endParaRPr>
          </a:p>
        </p:txBody>
      </p:sp>
      <p:sp>
        <p:nvSpPr>
          <p:cNvPr id="2" name="Title 1"/>
          <p:cNvSpPr>
            <a:spLocks noGrp="1"/>
          </p:cNvSpPr>
          <p:nvPr>
            <p:ph type="title"/>
          </p:nvPr>
        </p:nvSpPr>
        <p:spPr>
          <a:xfrm>
            <a:off x="4139952" y="617034"/>
            <a:ext cx="4578978" cy="687606"/>
          </a:xfrm>
        </p:spPr>
        <p:txBody>
          <a:bodyPr>
            <a:normAutofit fontScale="90000"/>
          </a:bodyPr>
          <a:lstStyle/>
          <a:p>
            <a:r>
              <a:rPr lang="mn-MN" b="1" dirty="0">
                <a:latin typeface="Arial" pitchFamily="34" charset="0"/>
                <a:cs typeface="Arial" pitchFamily="34" charset="0"/>
              </a:rPr>
              <a:t>Санхүүгийн тайлан</a:t>
            </a:r>
            <a:endParaRPr lang="en-US" dirty="0"/>
          </a:p>
        </p:txBody>
      </p:sp>
      <p:pic>
        <p:nvPicPr>
          <p:cNvPr id="5" name="Picture 4" descr="D:\RMC\Logo\Logo 10 -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1489910" cy="11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1374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172834206"/>
              </p:ext>
            </p:extLst>
          </p:nvPr>
        </p:nvGraphicFramePr>
        <p:xfrm>
          <a:off x="611560" y="2132856"/>
          <a:ext cx="7585388" cy="3789680"/>
        </p:xfrm>
        <a:graphic>
          <a:graphicData uri="http://schemas.openxmlformats.org/drawingml/2006/table">
            <a:tbl>
              <a:tblPr firstRow="1" bandRow="1">
                <a:tableStyleId>{5FD0F851-EC5A-4D38-B0AD-8093EC10F338}</a:tableStyleId>
              </a:tblPr>
              <a:tblGrid>
                <a:gridCol w="2764155"/>
                <a:gridCol w="788038"/>
                <a:gridCol w="914935"/>
                <a:gridCol w="863540"/>
                <a:gridCol w="704501"/>
                <a:gridCol w="704501"/>
                <a:gridCol w="845718"/>
              </a:tblGrid>
              <a:tr h="244624">
                <a:tc gridSpan="7">
                  <a:txBody>
                    <a:bodyPr/>
                    <a:lstStyle/>
                    <a:p>
                      <a:r>
                        <a:rPr lang="mn-MN" sz="1200" dirty="0" smtClean="0">
                          <a:solidFill>
                            <a:schemeClr val="tx2">
                              <a:lumMod val="50000"/>
                            </a:schemeClr>
                          </a:solidFill>
                          <a:latin typeface="Arial" pitchFamily="34" charset="0"/>
                          <a:cs typeface="Arial" pitchFamily="34" charset="0"/>
                        </a:rPr>
                        <a:t>Мөнгөн гүйлгээний тайлан /сая төгрөгөөр/</a:t>
                      </a:r>
                      <a:endParaRPr lang="en-US" sz="1200" dirty="0">
                        <a:solidFill>
                          <a:schemeClr val="tx2">
                            <a:lumMod val="50000"/>
                          </a:schemeClr>
                        </a:solidFill>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tcPr>
                </a:tc>
                <a:tc hMerge="1">
                  <a:txBody>
                    <a:bodyPr/>
                    <a:lstStyle/>
                    <a:p>
                      <a:endParaRPr lang="en-US" dirty="0"/>
                    </a:p>
                  </a:txBody>
                  <a:tcP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tcPr>
                </a:tc>
                <a:tc hMerge="1">
                  <a:txBody>
                    <a:bodyPr/>
                    <a:lstStyle/>
                    <a:p>
                      <a:endParaRPr lang="en-US"/>
                    </a:p>
                  </a:txBody>
                  <a:tcP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tcPr>
                </a:tc>
                <a:tc hMerge="1">
                  <a:txBody>
                    <a:bodyPr/>
                    <a:lstStyle/>
                    <a:p>
                      <a:endParaRPr lang="en-US" dirty="0"/>
                    </a:p>
                  </a:txBody>
                  <a:tcP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tcPr>
                </a:tc>
                <a:tc hMerge="1">
                  <a:txBody>
                    <a:bodyPr/>
                    <a:lstStyle/>
                    <a:p>
                      <a:endParaRPr lang="en-US" dirty="0">
                        <a:solidFill>
                          <a:schemeClr val="tx2">
                            <a:lumMod val="50000"/>
                          </a:schemeClr>
                        </a:solidFill>
                      </a:endParaRPr>
                    </a:p>
                  </a:txBody>
                  <a:tcP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tcPr>
                </a:tc>
                <a:tc hMerge="1">
                  <a:txBody>
                    <a:bodyPr/>
                    <a:lstStyle/>
                    <a:p>
                      <a:endParaRPr lang="en-US" dirty="0"/>
                    </a:p>
                  </a:txBody>
                  <a:tcP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tcPr>
                </a:tc>
                <a:tc hMerge="1">
                  <a:txBody>
                    <a:bodyPr/>
                    <a:lstStyle/>
                    <a:p>
                      <a:endParaRPr lang="en-US" dirty="0"/>
                    </a:p>
                  </a:txBody>
                  <a:tcP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tcPr>
                </a:tc>
              </a:tr>
              <a:tr h="186328">
                <a:tc>
                  <a:txBody>
                    <a:bodyPr/>
                    <a:lstStyle/>
                    <a:p>
                      <a:pPr algn="ctr"/>
                      <a:r>
                        <a:rPr lang="mn-MN" sz="1200" b="1" dirty="0" smtClean="0">
                          <a:solidFill>
                            <a:schemeClr val="tx2">
                              <a:lumMod val="50000"/>
                            </a:schemeClr>
                          </a:solidFill>
                          <a:latin typeface="Arial" pitchFamily="34" charset="0"/>
                          <a:cs typeface="Arial" pitchFamily="34" charset="0"/>
                        </a:rPr>
                        <a:t>Он</a:t>
                      </a:r>
                      <a:endParaRPr lang="en-US" sz="1800" b="1" dirty="0">
                        <a:solidFill>
                          <a:schemeClr val="tx2">
                            <a:lumMod val="50000"/>
                          </a:schemeClr>
                        </a:solidFill>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a:r>
                        <a:rPr lang="mn-MN" sz="1200" b="1" dirty="0" smtClean="0">
                          <a:solidFill>
                            <a:schemeClr val="tx2">
                              <a:lumMod val="50000"/>
                            </a:schemeClr>
                          </a:solidFill>
                          <a:latin typeface="Arial" pitchFamily="34" charset="0"/>
                          <a:cs typeface="Arial" pitchFamily="34" charset="0"/>
                        </a:rPr>
                        <a:t>2013</a:t>
                      </a:r>
                      <a:endParaRPr lang="en-US" sz="1200" b="1" dirty="0">
                        <a:solidFill>
                          <a:schemeClr val="tx2">
                            <a:lumMod val="50000"/>
                          </a:schemeClr>
                        </a:solidFill>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a:r>
                        <a:rPr lang="mn-MN" sz="1200" b="1" dirty="0" smtClean="0">
                          <a:solidFill>
                            <a:schemeClr val="tx2">
                              <a:lumMod val="50000"/>
                            </a:schemeClr>
                          </a:solidFill>
                          <a:latin typeface="Arial" pitchFamily="34" charset="0"/>
                          <a:cs typeface="Arial" pitchFamily="34" charset="0"/>
                        </a:rPr>
                        <a:t>2014</a:t>
                      </a:r>
                      <a:endParaRPr lang="en-US" sz="1200" b="1" dirty="0">
                        <a:solidFill>
                          <a:schemeClr val="tx2">
                            <a:lumMod val="50000"/>
                          </a:schemeClr>
                        </a:solidFill>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a:r>
                        <a:rPr lang="mn-MN" sz="1200" b="1" dirty="0" smtClean="0">
                          <a:solidFill>
                            <a:schemeClr val="tx2">
                              <a:lumMod val="50000"/>
                            </a:schemeClr>
                          </a:solidFill>
                          <a:latin typeface="Arial" pitchFamily="34" charset="0"/>
                          <a:cs typeface="Arial" pitchFamily="34" charset="0"/>
                        </a:rPr>
                        <a:t>2015</a:t>
                      </a:r>
                      <a:endParaRPr lang="en-US" sz="1200" b="1" dirty="0">
                        <a:solidFill>
                          <a:schemeClr val="tx2">
                            <a:lumMod val="50000"/>
                          </a:schemeClr>
                        </a:solidFill>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a:r>
                        <a:rPr lang="mn-MN" sz="1200" b="1" dirty="0" smtClean="0">
                          <a:solidFill>
                            <a:schemeClr val="tx2">
                              <a:lumMod val="50000"/>
                            </a:schemeClr>
                          </a:solidFill>
                          <a:latin typeface="Arial" pitchFamily="34" charset="0"/>
                          <a:cs typeface="Arial" pitchFamily="34" charset="0"/>
                        </a:rPr>
                        <a:t>2016</a:t>
                      </a:r>
                      <a:endParaRPr lang="en-US" sz="1200" b="1" dirty="0">
                        <a:solidFill>
                          <a:schemeClr val="tx2">
                            <a:lumMod val="50000"/>
                          </a:schemeClr>
                        </a:solidFill>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a:r>
                        <a:rPr lang="mn-MN" sz="1200" b="1" dirty="0" smtClean="0">
                          <a:solidFill>
                            <a:schemeClr val="tx2">
                              <a:lumMod val="50000"/>
                            </a:schemeClr>
                          </a:solidFill>
                          <a:latin typeface="Arial" pitchFamily="34" charset="0"/>
                          <a:cs typeface="Arial" pitchFamily="34" charset="0"/>
                        </a:rPr>
                        <a:t>2017</a:t>
                      </a:r>
                      <a:endParaRPr lang="en-US" sz="1200" b="1" dirty="0">
                        <a:solidFill>
                          <a:schemeClr val="tx2">
                            <a:lumMod val="50000"/>
                          </a:schemeClr>
                        </a:solidFill>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a:r>
                        <a:rPr lang="mn-MN" sz="1200" b="1" dirty="0" smtClean="0">
                          <a:solidFill>
                            <a:schemeClr val="tx2">
                              <a:lumMod val="50000"/>
                            </a:schemeClr>
                          </a:solidFill>
                          <a:latin typeface="Arial" pitchFamily="34" charset="0"/>
                          <a:cs typeface="Arial" pitchFamily="34" charset="0"/>
                        </a:rPr>
                        <a:t>ӨОМҮ</a:t>
                      </a:r>
                      <a:endParaRPr lang="en-US" sz="1200" b="1" dirty="0">
                        <a:solidFill>
                          <a:schemeClr val="tx2">
                            <a:lumMod val="50000"/>
                          </a:schemeClr>
                        </a:solidFill>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solidFill>
                      <a:schemeClr val="bg1">
                        <a:lumMod val="85000"/>
                      </a:schemeClr>
                    </a:solidFill>
                  </a:tcPr>
                </a:tc>
              </a:tr>
              <a:tr h="128032">
                <a:tc>
                  <a:txBody>
                    <a:bodyPr/>
                    <a:lstStyle/>
                    <a:p>
                      <a:r>
                        <a:rPr lang="mn-MN" sz="1200" b="1" dirty="0" smtClean="0">
                          <a:solidFill>
                            <a:schemeClr val="tx2">
                              <a:lumMod val="50000"/>
                            </a:schemeClr>
                          </a:solidFill>
                          <a:latin typeface="Arial" pitchFamily="34" charset="0"/>
                          <a:cs typeface="Arial" pitchFamily="34" charset="0"/>
                        </a:rPr>
                        <a:t>Үйл ажиллагааны мөнгөн гүйлгээ</a:t>
                      </a:r>
                      <a:endParaRPr lang="en-US" sz="1200" b="1" dirty="0">
                        <a:solidFill>
                          <a:schemeClr val="tx2">
                            <a:lumMod val="50000"/>
                          </a:schemeClr>
                        </a:solidFill>
                        <a:latin typeface="Arial" pitchFamily="34" charset="0"/>
                        <a:cs typeface="Arial" pitchFamily="34" charset="0"/>
                      </a:endParaRPr>
                    </a:p>
                  </a:txBody>
                  <a:tcPr>
                    <a:solidFill>
                      <a:schemeClr val="bg1">
                        <a:lumMod val="85000"/>
                      </a:schemeClr>
                    </a:solidFill>
                  </a:tcPr>
                </a:tc>
                <a:tc>
                  <a:txBody>
                    <a:bodyPr/>
                    <a:lstStyle/>
                    <a:p>
                      <a:endParaRPr lang="en-US" sz="1200" dirty="0">
                        <a:latin typeface="Arial" pitchFamily="34" charset="0"/>
                        <a:cs typeface="Arial" pitchFamily="34" charset="0"/>
                      </a:endParaRPr>
                    </a:p>
                  </a:txBody>
                  <a:tcPr>
                    <a:solidFill>
                      <a:schemeClr val="bg1">
                        <a:lumMod val="85000"/>
                      </a:schemeClr>
                    </a:solidFill>
                  </a:tcPr>
                </a:tc>
                <a:tc>
                  <a:txBody>
                    <a:bodyPr/>
                    <a:lstStyle/>
                    <a:p>
                      <a:endParaRPr lang="en-US" sz="1200" dirty="0">
                        <a:latin typeface="Arial" pitchFamily="34" charset="0"/>
                        <a:cs typeface="Arial" pitchFamily="34" charset="0"/>
                      </a:endParaRPr>
                    </a:p>
                  </a:txBody>
                  <a:tcPr>
                    <a:solidFill>
                      <a:schemeClr val="bg1">
                        <a:lumMod val="85000"/>
                      </a:schemeClr>
                    </a:solidFill>
                  </a:tcPr>
                </a:tc>
                <a:tc>
                  <a:txBody>
                    <a:bodyPr/>
                    <a:lstStyle/>
                    <a:p>
                      <a:endParaRPr lang="en-US" sz="1200" dirty="0">
                        <a:latin typeface="Arial" pitchFamily="34" charset="0"/>
                        <a:cs typeface="Arial" pitchFamily="34" charset="0"/>
                      </a:endParaRPr>
                    </a:p>
                  </a:txBody>
                  <a:tcPr>
                    <a:solidFill>
                      <a:schemeClr val="bg1">
                        <a:lumMod val="85000"/>
                      </a:schemeClr>
                    </a:solidFill>
                  </a:tcPr>
                </a:tc>
                <a:tc>
                  <a:txBody>
                    <a:bodyPr/>
                    <a:lstStyle/>
                    <a:p>
                      <a:endParaRPr lang="en-US" sz="1200" dirty="0">
                        <a:latin typeface="Arial" pitchFamily="34" charset="0"/>
                        <a:cs typeface="Arial" pitchFamily="34" charset="0"/>
                      </a:endParaRPr>
                    </a:p>
                  </a:txBody>
                  <a:tcPr>
                    <a:solidFill>
                      <a:schemeClr val="bg1">
                        <a:lumMod val="85000"/>
                      </a:schemeClr>
                    </a:solidFill>
                  </a:tcPr>
                </a:tc>
                <a:tc>
                  <a:txBody>
                    <a:bodyPr/>
                    <a:lstStyle/>
                    <a:p>
                      <a:endParaRPr lang="en-US" sz="1200" dirty="0">
                        <a:latin typeface="Arial" pitchFamily="34" charset="0"/>
                        <a:cs typeface="Arial" pitchFamily="34" charset="0"/>
                      </a:endParaRPr>
                    </a:p>
                  </a:txBody>
                  <a:tcPr>
                    <a:solidFill>
                      <a:schemeClr val="bg1">
                        <a:lumMod val="85000"/>
                      </a:schemeClr>
                    </a:solidFill>
                  </a:tcPr>
                </a:tc>
                <a:tc>
                  <a:txBody>
                    <a:bodyPr/>
                    <a:lstStyle/>
                    <a:p>
                      <a:endParaRPr lang="en-US" sz="1200" dirty="0">
                        <a:latin typeface="Arial" pitchFamily="34" charset="0"/>
                        <a:cs typeface="Arial" pitchFamily="34" charset="0"/>
                      </a:endParaRPr>
                    </a:p>
                  </a:txBody>
                  <a:tcPr>
                    <a:solidFill>
                      <a:schemeClr val="bg1">
                        <a:lumMod val="85000"/>
                      </a:schemeClr>
                    </a:solidFill>
                  </a:tcPr>
                </a:tc>
              </a:tr>
              <a:tr h="370840">
                <a:tc>
                  <a:txBody>
                    <a:bodyPr/>
                    <a:lstStyle/>
                    <a:p>
                      <a:r>
                        <a:rPr lang="mn-MN" sz="1200" dirty="0" smtClean="0">
                          <a:latin typeface="Arial" pitchFamily="34" charset="0"/>
                          <a:cs typeface="Arial" pitchFamily="34" charset="0"/>
                        </a:rPr>
                        <a:t>Орох мөнгөн гүйлгээ</a:t>
                      </a:r>
                      <a:endParaRPr lang="en-US" sz="1200" dirty="0">
                        <a:latin typeface="Arial" pitchFamily="34" charset="0"/>
                        <a:cs typeface="Arial" pitchFamily="34" charset="0"/>
                      </a:endParaRPr>
                    </a:p>
                  </a:txBody>
                  <a:tcPr>
                    <a:solidFill>
                      <a:schemeClr val="bg1">
                        <a:lumMod val="85000"/>
                      </a:schemeClr>
                    </a:solidFill>
                  </a:tcPr>
                </a:tc>
                <a:tc>
                  <a:txBody>
                    <a:bodyPr/>
                    <a:lstStyle/>
                    <a:p>
                      <a:pPr algn="r"/>
                      <a:r>
                        <a:rPr lang="mn-MN" sz="1200" dirty="0" smtClean="0">
                          <a:latin typeface="Arial" pitchFamily="34" charset="0"/>
                          <a:cs typeface="Arial" pitchFamily="34" charset="0"/>
                        </a:rPr>
                        <a:t>15 334</a:t>
                      </a:r>
                      <a:endParaRPr lang="en-US" sz="1200" dirty="0">
                        <a:latin typeface="Arial" pitchFamily="34" charset="0"/>
                        <a:cs typeface="Arial" pitchFamily="34" charset="0"/>
                      </a:endParaRPr>
                    </a:p>
                  </a:txBody>
                  <a:tcPr>
                    <a:solidFill>
                      <a:schemeClr val="bg1">
                        <a:lumMod val="85000"/>
                      </a:schemeClr>
                    </a:solidFill>
                  </a:tcPr>
                </a:tc>
                <a:tc>
                  <a:txBody>
                    <a:bodyPr/>
                    <a:lstStyle/>
                    <a:p>
                      <a:pPr algn="r"/>
                      <a:r>
                        <a:rPr lang="mn-MN" sz="1200" dirty="0" smtClean="0">
                          <a:latin typeface="Arial" pitchFamily="34" charset="0"/>
                          <a:cs typeface="Arial" pitchFamily="34" charset="0"/>
                        </a:rPr>
                        <a:t>10 408</a:t>
                      </a:r>
                      <a:endParaRPr lang="en-US" sz="1200" dirty="0">
                        <a:latin typeface="Arial" pitchFamily="34" charset="0"/>
                        <a:cs typeface="Arial" pitchFamily="34" charset="0"/>
                      </a:endParaRPr>
                    </a:p>
                  </a:txBody>
                  <a:tcPr>
                    <a:solidFill>
                      <a:schemeClr val="bg1">
                        <a:lumMod val="85000"/>
                      </a:schemeClr>
                    </a:solidFill>
                  </a:tcPr>
                </a:tc>
                <a:tc>
                  <a:txBody>
                    <a:bodyPr/>
                    <a:lstStyle/>
                    <a:p>
                      <a:pPr algn="r"/>
                      <a:r>
                        <a:rPr lang="mn-MN" sz="1200" dirty="0" smtClean="0">
                          <a:latin typeface="Arial" pitchFamily="34" charset="0"/>
                          <a:cs typeface="Arial" pitchFamily="34" charset="0"/>
                        </a:rPr>
                        <a:t>6 639</a:t>
                      </a:r>
                      <a:endParaRPr lang="en-US" sz="1200" dirty="0">
                        <a:latin typeface="Arial" pitchFamily="34" charset="0"/>
                        <a:cs typeface="Arial" pitchFamily="34" charset="0"/>
                      </a:endParaRPr>
                    </a:p>
                  </a:txBody>
                  <a:tcPr>
                    <a:solidFill>
                      <a:schemeClr val="bg1">
                        <a:lumMod val="85000"/>
                      </a:schemeClr>
                    </a:solidFill>
                  </a:tcPr>
                </a:tc>
                <a:tc>
                  <a:txBody>
                    <a:bodyPr/>
                    <a:lstStyle/>
                    <a:p>
                      <a:pPr algn="r"/>
                      <a:r>
                        <a:rPr lang="mn-MN" sz="1200" dirty="0" smtClean="0">
                          <a:latin typeface="Arial" pitchFamily="34" charset="0"/>
                          <a:cs typeface="Arial" pitchFamily="34" charset="0"/>
                        </a:rPr>
                        <a:t>4 674</a:t>
                      </a:r>
                      <a:endParaRPr lang="en-US" sz="1200" dirty="0">
                        <a:latin typeface="Arial" pitchFamily="34" charset="0"/>
                        <a:cs typeface="Arial" pitchFamily="34" charset="0"/>
                      </a:endParaRPr>
                    </a:p>
                  </a:txBody>
                  <a:tcPr>
                    <a:solidFill>
                      <a:schemeClr val="bg1">
                        <a:lumMod val="85000"/>
                      </a:schemeClr>
                    </a:solidFill>
                  </a:tcPr>
                </a:tc>
                <a:tc>
                  <a:txBody>
                    <a:bodyPr/>
                    <a:lstStyle/>
                    <a:p>
                      <a:pPr algn="r"/>
                      <a:r>
                        <a:rPr lang="mn-MN" sz="1200" dirty="0" smtClean="0">
                          <a:latin typeface="Arial" pitchFamily="34" charset="0"/>
                          <a:cs typeface="Arial" pitchFamily="34" charset="0"/>
                        </a:rPr>
                        <a:t>6 494</a:t>
                      </a:r>
                      <a:endParaRPr lang="en-US" sz="1200" dirty="0">
                        <a:latin typeface="Arial" pitchFamily="34" charset="0"/>
                        <a:cs typeface="Arial" pitchFamily="34" charset="0"/>
                      </a:endParaRPr>
                    </a:p>
                  </a:txBody>
                  <a:tcPr>
                    <a:solidFill>
                      <a:schemeClr val="bg1">
                        <a:lumMod val="85000"/>
                      </a:schemeClr>
                    </a:solidFill>
                  </a:tcPr>
                </a:tc>
                <a:tc>
                  <a:txBody>
                    <a:bodyPr/>
                    <a:lstStyle/>
                    <a:p>
                      <a:pPr algn="r"/>
                      <a:r>
                        <a:rPr lang="mn-MN" sz="1200" dirty="0" smtClean="0">
                          <a:latin typeface="Arial" pitchFamily="34" charset="0"/>
                          <a:cs typeface="Arial" pitchFamily="34" charset="0"/>
                        </a:rPr>
                        <a:t>38%</a:t>
                      </a:r>
                      <a:endParaRPr lang="en-US" sz="1200" dirty="0">
                        <a:latin typeface="Arial" pitchFamily="34" charset="0"/>
                        <a:cs typeface="Arial" pitchFamily="34" charset="0"/>
                      </a:endParaRPr>
                    </a:p>
                  </a:txBody>
                  <a:tcPr>
                    <a:solidFill>
                      <a:schemeClr val="bg1">
                        <a:lumMod val="85000"/>
                      </a:schemeClr>
                    </a:solidFill>
                  </a:tcPr>
                </a:tc>
              </a:tr>
              <a:tr h="370840">
                <a:tc>
                  <a:txBody>
                    <a:bodyPr/>
                    <a:lstStyle/>
                    <a:p>
                      <a:r>
                        <a:rPr lang="mn-MN" sz="1200" dirty="0" smtClean="0">
                          <a:latin typeface="Arial" pitchFamily="34" charset="0"/>
                          <a:cs typeface="Arial" pitchFamily="34" charset="0"/>
                        </a:rPr>
                        <a:t>Гарах мөнгөн гүйлгээ</a:t>
                      </a:r>
                      <a:endParaRPr lang="en-US" sz="1200" dirty="0">
                        <a:latin typeface="Arial" pitchFamily="34" charset="0"/>
                        <a:cs typeface="Arial" pitchFamily="34" charset="0"/>
                      </a:endParaRPr>
                    </a:p>
                  </a:txBody>
                  <a:tcPr>
                    <a:solidFill>
                      <a:schemeClr val="bg1">
                        <a:lumMod val="85000"/>
                      </a:schemeClr>
                    </a:solidFill>
                  </a:tcPr>
                </a:tc>
                <a:tc>
                  <a:txBody>
                    <a:bodyPr/>
                    <a:lstStyle/>
                    <a:p>
                      <a:pPr algn="r"/>
                      <a:r>
                        <a:rPr lang="mn-MN" sz="1200" dirty="0" smtClean="0">
                          <a:latin typeface="Arial" pitchFamily="34" charset="0"/>
                          <a:cs typeface="Arial" pitchFamily="34" charset="0"/>
                        </a:rPr>
                        <a:t>19</a:t>
                      </a:r>
                      <a:r>
                        <a:rPr lang="mn-MN" sz="1200" baseline="0" dirty="0" smtClean="0">
                          <a:latin typeface="Arial" pitchFamily="34" charset="0"/>
                          <a:cs typeface="Arial" pitchFamily="34" charset="0"/>
                        </a:rPr>
                        <a:t> 177</a:t>
                      </a:r>
                      <a:endParaRPr lang="en-US" sz="1200" dirty="0">
                        <a:latin typeface="Arial" pitchFamily="34" charset="0"/>
                        <a:cs typeface="Arial" pitchFamily="34" charset="0"/>
                      </a:endParaRPr>
                    </a:p>
                  </a:txBody>
                  <a:tcPr>
                    <a:solidFill>
                      <a:schemeClr val="bg1">
                        <a:lumMod val="85000"/>
                      </a:schemeClr>
                    </a:solidFill>
                  </a:tcPr>
                </a:tc>
                <a:tc>
                  <a:txBody>
                    <a:bodyPr/>
                    <a:lstStyle/>
                    <a:p>
                      <a:pPr algn="r"/>
                      <a:r>
                        <a:rPr lang="mn-MN" sz="1200" dirty="0" smtClean="0">
                          <a:latin typeface="Arial" pitchFamily="34" charset="0"/>
                          <a:cs typeface="Arial" pitchFamily="34" charset="0"/>
                        </a:rPr>
                        <a:t>7</a:t>
                      </a:r>
                      <a:r>
                        <a:rPr lang="mn-MN" sz="1200" baseline="0" dirty="0" smtClean="0">
                          <a:latin typeface="Arial" pitchFamily="34" charset="0"/>
                          <a:cs typeface="Arial" pitchFamily="34" charset="0"/>
                        </a:rPr>
                        <a:t> 305</a:t>
                      </a:r>
                      <a:endParaRPr lang="en-US" sz="1200" dirty="0">
                        <a:latin typeface="Arial" pitchFamily="34" charset="0"/>
                        <a:cs typeface="Arial" pitchFamily="34" charset="0"/>
                      </a:endParaRPr>
                    </a:p>
                  </a:txBody>
                  <a:tcPr>
                    <a:solidFill>
                      <a:schemeClr val="bg1">
                        <a:lumMod val="85000"/>
                      </a:schemeClr>
                    </a:solidFill>
                  </a:tcPr>
                </a:tc>
                <a:tc>
                  <a:txBody>
                    <a:bodyPr/>
                    <a:lstStyle/>
                    <a:p>
                      <a:pPr algn="r"/>
                      <a:r>
                        <a:rPr lang="mn-MN" sz="1200" dirty="0" smtClean="0">
                          <a:latin typeface="Arial" pitchFamily="34" charset="0"/>
                          <a:cs typeface="Arial" pitchFamily="34" charset="0"/>
                        </a:rPr>
                        <a:t>5 497</a:t>
                      </a:r>
                      <a:endParaRPr lang="en-US" sz="1200" dirty="0">
                        <a:latin typeface="Arial" pitchFamily="34" charset="0"/>
                        <a:cs typeface="Arial" pitchFamily="34" charset="0"/>
                      </a:endParaRPr>
                    </a:p>
                  </a:txBody>
                  <a:tcPr>
                    <a:solidFill>
                      <a:schemeClr val="bg1">
                        <a:lumMod val="85000"/>
                      </a:schemeClr>
                    </a:solidFill>
                  </a:tcPr>
                </a:tc>
                <a:tc>
                  <a:txBody>
                    <a:bodyPr/>
                    <a:lstStyle/>
                    <a:p>
                      <a:pPr algn="r"/>
                      <a:r>
                        <a:rPr lang="mn-MN" sz="1200" dirty="0" smtClean="0">
                          <a:latin typeface="Arial" pitchFamily="34" charset="0"/>
                          <a:cs typeface="Arial" pitchFamily="34" charset="0"/>
                        </a:rPr>
                        <a:t>4 107</a:t>
                      </a:r>
                      <a:endParaRPr lang="en-US" sz="1200" dirty="0">
                        <a:latin typeface="Arial" pitchFamily="34" charset="0"/>
                        <a:cs typeface="Arial" pitchFamily="34" charset="0"/>
                      </a:endParaRPr>
                    </a:p>
                  </a:txBody>
                  <a:tcPr>
                    <a:solidFill>
                      <a:schemeClr val="bg1">
                        <a:lumMod val="85000"/>
                      </a:schemeClr>
                    </a:solidFill>
                  </a:tcPr>
                </a:tc>
                <a:tc>
                  <a:txBody>
                    <a:bodyPr/>
                    <a:lstStyle/>
                    <a:p>
                      <a:pPr algn="r"/>
                      <a:r>
                        <a:rPr lang="mn-MN" sz="1200" dirty="0" smtClean="0">
                          <a:latin typeface="Arial" pitchFamily="34" charset="0"/>
                          <a:cs typeface="Arial" pitchFamily="34" charset="0"/>
                        </a:rPr>
                        <a:t>5 519</a:t>
                      </a:r>
                      <a:endParaRPr lang="en-US" sz="1200" dirty="0">
                        <a:latin typeface="Arial" pitchFamily="34" charset="0"/>
                        <a:cs typeface="Arial" pitchFamily="34" charset="0"/>
                      </a:endParaRPr>
                    </a:p>
                  </a:txBody>
                  <a:tcPr>
                    <a:solidFill>
                      <a:schemeClr val="bg1">
                        <a:lumMod val="85000"/>
                      </a:schemeClr>
                    </a:solidFill>
                  </a:tcPr>
                </a:tc>
                <a:tc>
                  <a:txBody>
                    <a:bodyPr/>
                    <a:lstStyle/>
                    <a:p>
                      <a:pPr algn="r"/>
                      <a:r>
                        <a:rPr lang="mn-MN" sz="1200" dirty="0" smtClean="0">
                          <a:latin typeface="Arial" pitchFamily="34" charset="0"/>
                          <a:cs typeface="Arial" pitchFamily="34" charset="0"/>
                        </a:rPr>
                        <a:t>34%</a:t>
                      </a:r>
                      <a:endParaRPr lang="en-US" sz="1200" dirty="0">
                        <a:latin typeface="Arial" pitchFamily="34" charset="0"/>
                        <a:cs typeface="Arial" pitchFamily="34" charset="0"/>
                      </a:endParaRPr>
                    </a:p>
                  </a:txBody>
                  <a:tcPr>
                    <a:solidFill>
                      <a:schemeClr val="bg1">
                        <a:lumMod val="85000"/>
                      </a:schemeClr>
                    </a:solidFill>
                  </a:tcPr>
                </a:tc>
              </a:tr>
              <a:tr h="370840">
                <a:tc>
                  <a:txBody>
                    <a:bodyPr/>
                    <a:lstStyle/>
                    <a:p>
                      <a:r>
                        <a:rPr lang="mn-MN" sz="1200" dirty="0" smtClean="0">
                          <a:latin typeface="Arial" pitchFamily="34" charset="0"/>
                          <a:cs typeface="Arial" pitchFamily="34" charset="0"/>
                        </a:rPr>
                        <a:t>Ү/а-ны</a:t>
                      </a:r>
                      <a:r>
                        <a:rPr lang="mn-MN" sz="1200" baseline="0" dirty="0" smtClean="0">
                          <a:latin typeface="Arial" pitchFamily="34" charset="0"/>
                          <a:cs typeface="Arial" pitchFamily="34" charset="0"/>
                        </a:rPr>
                        <a:t> цэвэр мөнгөн гүйлгээ</a:t>
                      </a:r>
                      <a:endParaRPr lang="en-US" sz="1200" dirty="0">
                        <a:latin typeface="Arial" pitchFamily="34" charset="0"/>
                        <a:cs typeface="Arial" pitchFamily="34" charset="0"/>
                      </a:endParaRPr>
                    </a:p>
                  </a:txBody>
                  <a:tcPr>
                    <a:solidFill>
                      <a:schemeClr val="bg1">
                        <a:lumMod val="85000"/>
                      </a:schemeClr>
                    </a:solidFill>
                  </a:tcPr>
                </a:tc>
                <a:tc>
                  <a:txBody>
                    <a:bodyPr/>
                    <a:lstStyle/>
                    <a:p>
                      <a:pPr algn="r"/>
                      <a:r>
                        <a:rPr lang="mn-MN" sz="1200" dirty="0" smtClean="0">
                          <a:latin typeface="Arial" pitchFamily="34" charset="0"/>
                          <a:cs typeface="Arial" pitchFamily="34" charset="0"/>
                        </a:rPr>
                        <a:t>-3</a:t>
                      </a:r>
                      <a:r>
                        <a:rPr lang="mn-MN" sz="1200" baseline="0" dirty="0" smtClean="0">
                          <a:latin typeface="Arial" pitchFamily="34" charset="0"/>
                          <a:cs typeface="Arial" pitchFamily="34" charset="0"/>
                        </a:rPr>
                        <a:t> 843</a:t>
                      </a:r>
                      <a:endParaRPr lang="en-US" sz="1200" dirty="0">
                        <a:latin typeface="Arial" pitchFamily="34" charset="0"/>
                        <a:cs typeface="Arial" pitchFamily="34" charset="0"/>
                      </a:endParaRPr>
                    </a:p>
                  </a:txBody>
                  <a:tcPr>
                    <a:solidFill>
                      <a:schemeClr val="bg1">
                        <a:lumMod val="85000"/>
                      </a:schemeClr>
                    </a:solidFill>
                  </a:tcPr>
                </a:tc>
                <a:tc>
                  <a:txBody>
                    <a:bodyPr/>
                    <a:lstStyle/>
                    <a:p>
                      <a:pPr algn="r"/>
                      <a:r>
                        <a:rPr lang="mn-MN" sz="1200" dirty="0" smtClean="0">
                          <a:latin typeface="Arial" pitchFamily="34" charset="0"/>
                          <a:cs typeface="Arial" pitchFamily="34" charset="0"/>
                        </a:rPr>
                        <a:t>3 103</a:t>
                      </a:r>
                      <a:endParaRPr lang="en-US" sz="1200" dirty="0">
                        <a:latin typeface="Arial" pitchFamily="34" charset="0"/>
                        <a:cs typeface="Arial" pitchFamily="34" charset="0"/>
                      </a:endParaRPr>
                    </a:p>
                  </a:txBody>
                  <a:tcPr>
                    <a:solidFill>
                      <a:schemeClr val="bg1">
                        <a:lumMod val="85000"/>
                      </a:schemeClr>
                    </a:solidFill>
                  </a:tcPr>
                </a:tc>
                <a:tc>
                  <a:txBody>
                    <a:bodyPr/>
                    <a:lstStyle/>
                    <a:p>
                      <a:pPr algn="r"/>
                      <a:r>
                        <a:rPr lang="mn-MN" sz="1200" dirty="0" smtClean="0">
                          <a:latin typeface="Arial" pitchFamily="34" charset="0"/>
                          <a:cs typeface="Arial" pitchFamily="34" charset="0"/>
                        </a:rPr>
                        <a:t>1 142</a:t>
                      </a:r>
                      <a:endParaRPr lang="en-US" sz="1200" dirty="0">
                        <a:latin typeface="Arial" pitchFamily="34" charset="0"/>
                        <a:cs typeface="Arial" pitchFamily="34" charset="0"/>
                      </a:endParaRPr>
                    </a:p>
                  </a:txBody>
                  <a:tcPr>
                    <a:solidFill>
                      <a:schemeClr val="bg1">
                        <a:lumMod val="85000"/>
                      </a:schemeClr>
                    </a:solidFill>
                  </a:tcPr>
                </a:tc>
                <a:tc>
                  <a:txBody>
                    <a:bodyPr/>
                    <a:lstStyle/>
                    <a:p>
                      <a:pPr algn="r"/>
                      <a:r>
                        <a:rPr lang="mn-MN" sz="1200" dirty="0" smtClean="0">
                          <a:latin typeface="Arial" pitchFamily="34" charset="0"/>
                          <a:cs typeface="Arial" pitchFamily="34" charset="0"/>
                        </a:rPr>
                        <a:t>567</a:t>
                      </a:r>
                      <a:endParaRPr lang="en-US" sz="1200" dirty="0">
                        <a:latin typeface="Arial" pitchFamily="34" charset="0"/>
                        <a:cs typeface="Arial" pitchFamily="34" charset="0"/>
                      </a:endParaRPr>
                    </a:p>
                  </a:txBody>
                  <a:tcPr>
                    <a:solidFill>
                      <a:schemeClr val="bg1">
                        <a:lumMod val="85000"/>
                      </a:schemeClr>
                    </a:solidFill>
                  </a:tcPr>
                </a:tc>
                <a:tc>
                  <a:txBody>
                    <a:bodyPr/>
                    <a:lstStyle/>
                    <a:p>
                      <a:pPr algn="r"/>
                      <a:r>
                        <a:rPr lang="mn-MN" sz="1200" dirty="0" smtClean="0">
                          <a:latin typeface="Arial" pitchFamily="34" charset="0"/>
                          <a:cs typeface="Arial" pitchFamily="34" charset="0"/>
                        </a:rPr>
                        <a:t>1 551</a:t>
                      </a:r>
                      <a:endParaRPr lang="en-US" sz="1200" dirty="0">
                        <a:latin typeface="Arial" pitchFamily="34" charset="0"/>
                        <a:cs typeface="Arial" pitchFamily="34" charset="0"/>
                      </a:endParaRPr>
                    </a:p>
                  </a:txBody>
                  <a:tcPr>
                    <a:solidFill>
                      <a:schemeClr val="bg1">
                        <a:lumMod val="85000"/>
                      </a:schemeClr>
                    </a:solidFill>
                  </a:tcPr>
                </a:tc>
                <a:tc>
                  <a:txBody>
                    <a:bodyPr/>
                    <a:lstStyle/>
                    <a:p>
                      <a:pPr algn="r"/>
                      <a:r>
                        <a:rPr lang="mn-MN" sz="1200" dirty="0" smtClean="0">
                          <a:latin typeface="Arial" pitchFamily="34" charset="0"/>
                          <a:cs typeface="Arial" pitchFamily="34" charset="0"/>
                        </a:rPr>
                        <a:t>174%</a:t>
                      </a:r>
                      <a:endParaRPr lang="en-US" sz="1200" dirty="0">
                        <a:latin typeface="Arial" pitchFamily="34" charset="0"/>
                        <a:cs typeface="Arial" pitchFamily="34" charset="0"/>
                      </a:endParaRPr>
                    </a:p>
                  </a:txBody>
                  <a:tcPr>
                    <a:solidFill>
                      <a:schemeClr val="bg1">
                        <a:lumMod val="85000"/>
                      </a:schemeClr>
                    </a:solidFill>
                  </a:tcPr>
                </a:tc>
              </a:tr>
              <a:tr h="370840">
                <a:tc>
                  <a:txBody>
                    <a:bodyPr/>
                    <a:lstStyle/>
                    <a:p>
                      <a:r>
                        <a:rPr lang="mn-MN" sz="1200" dirty="0" smtClean="0">
                          <a:latin typeface="Arial" pitchFamily="34" charset="0"/>
                          <a:cs typeface="Arial" pitchFamily="34" charset="0"/>
                        </a:rPr>
                        <a:t>Х/о-ын</a:t>
                      </a:r>
                      <a:r>
                        <a:rPr lang="mn-MN" sz="1200" baseline="0" dirty="0" smtClean="0">
                          <a:latin typeface="Arial" pitchFamily="34" charset="0"/>
                          <a:cs typeface="Arial" pitchFamily="34" charset="0"/>
                        </a:rPr>
                        <a:t> ү/а-ны мөнгөн гүйлгээ</a:t>
                      </a:r>
                      <a:endParaRPr lang="en-US" sz="1200" dirty="0">
                        <a:latin typeface="Arial" pitchFamily="34" charset="0"/>
                        <a:cs typeface="Arial" pitchFamily="34" charset="0"/>
                      </a:endParaRPr>
                    </a:p>
                  </a:txBody>
                  <a:tcPr>
                    <a:solidFill>
                      <a:schemeClr val="bg1">
                        <a:lumMod val="85000"/>
                      </a:schemeClr>
                    </a:solidFill>
                  </a:tcPr>
                </a:tc>
                <a:tc>
                  <a:txBody>
                    <a:bodyPr/>
                    <a:lstStyle/>
                    <a:p>
                      <a:pPr algn="r"/>
                      <a:r>
                        <a:rPr lang="mn-MN" sz="1200" dirty="0" smtClean="0">
                          <a:latin typeface="Arial" pitchFamily="34" charset="0"/>
                          <a:cs typeface="Arial" pitchFamily="34" charset="0"/>
                        </a:rPr>
                        <a:t>-2 013</a:t>
                      </a:r>
                      <a:endParaRPr lang="en-US" sz="1200" dirty="0">
                        <a:latin typeface="Arial" pitchFamily="34" charset="0"/>
                        <a:cs typeface="Arial" pitchFamily="34" charset="0"/>
                      </a:endParaRPr>
                    </a:p>
                  </a:txBody>
                  <a:tcPr>
                    <a:solidFill>
                      <a:schemeClr val="bg1">
                        <a:lumMod val="85000"/>
                      </a:schemeClr>
                    </a:solidFill>
                  </a:tcPr>
                </a:tc>
                <a:tc>
                  <a:txBody>
                    <a:bodyPr/>
                    <a:lstStyle/>
                    <a:p>
                      <a:pPr algn="r"/>
                      <a:r>
                        <a:rPr lang="mn-MN" sz="1200" dirty="0" smtClean="0">
                          <a:latin typeface="Arial" pitchFamily="34" charset="0"/>
                          <a:cs typeface="Arial" pitchFamily="34" charset="0"/>
                        </a:rPr>
                        <a:t>65</a:t>
                      </a:r>
                      <a:endParaRPr lang="en-US" sz="1200" dirty="0">
                        <a:latin typeface="Arial" pitchFamily="34" charset="0"/>
                        <a:cs typeface="Arial" pitchFamily="34" charset="0"/>
                      </a:endParaRPr>
                    </a:p>
                  </a:txBody>
                  <a:tcPr>
                    <a:solidFill>
                      <a:schemeClr val="bg1">
                        <a:lumMod val="85000"/>
                      </a:schemeClr>
                    </a:solidFill>
                  </a:tcPr>
                </a:tc>
                <a:tc>
                  <a:txBody>
                    <a:bodyPr/>
                    <a:lstStyle/>
                    <a:p>
                      <a:pPr algn="r"/>
                      <a:r>
                        <a:rPr lang="mn-MN" sz="1200" dirty="0" smtClean="0">
                          <a:latin typeface="Arial" pitchFamily="34" charset="0"/>
                          <a:cs typeface="Arial" pitchFamily="34" charset="0"/>
                        </a:rPr>
                        <a:t>0,4</a:t>
                      </a:r>
                      <a:endParaRPr lang="en-US" sz="1200" dirty="0">
                        <a:latin typeface="Arial" pitchFamily="34" charset="0"/>
                        <a:cs typeface="Arial" pitchFamily="34" charset="0"/>
                      </a:endParaRPr>
                    </a:p>
                  </a:txBody>
                  <a:tcPr>
                    <a:solidFill>
                      <a:schemeClr val="bg1">
                        <a:lumMod val="85000"/>
                      </a:schemeClr>
                    </a:solidFill>
                  </a:tcPr>
                </a:tc>
                <a:tc>
                  <a:txBody>
                    <a:bodyPr/>
                    <a:lstStyle/>
                    <a:p>
                      <a:pPr algn="r"/>
                      <a:r>
                        <a:rPr lang="mn-MN" sz="1200" dirty="0" smtClean="0">
                          <a:latin typeface="Arial" pitchFamily="34" charset="0"/>
                          <a:cs typeface="Arial" pitchFamily="34" charset="0"/>
                        </a:rPr>
                        <a:t>0,8</a:t>
                      </a:r>
                      <a:endParaRPr lang="en-US" sz="1200" dirty="0">
                        <a:latin typeface="Arial" pitchFamily="34" charset="0"/>
                        <a:cs typeface="Arial" pitchFamily="34" charset="0"/>
                      </a:endParaRPr>
                    </a:p>
                  </a:txBody>
                  <a:tcPr>
                    <a:solidFill>
                      <a:schemeClr val="bg1">
                        <a:lumMod val="85000"/>
                      </a:schemeClr>
                    </a:solidFill>
                  </a:tcPr>
                </a:tc>
                <a:tc>
                  <a:txBody>
                    <a:bodyPr/>
                    <a:lstStyle/>
                    <a:p>
                      <a:pPr algn="r"/>
                      <a:r>
                        <a:rPr lang="mn-MN" sz="1200" dirty="0" smtClean="0">
                          <a:latin typeface="Arial" pitchFamily="34" charset="0"/>
                          <a:cs typeface="Arial" pitchFamily="34" charset="0"/>
                        </a:rPr>
                        <a:t>0,5</a:t>
                      </a:r>
                      <a:endParaRPr lang="en-US" sz="1200" dirty="0">
                        <a:latin typeface="Arial" pitchFamily="34" charset="0"/>
                        <a:cs typeface="Arial" pitchFamily="34" charset="0"/>
                      </a:endParaRPr>
                    </a:p>
                  </a:txBody>
                  <a:tcPr>
                    <a:solidFill>
                      <a:schemeClr val="bg1">
                        <a:lumMod val="85000"/>
                      </a:schemeClr>
                    </a:solidFill>
                  </a:tcPr>
                </a:tc>
                <a:tc>
                  <a:txBody>
                    <a:bodyPr/>
                    <a:lstStyle/>
                    <a:p>
                      <a:pPr algn="r"/>
                      <a:r>
                        <a:rPr lang="mn-MN" sz="1200" dirty="0" smtClean="0">
                          <a:latin typeface="Arial" pitchFamily="34" charset="0"/>
                          <a:cs typeface="Arial" pitchFamily="34" charset="0"/>
                        </a:rPr>
                        <a:t>-37%</a:t>
                      </a:r>
                      <a:endParaRPr lang="en-US" sz="1200" dirty="0">
                        <a:latin typeface="Arial" pitchFamily="34" charset="0"/>
                        <a:cs typeface="Arial" pitchFamily="34" charset="0"/>
                      </a:endParaRPr>
                    </a:p>
                  </a:txBody>
                  <a:tcPr>
                    <a:solidFill>
                      <a:schemeClr val="bg1">
                        <a:lumMod val="85000"/>
                      </a:schemeClr>
                    </a:solidFill>
                  </a:tcPr>
                </a:tc>
              </a:tr>
              <a:tr h="370840">
                <a:tc>
                  <a:txBody>
                    <a:bodyPr/>
                    <a:lstStyle/>
                    <a:p>
                      <a:r>
                        <a:rPr lang="mn-MN" sz="1200" dirty="0" smtClean="0">
                          <a:latin typeface="Arial" pitchFamily="34" charset="0"/>
                          <a:cs typeface="Arial" pitchFamily="34" charset="0"/>
                        </a:rPr>
                        <a:t>Санхүүгийн ү/а</a:t>
                      </a:r>
                      <a:r>
                        <a:rPr lang="mn-MN" sz="1200" baseline="0" dirty="0" smtClean="0">
                          <a:latin typeface="Arial" pitchFamily="34" charset="0"/>
                          <a:cs typeface="Arial" pitchFamily="34" charset="0"/>
                        </a:rPr>
                        <a:t>-ны мөнгөн гүйлгээ</a:t>
                      </a:r>
                      <a:endParaRPr lang="en-US" sz="1200" dirty="0">
                        <a:latin typeface="Arial" pitchFamily="34" charset="0"/>
                        <a:cs typeface="Arial" pitchFamily="34" charset="0"/>
                      </a:endParaRPr>
                    </a:p>
                  </a:txBody>
                  <a:tcPr>
                    <a:solidFill>
                      <a:schemeClr val="bg1">
                        <a:lumMod val="85000"/>
                      </a:schemeClr>
                    </a:solidFill>
                  </a:tcPr>
                </a:tc>
                <a:tc>
                  <a:txBody>
                    <a:bodyPr/>
                    <a:lstStyle/>
                    <a:p>
                      <a:pPr algn="r"/>
                      <a:r>
                        <a:rPr lang="mn-MN" sz="1200" dirty="0" smtClean="0">
                          <a:latin typeface="Arial" pitchFamily="34" charset="0"/>
                          <a:cs typeface="Arial" pitchFamily="34" charset="0"/>
                        </a:rPr>
                        <a:t>5 762</a:t>
                      </a:r>
                      <a:endParaRPr lang="en-US" sz="1200" dirty="0">
                        <a:latin typeface="Arial" pitchFamily="34" charset="0"/>
                        <a:cs typeface="Arial" pitchFamily="34" charset="0"/>
                      </a:endParaRPr>
                    </a:p>
                  </a:txBody>
                  <a:tcPr>
                    <a:solidFill>
                      <a:schemeClr val="bg1">
                        <a:lumMod val="85000"/>
                      </a:schemeClr>
                    </a:solidFill>
                  </a:tcPr>
                </a:tc>
                <a:tc>
                  <a:txBody>
                    <a:bodyPr/>
                    <a:lstStyle/>
                    <a:p>
                      <a:pPr algn="r"/>
                      <a:r>
                        <a:rPr lang="mn-MN" sz="1200" dirty="0" smtClean="0">
                          <a:latin typeface="Arial" pitchFamily="34" charset="0"/>
                          <a:cs typeface="Arial" pitchFamily="34" charset="0"/>
                        </a:rPr>
                        <a:t>-2 104</a:t>
                      </a:r>
                      <a:endParaRPr lang="en-US" sz="1200" dirty="0">
                        <a:latin typeface="Arial" pitchFamily="34" charset="0"/>
                        <a:cs typeface="Arial" pitchFamily="34" charset="0"/>
                      </a:endParaRPr>
                    </a:p>
                  </a:txBody>
                  <a:tcPr>
                    <a:solidFill>
                      <a:schemeClr val="bg1">
                        <a:lumMod val="85000"/>
                      </a:schemeClr>
                    </a:solidFill>
                  </a:tcPr>
                </a:tc>
                <a:tc>
                  <a:txBody>
                    <a:bodyPr/>
                    <a:lstStyle/>
                    <a:p>
                      <a:pPr algn="r"/>
                      <a:r>
                        <a:rPr lang="mn-MN" sz="1200" dirty="0" smtClean="0">
                          <a:latin typeface="Arial" pitchFamily="34" charset="0"/>
                          <a:cs typeface="Arial" pitchFamily="34" charset="0"/>
                        </a:rPr>
                        <a:t>-2 081</a:t>
                      </a:r>
                      <a:endParaRPr lang="en-US" sz="1200" dirty="0">
                        <a:latin typeface="Arial" pitchFamily="34" charset="0"/>
                        <a:cs typeface="Arial" pitchFamily="34" charset="0"/>
                      </a:endParaRPr>
                    </a:p>
                  </a:txBody>
                  <a:tcPr>
                    <a:solidFill>
                      <a:schemeClr val="bg1">
                        <a:lumMod val="85000"/>
                      </a:schemeClr>
                    </a:solidFill>
                  </a:tcPr>
                </a:tc>
                <a:tc>
                  <a:txBody>
                    <a:bodyPr/>
                    <a:lstStyle/>
                    <a:p>
                      <a:pPr algn="r"/>
                      <a:r>
                        <a:rPr lang="mn-MN" sz="1200" dirty="0" smtClean="0">
                          <a:latin typeface="Arial" pitchFamily="34" charset="0"/>
                          <a:cs typeface="Arial" pitchFamily="34" charset="0"/>
                        </a:rPr>
                        <a:t>-668</a:t>
                      </a:r>
                      <a:endParaRPr lang="en-US" sz="1200" dirty="0">
                        <a:latin typeface="Arial" pitchFamily="34" charset="0"/>
                        <a:cs typeface="Arial" pitchFamily="34" charset="0"/>
                      </a:endParaRPr>
                    </a:p>
                  </a:txBody>
                  <a:tcPr>
                    <a:solidFill>
                      <a:schemeClr val="bg1">
                        <a:lumMod val="85000"/>
                      </a:schemeClr>
                    </a:solidFill>
                  </a:tcPr>
                </a:tc>
                <a:tc>
                  <a:txBody>
                    <a:bodyPr/>
                    <a:lstStyle/>
                    <a:p>
                      <a:pPr algn="r"/>
                      <a:r>
                        <a:rPr lang="mn-MN" sz="1200" dirty="0" smtClean="0">
                          <a:latin typeface="Arial" pitchFamily="34" charset="0"/>
                          <a:cs typeface="Arial" pitchFamily="34" charset="0"/>
                        </a:rPr>
                        <a:t>-218</a:t>
                      </a:r>
                      <a:endParaRPr lang="en-US" sz="1200" dirty="0">
                        <a:latin typeface="Arial" pitchFamily="34" charset="0"/>
                        <a:cs typeface="Arial" pitchFamily="34" charset="0"/>
                      </a:endParaRPr>
                    </a:p>
                  </a:txBody>
                  <a:tcPr>
                    <a:solidFill>
                      <a:schemeClr val="bg1">
                        <a:lumMod val="85000"/>
                      </a:schemeClr>
                    </a:solidFill>
                  </a:tcPr>
                </a:tc>
                <a:tc>
                  <a:txBody>
                    <a:bodyPr/>
                    <a:lstStyle/>
                    <a:p>
                      <a:pPr algn="r"/>
                      <a:r>
                        <a:rPr lang="mn-MN" sz="1200" dirty="0" smtClean="0">
                          <a:latin typeface="Arial" pitchFamily="34" charset="0"/>
                          <a:cs typeface="Arial" pitchFamily="34" charset="0"/>
                        </a:rPr>
                        <a:t>-67%</a:t>
                      </a:r>
                      <a:endParaRPr lang="en-US" sz="1200" dirty="0">
                        <a:latin typeface="Arial" pitchFamily="34" charset="0"/>
                        <a:cs typeface="Arial" pitchFamily="34" charset="0"/>
                      </a:endParaRPr>
                    </a:p>
                  </a:txBody>
                  <a:tcPr>
                    <a:solidFill>
                      <a:schemeClr val="bg1">
                        <a:lumMod val="85000"/>
                      </a:schemeClr>
                    </a:solidFill>
                  </a:tcPr>
                </a:tc>
              </a:tr>
              <a:tr h="370840">
                <a:tc>
                  <a:txBody>
                    <a:bodyPr/>
                    <a:lstStyle/>
                    <a:p>
                      <a:r>
                        <a:rPr lang="mn-MN" sz="1200" dirty="0" smtClean="0">
                          <a:latin typeface="Arial" pitchFamily="34" charset="0"/>
                          <a:cs typeface="Arial" pitchFamily="34" charset="0"/>
                        </a:rPr>
                        <a:t>Бүх цэвэр мөнгөн гүйлгээ</a:t>
                      </a:r>
                      <a:endParaRPr lang="en-US" sz="1200" dirty="0">
                        <a:latin typeface="Arial" pitchFamily="34" charset="0"/>
                        <a:cs typeface="Arial" pitchFamily="34" charset="0"/>
                      </a:endParaRPr>
                    </a:p>
                  </a:txBody>
                  <a:tcPr>
                    <a:solidFill>
                      <a:schemeClr val="bg1">
                        <a:lumMod val="85000"/>
                      </a:schemeClr>
                    </a:solidFill>
                  </a:tcPr>
                </a:tc>
                <a:tc>
                  <a:txBody>
                    <a:bodyPr/>
                    <a:lstStyle/>
                    <a:p>
                      <a:pPr algn="r"/>
                      <a:r>
                        <a:rPr lang="mn-MN" sz="1200" dirty="0" smtClean="0">
                          <a:latin typeface="Arial" pitchFamily="34" charset="0"/>
                          <a:cs typeface="Arial" pitchFamily="34" charset="0"/>
                        </a:rPr>
                        <a:t>-95</a:t>
                      </a:r>
                      <a:endParaRPr lang="en-US" sz="1200" dirty="0">
                        <a:latin typeface="Arial" pitchFamily="34" charset="0"/>
                        <a:cs typeface="Arial" pitchFamily="34" charset="0"/>
                      </a:endParaRPr>
                    </a:p>
                  </a:txBody>
                  <a:tcPr>
                    <a:solidFill>
                      <a:schemeClr val="bg1">
                        <a:lumMod val="85000"/>
                      </a:schemeClr>
                    </a:solidFill>
                  </a:tcPr>
                </a:tc>
                <a:tc>
                  <a:txBody>
                    <a:bodyPr/>
                    <a:lstStyle/>
                    <a:p>
                      <a:pPr algn="r"/>
                      <a:r>
                        <a:rPr lang="mn-MN" sz="1200" dirty="0" smtClean="0">
                          <a:latin typeface="Arial" pitchFamily="34" charset="0"/>
                          <a:cs typeface="Arial" pitchFamily="34" charset="0"/>
                        </a:rPr>
                        <a:t>999</a:t>
                      </a:r>
                      <a:endParaRPr lang="en-US" sz="1200" dirty="0">
                        <a:latin typeface="Arial" pitchFamily="34" charset="0"/>
                        <a:cs typeface="Arial" pitchFamily="34" charset="0"/>
                      </a:endParaRPr>
                    </a:p>
                  </a:txBody>
                  <a:tcPr>
                    <a:solidFill>
                      <a:schemeClr val="bg1">
                        <a:lumMod val="85000"/>
                      </a:schemeClr>
                    </a:solidFill>
                  </a:tcPr>
                </a:tc>
                <a:tc>
                  <a:txBody>
                    <a:bodyPr/>
                    <a:lstStyle/>
                    <a:p>
                      <a:pPr algn="r"/>
                      <a:r>
                        <a:rPr lang="mn-MN" sz="1200" dirty="0" smtClean="0">
                          <a:latin typeface="Arial" pitchFamily="34" charset="0"/>
                          <a:cs typeface="Arial" pitchFamily="34" charset="0"/>
                        </a:rPr>
                        <a:t>-938</a:t>
                      </a:r>
                      <a:endParaRPr lang="en-US" sz="1200" dirty="0">
                        <a:latin typeface="Arial" pitchFamily="34" charset="0"/>
                        <a:cs typeface="Arial" pitchFamily="34" charset="0"/>
                      </a:endParaRPr>
                    </a:p>
                  </a:txBody>
                  <a:tcPr>
                    <a:solidFill>
                      <a:schemeClr val="bg1">
                        <a:lumMod val="85000"/>
                      </a:schemeClr>
                    </a:solidFill>
                  </a:tcPr>
                </a:tc>
                <a:tc>
                  <a:txBody>
                    <a:bodyPr/>
                    <a:lstStyle/>
                    <a:p>
                      <a:pPr algn="r"/>
                      <a:r>
                        <a:rPr lang="mn-MN" sz="1200" dirty="0" smtClean="0">
                          <a:latin typeface="Arial" pitchFamily="34" charset="0"/>
                          <a:cs typeface="Arial" pitchFamily="34" charset="0"/>
                        </a:rPr>
                        <a:t>-100</a:t>
                      </a:r>
                      <a:endParaRPr lang="en-US" sz="1200" dirty="0">
                        <a:latin typeface="Arial" pitchFamily="34" charset="0"/>
                        <a:cs typeface="Arial" pitchFamily="34" charset="0"/>
                      </a:endParaRPr>
                    </a:p>
                  </a:txBody>
                  <a:tcPr>
                    <a:solidFill>
                      <a:schemeClr val="bg1">
                        <a:lumMod val="85000"/>
                      </a:schemeClr>
                    </a:solidFill>
                  </a:tcPr>
                </a:tc>
                <a:tc>
                  <a:txBody>
                    <a:bodyPr/>
                    <a:lstStyle/>
                    <a:p>
                      <a:pPr algn="r"/>
                      <a:r>
                        <a:rPr lang="mn-MN" sz="1200" dirty="0" smtClean="0">
                          <a:latin typeface="Arial" pitchFamily="34" charset="0"/>
                          <a:cs typeface="Arial" pitchFamily="34" charset="0"/>
                        </a:rPr>
                        <a:t>1 334</a:t>
                      </a:r>
                      <a:endParaRPr lang="en-US" sz="1200" dirty="0">
                        <a:latin typeface="Arial" pitchFamily="34" charset="0"/>
                        <a:cs typeface="Arial" pitchFamily="34" charset="0"/>
                      </a:endParaRPr>
                    </a:p>
                  </a:txBody>
                  <a:tcPr>
                    <a:solidFill>
                      <a:schemeClr val="bg1">
                        <a:lumMod val="85000"/>
                      </a:schemeClr>
                    </a:solidFill>
                  </a:tcPr>
                </a:tc>
                <a:tc>
                  <a:txBody>
                    <a:bodyPr/>
                    <a:lstStyle/>
                    <a:p>
                      <a:pPr algn="r"/>
                      <a:r>
                        <a:rPr lang="mn-MN" sz="1200" dirty="0" smtClean="0">
                          <a:latin typeface="Arial" pitchFamily="34" charset="0"/>
                          <a:cs typeface="Arial" pitchFamily="34" charset="0"/>
                        </a:rPr>
                        <a:t>12340%</a:t>
                      </a:r>
                      <a:endParaRPr lang="en-US" sz="1200" dirty="0">
                        <a:latin typeface="Arial" pitchFamily="34" charset="0"/>
                        <a:cs typeface="Arial" pitchFamily="34" charset="0"/>
                      </a:endParaRPr>
                    </a:p>
                  </a:txBody>
                  <a:tcPr>
                    <a:solidFill>
                      <a:schemeClr val="bg1">
                        <a:lumMod val="85000"/>
                      </a:schemeClr>
                    </a:solidFill>
                  </a:tcPr>
                </a:tc>
              </a:tr>
              <a:tr h="370840">
                <a:tc>
                  <a:txBody>
                    <a:bodyPr/>
                    <a:lstStyle/>
                    <a:p>
                      <a:r>
                        <a:rPr lang="mn-MN" sz="1200" dirty="0" smtClean="0">
                          <a:latin typeface="Arial" pitchFamily="34" charset="0"/>
                          <a:cs typeface="Arial" pitchFamily="34" charset="0"/>
                        </a:rPr>
                        <a:t>Мөнгөн хөрөнгийн эхний үлдэгдэл</a:t>
                      </a:r>
                      <a:endParaRPr lang="en-US" sz="1200" dirty="0">
                        <a:latin typeface="Arial" pitchFamily="34" charset="0"/>
                        <a:cs typeface="Arial" pitchFamily="34" charset="0"/>
                      </a:endParaRPr>
                    </a:p>
                  </a:txBody>
                  <a:tcPr>
                    <a:solidFill>
                      <a:schemeClr val="bg1">
                        <a:lumMod val="85000"/>
                      </a:schemeClr>
                    </a:solidFill>
                  </a:tcPr>
                </a:tc>
                <a:tc>
                  <a:txBody>
                    <a:bodyPr/>
                    <a:lstStyle/>
                    <a:p>
                      <a:pPr algn="r"/>
                      <a:r>
                        <a:rPr lang="mn-MN" sz="1200" dirty="0" smtClean="0">
                          <a:latin typeface="Arial" pitchFamily="34" charset="0"/>
                          <a:cs typeface="Arial" pitchFamily="34" charset="0"/>
                        </a:rPr>
                        <a:t>161</a:t>
                      </a:r>
                      <a:endParaRPr lang="en-US" sz="1200" dirty="0">
                        <a:latin typeface="Arial" pitchFamily="34" charset="0"/>
                        <a:cs typeface="Arial" pitchFamily="34" charset="0"/>
                      </a:endParaRPr>
                    </a:p>
                  </a:txBody>
                  <a:tcPr>
                    <a:solidFill>
                      <a:schemeClr val="bg1">
                        <a:lumMod val="85000"/>
                      </a:schemeClr>
                    </a:solidFill>
                  </a:tcPr>
                </a:tc>
                <a:tc>
                  <a:txBody>
                    <a:bodyPr/>
                    <a:lstStyle/>
                    <a:p>
                      <a:pPr algn="r"/>
                      <a:r>
                        <a:rPr lang="mn-MN" sz="1200" dirty="0" smtClean="0">
                          <a:latin typeface="Arial" pitchFamily="34" charset="0"/>
                          <a:cs typeface="Arial" pitchFamily="34" charset="0"/>
                        </a:rPr>
                        <a:t>66</a:t>
                      </a:r>
                      <a:endParaRPr lang="en-US" sz="1200" dirty="0">
                        <a:latin typeface="Arial" pitchFamily="34" charset="0"/>
                        <a:cs typeface="Arial" pitchFamily="34" charset="0"/>
                      </a:endParaRPr>
                    </a:p>
                  </a:txBody>
                  <a:tcPr>
                    <a:solidFill>
                      <a:schemeClr val="bg1">
                        <a:lumMod val="85000"/>
                      </a:schemeClr>
                    </a:solidFill>
                  </a:tcPr>
                </a:tc>
                <a:tc>
                  <a:txBody>
                    <a:bodyPr/>
                    <a:lstStyle/>
                    <a:p>
                      <a:pPr algn="r"/>
                      <a:r>
                        <a:rPr lang="mn-MN" sz="1200" dirty="0" smtClean="0">
                          <a:latin typeface="Arial" pitchFamily="34" charset="0"/>
                          <a:cs typeface="Arial" pitchFamily="34" charset="0"/>
                        </a:rPr>
                        <a:t>1</a:t>
                      </a:r>
                      <a:r>
                        <a:rPr lang="mn-MN" sz="1200" baseline="0" dirty="0" smtClean="0">
                          <a:latin typeface="Arial" pitchFamily="34" charset="0"/>
                          <a:cs typeface="Arial" pitchFamily="34" charset="0"/>
                        </a:rPr>
                        <a:t> 065</a:t>
                      </a:r>
                      <a:endParaRPr lang="en-US" sz="1200" dirty="0">
                        <a:latin typeface="Arial" pitchFamily="34" charset="0"/>
                        <a:cs typeface="Arial" pitchFamily="34" charset="0"/>
                      </a:endParaRPr>
                    </a:p>
                  </a:txBody>
                  <a:tcPr>
                    <a:solidFill>
                      <a:schemeClr val="bg1">
                        <a:lumMod val="85000"/>
                      </a:schemeClr>
                    </a:solidFill>
                  </a:tcPr>
                </a:tc>
                <a:tc>
                  <a:txBody>
                    <a:bodyPr/>
                    <a:lstStyle/>
                    <a:p>
                      <a:pPr algn="r"/>
                      <a:r>
                        <a:rPr lang="mn-MN" sz="1200" dirty="0" smtClean="0">
                          <a:latin typeface="Arial" pitchFamily="34" charset="0"/>
                          <a:cs typeface="Arial" pitchFamily="34" charset="0"/>
                        </a:rPr>
                        <a:t>127</a:t>
                      </a:r>
                      <a:endParaRPr lang="en-US" sz="1200" dirty="0">
                        <a:latin typeface="Arial" pitchFamily="34" charset="0"/>
                        <a:cs typeface="Arial" pitchFamily="34" charset="0"/>
                      </a:endParaRPr>
                    </a:p>
                  </a:txBody>
                  <a:tcPr>
                    <a:solidFill>
                      <a:schemeClr val="bg1">
                        <a:lumMod val="85000"/>
                      </a:schemeClr>
                    </a:solidFill>
                  </a:tcPr>
                </a:tc>
                <a:tc>
                  <a:txBody>
                    <a:bodyPr/>
                    <a:lstStyle/>
                    <a:p>
                      <a:pPr algn="r"/>
                      <a:r>
                        <a:rPr lang="mn-MN" sz="1200" dirty="0" smtClean="0">
                          <a:latin typeface="Arial" pitchFamily="34" charset="0"/>
                          <a:cs typeface="Arial" pitchFamily="34" charset="0"/>
                        </a:rPr>
                        <a:t>27</a:t>
                      </a:r>
                      <a:endParaRPr lang="en-US" sz="1200" dirty="0">
                        <a:latin typeface="Arial" pitchFamily="34" charset="0"/>
                        <a:cs typeface="Arial" pitchFamily="34" charset="0"/>
                      </a:endParaRPr>
                    </a:p>
                  </a:txBody>
                  <a:tcPr>
                    <a:solidFill>
                      <a:schemeClr val="bg1">
                        <a:lumMod val="85000"/>
                      </a:schemeClr>
                    </a:solidFill>
                  </a:tcPr>
                </a:tc>
                <a:tc>
                  <a:txBody>
                    <a:bodyPr/>
                    <a:lstStyle/>
                    <a:p>
                      <a:pPr algn="r"/>
                      <a:r>
                        <a:rPr lang="mn-MN" sz="1200" dirty="0" smtClean="0">
                          <a:latin typeface="Arial" pitchFamily="34" charset="0"/>
                          <a:cs typeface="Arial" pitchFamily="34" charset="0"/>
                        </a:rPr>
                        <a:t>-79%</a:t>
                      </a:r>
                      <a:endParaRPr lang="en-US" sz="1200" dirty="0">
                        <a:latin typeface="Arial" pitchFamily="34" charset="0"/>
                        <a:cs typeface="Arial" pitchFamily="34" charset="0"/>
                      </a:endParaRPr>
                    </a:p>
                  </a:txBody>
                  <a:tcPr>
                    <a:solidFill>
                      <a:schemeClr val="bg1">
                        <a:lumMod val="85000"/>
                      </a:schemeClr>
                    </a:solidFill>
                  </a:tcPr>
                </a:tc>
              </a:tr>
              <a:tr h="370840">
                <a:tc>
                  <a:txBody>
                    <a:bodyPr/>
                    <a:lstStyle/>
                    <a:p>
                      <a:r>
                        <a:rPr lang="mn-MN" sz="1200" dirty="0" smtClean="0">
                          <a:latin typeface="Arial" pitchFamily="34" charset="0"/>
                          <a:cs typeface="Arial" pitchFamily="34" charset="0"/>
                        </a:rPr>
                        <a:t>Мөнгөн хөрөнгийн эцсийн үлдэгдэл</a:t>
                      </a:r>
                      <a:endParaRPr lang="en-US" sz="1200" dirty="0">
                        <a:latin typeface="Arial" pitchFamily="34" charset="0"/>
                        <a:cs typeface="Arial" pitchFamily="34" charset="0"/>
                      </a:endParaRPr>
                    </a:p>
                  </a:txBody>
                  <a:tcP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r"/>
                      <a:r>
                        <a:rPr lang="mn-MN" sz="1200" dirty="0" smtClean="0">
                          <a:latin typeface="Arial" pitchFamily="34" charset="0"/>
                          <a:cs typeface="Arial" pitchFamily="34" charset="0"/>
                        </a:rPr>
                        <a:t>66</a:t>
                      </a:r>
                      <a:endParaRPr lang="en-US" sz="1200" dirty="0">
                        <a:latin typeface="Arial" pitchFamily="34" charset="0"/>
                        <a:cs typeface="Arial" pitchFamily="34" charset="0"/>
                      </a:endParaRPr>
                    </a:p>
                  </a:txBody>
                  <a:tcP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r"/>
                      <a:r>
                        <a:rPr lang="mn-MN" sz="1200" dirty="0" smtClean="0">
                          <a:latin typeface="Arial" pitchFamily="34" charset="0"/>
                          <a:cs typeface="Arial" pitchFamily="34" charset="0"/>
                        </a:rPr>
                        <a:t>1 065</a:t>
                      </a:r>
                      <a:endParaRPr lang="en-US" sz="1200" dirty="0">
                        <a:latin typeface="Arial" pitchFamily="34" charset="0"/>
                        <a:cs typeface="Arial" pitchFamily="34" charset="0"/>
                      </a:endParaRPr>
                    </a:p>
                  </a:txBody>
                  <a:tcP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r"/>
                      <a:r>
                        <a:rPr lang="mn-MN" sz="1200" dirty="0" smtClean="0">
                          <a:latin typeface="Arial" pitchFamily="34" charset="0"/>
                          <a:cs typeface="Arial" pitchFamily="34" charset="0"/>
                        </a:rPr>
                        <a:t>127</a:t>
                      </a:r>
                      <a:endParaRPr lang="en-US" sz="1200" dirty="0">
                        <a:latin typeface="Arial" pitchFamily="34" charset="0"/>
                        <a:cs typeface="Arial" pitchFamily="34" charset="0"/>
                      </a:endParaRPr>
                    </a:p>
                  </a:txBody>
                  <a:tcP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r"/>
                      <a:r>
                        <a:rPr lang="mn-MN" sz="1200" dirty="0" smtClean="0">
                          <a:latin typeface="Arial" pitchFamily="34" charset="0"/>
                          <a:cs typeface="Arial" pitchFamily="34" charset="0"/>
                        </a:rPr>
                        <a:t>27</a:t>
                      </a:r>
                      <a:endParaRPr lang="en-US" sz="1200" dirty="0">
                        <a:latin typeface="Arial" pitchFamily="34" charset="0"/>
                        <a:cs typeface="Arial" pitchFamily="34" charset="0"/>
                      </a:endParaRPr>
                    </a:p>
                  </a:txBody>
                  <a:tcP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r"/>
                      <a:r>
                        <a:rPr lang="mn-MN" sz="1200" dirty="0" smtClean="0">
                          <a:latin typeface="Arial" pitchFamily="34" charset="0"/>
                          <a:cs typeface="Arial" pitchFamily="34" charset="0"/>
                        </a:rPr>
                        <a:t>1</a:t>
                      </a:r>
                      <a:r>
                        <a:rPr lang="mn-MN" sz="1200" baseline="0" dirty="0" smtClean="0">
                          <a:latin typeface="Arial" pitchFamily="34" charset="0"/>
                          <a:cs typeface="Arial" pitchFamily="34" charset="0"/>
                        </a:rPr>
                        <a:t> 361</a:t>
                      </a:r>
                      <a:endParaRPr lang="en-US" sz="1200" dirty="0">
                        <a:latin typeface="Arial" pitchFamily="34" charset="0"/>
                        <a:cs typeface="Arial" pitchFamily="34" charset="0"/>
                      </a:endParaRPr>
                    </a:p>
                  </a:txBody>
                  <a:tcP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r"/>
                      <a:r>
                        <a:rPr lang="mn-MN" sz="1200" dirty="0" smtClean="0">
                          <a:latin typeface="Arial" pitchFamily="34" charset="0"/>
                          <a:cs typeface="Arial" pitchFamily="34" charset="0"/>
                        </a:rPr>
                        <a:t>4940%</a:t>
                      </a:r>
                      <a:endParaRPr lang="en-US" sz="1200" dirty="0">
                        <a:latin typeface="Arial" pitchFamily="34" charset="0"/>
                        <a:cs typeface="Arial" pitchFamily="34" charset="0"/>
                      </a:endParaRPr>
                    </a:p>
                  </a:txBody>
                  <a:tcPr>
                    <a:lnB w="28575" cap="flat" cmpd="sng" algn="ctr">
                      <a:solidFill>
                        <a:schemeClr val="tx2">
                          <a:lumMod val="50000"/>
                        </a:schemeClr>
                      </a:solidFill>
                      <a:prstDash val="solid"/>
                      <a:round/>
                      <a:headEnd type="none" w="med" len="med"/>
                      <a:tailEnd type="none" w="med" len="med"/>
                    </a:lnB>
                    <a:solidFill>
                      <a:schemeClr val="bg1">
                        <a:lumMod val="85000"/>
                      </a:schemeClr>
                    </a:solidFill>
                  </a:tcPr>
                </a:tc>
              </a:tr>
            </a:tbl>
          </a:graphicData>
        </a:graphic>
      </p:graphicFrame>
      <p:sp>
        <p:nvSpPr>
          <p:cNvPr id="6" name="Text Placeholder 5"/>
          <p:cNvSpPr>
            <a:spLocks noGrp="1"/>
          </p:cNvSpPr>
          <p:nvPr>
            <p:ph type="body" sz="half" idx="2"/>
          </p:nvPr>
        </p:nvSpPr>
        <p:spPr/>
        <p:txBody>
          <a:bodyPr>
            <a:normAutofit/>
          </a:bodyPr>
          <a:lstStyle/>
          <a:p>
            <a:pPr algn="ctr"/>
            <a:r>
              <a:rPr lang="mn-MN" sz="1400" dirty="0" smtClean="0">
                <a:solidFill>
                  <a:schemeClr val="tx2">
                    <a:lumMod val="50000"/>
                  </a:schemeClr>
                </a:solidFill>
                <a:latin typeface="Arial" pitchFamily="34" charset="0"/>
                <a:cs typeface="Arial" pitchFamily="34" charset="0"/>
              </a:rPr>
              <a:t>МӨНГӨН ГҮЙЛГЭЭНИЙ ТАЙЛАН</a:t>
            </a:r>
            <a:endParaRPr lang="en-US" sz="1400" dirty="0">
              <a:solidFill>
                <a:schemeClr val="tx2">
                  <a:lumMod val="50000"/>
                </a:schemeClr>
              </a:solidFill>
              <a:latin typeface="Arial" pitchFamily="34" charset="0"/>
              <a:cs typeface="Arial" pitchFamily="34" charset="0"/>
            </a:endParaRPr>
          </a:p>
        </p:txBody>
      </p:sp>
      <p:sp>
        <p:nvSpPr>
          <p:cNvPr id="2" name="Title 1"/>
          <p:cNvSpPr>
            <a:spLocks noGrp="1"/>
          </p:cNvSpPr>
          <p:nvPr>
            <p:ph type="title"/>
          </p:nvPr>
        </p:nvSpPr>
        <p:spPr>
          <a:xfrm>
            <a:off x="4211960" y="617034"/>
            <a:ext cx="4578978" cy="687606"/>
          </a:xfrm>
        </p:spPr>
        <p:txBody>
          <a:bodyPr>
            <a:normAutofit fontScale="90000"/>
          </a:bodyPr>
          <a:lstStyle/>
          <a:p>
            <a:r>
              <a:rPr lang="mn-MN" b="1" dirty="0">
                <a:latin typeface="Arial" pitchFamily="34" charset="0"/>
                <a:cs typeface="Arial" pitchFamily="34" charset="0"/>
              </a:rPr>
              <a:t>Санхүүгийн тайлан</a:t>
            </a:r>
            <a:endParaRPr lang="en-US" dirty="0"/>
          </a:p>
        </p:txBody>
      </p:sp>
      <p:pic>
        <p:nvPicPr>
          <p:cNvPr id="5" name="Picture 4" descr="D:\RMC\Logo\Logo 10 -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1489910" cy="11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7358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662028311"/>
              </p:ext>
            </p:extLst>
          </p:nvPr>
        </p:nvGraphicFramePr>
        <p:xfrm>
          <a:off x="3563888" y="1916832"/>
          <a:ext cx="5481446" cy="2311400"/>
        </p:xfrm>
        <a:graphic>
          <a:graphicData uri="http://schemas.openxmlformats.org/drawingml/2006/table">
            <a:tbl>
              <a:tblPr firstRow="1" bandRow="1">
                <a:tableStyleId>{5FD0F851-EC5A-4D38-B0AD-8093EC10F338}</a:tableStyleId>
              </a:tblPr>
              <a:tblGrid>
                <a:gridCol w="1980692"/>
                <a:gridCol w="944880"/>
                <a:gridCol w="851958"/>
                <a:gridCol w="851958"/>
                <a:gridCol w="851958"/>
              </a:tblGrid>
              <a:tr h="370840">
                <a:tc gridSpan="5">
                  <a:txBody>
                    <a:bodyPr/>
                    <a:lstStyle/>
                    <a:p>
                      <a:r>
                        <a:rPr lang="mn-MN" sz="1400" dirty="0" smtClean="0">
                          <a:solidFill>
                            <a:schemeClr val="tx2">
                              <a:lumMod val="50000"/>
                            </a:schemeClr>
                          </a:solidFill>
                          <a:latin typeface="Arial" pitchFamily="34" charset="0"/>
                          <a:cs typeface="Arial" pitchFamily="34" charset="0"/>
                        </a:rPr>
                        <a:t>Зээлийн мэдээлэл</a:t>
                      </a:r>
                      <a:endParaRPr lang="en-US" sz="1400" dirty="0">
                        <a:solidFill>
                          <a:schemeClr val="tx2">
                            <a:lumMod val="50000"/>
                          </a:schemeClr>
                        </a:solidFill>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tcPr>
                </a:tc>
                <a:tc hMerge="1">
                  <a:txBody>
                    <a:bodyPr/>
                    <a:lstStyle/>
                    <a:p>
                      <a:endParaRPr lang="en-US" dirty="0"/>
                    </a:p>
                  </a:txBody>
                  <a:tcP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tcPr>
                </a:tc>
                <a:tc hMerge="1">
                  <a:txBody>
                    <a:bodyPr/>
                    <a:lstStyle/>
                    <a:p>
                      <a:endParaRPr lang="en-US" dirty="0"/>
                    </a:p>
                  </a:txBody>
                  <a:tcP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tcPr>
                </a:tc>
                <a:tc hMerge="1">
                  <a:txBody>
                    <a:bodyPr/>
                    <a:lstStyle/>
                    <a:p>
                      <a:endParaRPr lang="en-US" dirty="0"/>
                    </a:p>
                  </a:txBody>
                  <a:tcP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tcPr>
                </a:tc>
                <a:tc hMerge="1">
                  <a:txBody>
                    <a:bodyPr/>
                    <a:lstStyle/>
                    <a:p>
                      <a:endParaRPr lang="en-US" dirty="0"/>
                    </a:p>
                  </a:txBody>
                  <a:tcP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tcPr>
                </a:tc>
              </a:tr>
              <a:tr h="370840">
                <a:tc>
                  <a:txBody>
                    <a:bodyPr/>
                    <a:lstStyle/>
                    <a:p>
                      <a:endParaRPr lang="en-US" sz="1200" dirty="0">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a:r>
                        <a:rPr lang="mn-MN" sz="1200" dirty="0" smtClean="0">
                          <a:solidFill>
                            <a:schemeClr val="tx2">
                              <a:lumMod val="50000"/>
                            </a:schemeClr>
                          </a:solidFill>
                          <a:latin typeface="Arial" pitchFamily="34" charset="0"/>
                          <a:cs typeface="Arial" pitchFamily="34" charset="0"/>
                        </a:rPr>
                        <a:t>Валют</a:t>
                      </a:r>
                      <a:endParaRPr lang="en-US" sz="1200" dirty="0">
                        <a:solidFill>
                          <a:schemeClr val="tx2">
                            <a:lumMod val="50000"/>
                          </a:schemeClr>
                        </a:solidFill>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a:r>
                        <a:rPr lang="mn-MN" sz="1200" dirty="0" smtClean="0">
                          <a:solidFill>
                            <a:schemeClr val="tx2">
                              <a:lumMod val="50000"/>
                            </a:schemeClr>
                          </a:solidFill>
                          <a:latin typeface="Arial" pitchFamily="34" charset="0"/>
                          <a:cs typeface="Arial" pitchFamily="34" charset="0"/>
                        </a:rPr>
                        <a:t>Эхний үлдэгдэл</a:t>
                      </a:r>
                      <a:endParaRPr lang="en-US" sz="1200" dirty="0">
                        <a:solidFill>
                          <a:schemeClr val="tx2">
                            <a:lumMod val="50000"/>
                          </a:schemeClr>
                        </a:solidFill>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a:r>
                        <a:rPr lang="mn-MN" sz="1200" dirty="0" smtClean="0">
                          <a:solidFill>
                            <a:schemeClr val="tx2">
                              <a:lumMod val="50000"/>
                            </a:schemeClr>
                          </a:solidFill>
                          <a:latin typeface="Arial" pitchFamily="34" charset="0"/>
                          <a:cs typeface="Arial" pitchFamily="34" charset="0"/>
                        </a:rPr>
                        <a:t>Төлөлт</a:t>
                      </a:r>
                      <a:endParaRPr lang="en-US" sz="1200" dirty="0">
                        <a:solidFill>
                          <a:schemeClr val="tx2">
                            <a:lumMod val="50000"/>
                          </a:schemeClr>
                        </a:solidFill>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a:r>
                        <a:rPr lang="mn-MN" sz="1200" dirty="0" smtClean="0">
                          <a:solidFill>
                            <a:schemeClr val="tx2">
                              <a:lumMod val="50000"/>
                            </a:schemeClr>
                          </a:solidFill>
                          <a:latin typeface="Arial" pitchFamily="34" charset="0"/>
                          <a:cs typeface="Arial" pitchFamily="34" charset="0"/>
                        </a:rPr>
                        <a:t>Эцсийн</a:t>
                      </a:r>
                      <a:r>
                        <a:rPr lang="mn-MN" sz="1200" baseline="0" dirty="0" smtClean="0">
                          <a:solidFill>
                            <a:schemeClr val="tx2">
                              <a:lumMod val="50000"/>
                            </a:schemeClr>
                          </a:solidFill>
                          <a:latin typeface="Arial" pitchFamily="34" charset="0"/>
                          <a:cs typeface="Arial" pitchFamily="34" charset="0"/>
                        </a:rPr>
                        <a:t> үлдэгдэл</a:t>
                      </a:r>
                      <a:endParaRPr lang="en-US" sz="1200" dirty="0">
                        <a:solidFill>
                          <a:schemeClr val="tx2">
                            <a:lumMod val="50000"/>
                          </a:schemeClr>
                        </a:solidFill>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solidFill>
                      <a:schemeClr val="bg1">
                        <a:lumMod val="8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MCM PTE Ltd</a:t>
                      </a:r>
                    </a:p>
                  </a:txBody>
                  <a:tcPr>
                    <a:solidFill>
                      <a:schemeClr val="bg1">
                        <a:lumMod val="85000"/>
                      </a:schemeClr>
                    </a:solidFill>
                  </a:tcPr>
                </a:tc>
                <a:tc>
                  <a:txBody>
                    <a:bodyPr/>
                    <a:lstStyle/>
                    <a:p>
                      <a:r>
                        <a:rPr lang="mn-MN" sz="1200" dirty="0" smtClean="0">
                          <a:latin typeface="Arial" pitchFamily="34" charset="0"/>
                          <a:cs typeface="Arial" pitchFamily="34" charset="0"/>
                        </a:rPr>
                        <a:t>сая</a:t>
                      </a:r>
                      <a:r>
                        <a:rPr lang="mn-MN" sz="1200" baseline="0" dirty="0" smtClean="0">
                          <a:latin typeface="Arial" pitchFamily="34" charset="0"/>
                          <a:cs typeface="Arial" pitchFamily="34" charset="0"/>
                        </a:rPr>
                        <a:t> т</a:t>
                      </a:r>
                      <a:r>
                        <a:rPr lang="mn-MN" sz="1200" dirty="0" smtClean="0">
                          <a:latin typeface="Arial" pitchFamily="34" charset="0"/>
                          <a:cs typeface="Arial" pitchFamily="34" charset="0"/>
                        </a:rPr>
                        <a:t>өгрөг</a:t>
                      </a:r>
                      <a:endParaRPr lang="en-US" sz="1200" dirty="0">
                        <a:latin typeface="Arial" pitchFamily="34" charset="0"/>
                        <a:cs typeface="Arial" pitchFamily="34" charset="0"/>
                      </a:endParaRPr>
                    </a:p>
                  </a:txBody>
                  <a:tcPr>
                    <a:solidFill>
                      <a:schemeClr val="bg1">
                        <a:lumMod val="85000"/>
                      </a:schemeClr>
                    </a:solidFill>
                  </a:tcPr>
                </a:tc>
                <a:tc>
                  <a:txBody>
                    <a:bodyPr/>
                    <a:lstStyle/>
                    <a:p>
                      <a:pPr algn="ctr"/>
                      <a:r>
                        <a:rPr lang="mn-MN" sz="1200" dirty="0" smtClean="0">
                          <a:latin typeface="Arial" pitchFamily="34" charset="0"/>
                          <a:cs typeface="Arial" pitchFamily="34" charset="0"/>
                        </a:rPr>
                        <a:t>7 497</a:t>
                      </a:r>
                      <a:r>
                        <a:rPr lang="en-US" sz="1200" dirty="0" smtClean="0">
                          <a:latin typeface="Arial" pitchFamily="34" charset="0"/>
                          <a:cs typeface="Arial" pitchFamily="34" charset="0"/>
                        </a:rPr>
                        <a:t>.4</a:t>
                      </a:r>
                      <a:endParaRPr lang="en-US" sz="1200" dirty="0">
                        <a:latin typeface="Arial" pitchFamily="34" charset="0"/>
                        <a:cs typeface="Arial" pitchFamily="34" charset="0"/>
                      </a:endParaRPr>
                    </a:p>
                  </a:txBody>
                  <a:tcPr>
                    <a:solidFill>
                      <a:schemeClr val="bg1">
                        <a:lumMod val="85000"/>
                      </a:schemeClr>
                    </a:solidFill>
                  </a:tcPr>
                </a:tc>
                <a:tc>
                  <a:txBody>
                    <a:bodyPr/>
                    <a:lstStyle/>
                    <a:p>
                      <a:pPr algn="ctr"/>
                      <a:r>
                        <a:rPr lang="mn-MN" sz="1200" dirty="0" smtClean="0">
                          <a:latin typeface="Arial" pitchFamily="34" charset="0"/>
                          <a:cs typeface="Arial" pitchFamily="34" charset="0"/>
                        </a:rPr>
                        <a:t>-</a:t>
                      </a:r>
                      <a:endParaRPr lang="en-US" sz="1200" dirty="0">
                        <a:latin typeface="Arial" pitchFamily="34" charset="0"/>
                        <a:cs typeface="Arial" pitchFamily="34" charset="0"/>
                      </a:endParaRPr>
                    </a:p>
                  </a:txBody>
                  <a:tcPr>
                    <a:solidFill>
                      <a:schemeClr val="bg1">
                        <a:lumMod val="85000"/>
                      </a:schemeClr>
                    </a:solidFill>
                  </a:tcPr>
                </a:tc>
                <a:tc>
                  <a:txBody>
                    <a:bodyPr/>
                    <a:lstStyle/>
                    <a:p>
                      <a:pPr algn="ctr"/>
                      <a:r>
                        <a:rPr lang="mn-MN" sz="1200" dirty="0" smtClean="0">
                          <a:latin typeface="Arial" pitchFamily="34" charset="0"/>
                          <a:cs typeface="Arial" pitchFamily="34" charset="0"/>
                        </a:rPr>
                        <a:t>7 497</a:t>
                      </a:r>
                      <a:r>
                        <a:rPr lang="en-US" sz="1200" dirty="0" smtClean="0">
                          <a:latin typeface="Arial" pitchFamily="34" charset="0"/>
                          <a:cs typeface="Arial" pitchFamily="34" charset="0"/>
                        </a:rPr>
                        <a:t>64</a:t>
                      </a:r>
                      <a:endParaRPr lang="en-US" sz="1200" dirty="0">
                        <a:latin typeface="Arial" pitchFamily="34" charset="0"/>
                        <a:cs typeface="Arial" pitchFamily="34" charset="0"/>
                      </a:endParaRPr>
                    </a:p>
                  </a:txBody>
                  <a:tcPr>
                    <a:solidFill>
                      <a:schemeClr val="bg1">
                        <a:lumMod val="85000"/>
                      </a:schemeClr>
                    </a:solidFill>
                  </a:tcPr>
                </a:tc>
              </a:tr>
              <a:tr h="370840">
                <a:tc>
                  <a:txBody>
                    <a:bodyPr/>
                    <a:lstStyle/>
                    <a:p>
                      <a:r>
                        <a:rPr lang="mn-MN" sz="1200" dirty="0" smtClean="0">
                          <a:latin typeface="Arial" pitchFamily="34" charset="0"/>
                          <a:cs typeface="Arial" pitchFamily="34" charset="0"/>
                        </a:rPr>
                        <a:t>Хуримтлагдсан</a:t>
                      </a:r>
                      <a:r>
                        <a:rPr lang="mn-MN" sz="1200" baseline="0" dirty="0" smtClean="0">
                          <a:latin typeface="Arial" pitchFamily="34" charset="0"/>
                          <a:cs typeface="Arial" pitchFamily="34" charset="0"/>
                        </a:rPr>
                        <a:t> хүү</a:t>
                      </a:r>
                      <a:endParaRPr lang="en-US" sz="1200" dirty="0">
                        <a:latin typeface="Arial" pitchFamily="34" charset="0"/>
                        <a:cs typeface="Arial" pitchFamily="34" charset="0"/>
                      </a:endParaRPr>
                    </a:p>
                  </a:txBody>
                  <a:tcPr>
                    <a:solidFill>
                      <a:schemeClr val="bg1">
                        <a:lumMod val="85000"/>
                      </a:schemeClr>
                    </a:solidFill>
                  </a:tcPr>
                </a:tc>
                <a:tc>
                  <a:txBody>
                    <a:bodyPr/>
                    <a:lstStyle/>
                    <a:p>
                      <a:r>
                        <a:rPr lang="mn-MN" sz="1200" dirty="0" smtClean="0">
                          <a:latin typeface="Arial" pitchFamily="34" charset="0"/>
                          <a:cs typeface="Arial" pitchFamily="34" charset="0"/>
                        </a:rPr>
                        <a:t>сая төгрөг</a:t>
                      </a:r>
                      <a:endParaRPr lang="en-US" sz="1200" dirty="0">
                        <a:latin typeface="Arial" pitchFamily="34" charset="0"/>
                        <a:cs typeface="Arial" pitchFamily="34" charset="0"/>
                      </a:endParaRPr>
                    </a:p>
                  </a:txBody>
                  <a:tcPr>
                    <a:solidFill>
                      <a:schemeClr val="bg1">
                        <a:lumMod val="85000"/>
                      </a:schemeClr>
                    </a:solidFill>
                  </a:tcPr>
                </a:tc>
                <a:tc>
                  <a:txBody>
                    <a:bodyPr/>
                    <a:lstStyle/>
                    <a:p>
                      <a:pPr algn="ctr"/>
                      <a:r>
                        <a:rPr lang="mn-MN" sz="1200" dirty="0" smtClean="0">
                          <a:latin typeface="Arial" pitchFamily="34" charset="0"/>
                          <a:cs typeface="Arial" pitchFamily="34" charset="0"/>
                        </a:rPr>
                        <a:t>5 000</a:t>
                      </a:r>
                      <a:endParaRPr lang="en-US" sz="1200" dirty="0">
                        <a:latin typeface="Arial" pitchFamily="34" charset="0"/>
                        <a:cs typeface="Arial" pitchFamily="34" charset="0"/>
                      </a:endParaRPr>
                    </a:p>
                  </a:txBody>
                  <a:tcPr>
                    <a:solidFill>
                      <a:schemeClr val="bg1">
                        <a:lumMod val="85000"/>
                      </a:schemeClr>
                    </a:solidFill>
                  </a:tcPr>
                </a:tc>
                <a:tc>
                  <a:txBody>
                    <a:bodyPr/>
                    <a:lstStyle/>
                    <a:p>
                      <a:pPr algn="ctr"/>
                      <a:r>
                        <a:rPr lang="mn-MN" sz="1200" dirty="0" smtClean="0">
                          <a:latin typeface="Arial" pitchFamily="34" charset="0"/>
                          <a:cs typeface="Arial" pitchFamily="34" charset="0"/>
                        </a:rPr>
                        <a:t>-</a:t>
                      </a:r>
                      <a:endParaRPr lang="en-US" sz="1200" dirty="0">
                        <a:latin typeface="Arial" pitchFamily="34" charset="0"/>
                        <a:cs typeface="Arial" pitchFamily="34" charset="0"/>
                      </a:endParaRPr>
                    </a:p>
                  </a:txBody>
                  <a:tcPr>
                    <a:solidFill>
                      <a:schemeClr val="bg1">
                        <a:lumMod val="85000"/>
                      </a:schemeClr>
                    </a:solidFill>
                  </a:tcPr>
                </a:tc>
                <a:tc>
                  <a:txBody>
                    <a:bodyPr/>
                    <a:lstStyle/>
                    <a:p>
                      <a:pPr algn="ctr"/>
                      <a:r>
                        <a:rPr lang="mn-MN" sz="1200" dirty="0" smtClean="0">
                          <a:latin typeface="Arial" pitchFamily="34" charset="0"/>
                          <a:cs typeface="Arial" pitchFamily="34" charset="0"/>
                        </a:rPr>
                        <a:t>5 000</a:t>
                      </a:r>
                      <a:endParaRPr lang="en-US" sz="1200" dirty="0">
                        <a:latin typeface="Arial" pitchFamily="34" charset="0"/>
                        <a:cs typeface="Arial" pitchFamily="34" charset="0"/>
                      </a:endParaRPr>
                    </a:p>
                  </a:txBody>
                  <a:tcPr>
                    <a:solidFill>
                      <a:schemeClr val="bg1">
                        <a:lumMod val="85000"/>
                      </a:schemeClr>
                    </a:solidFill>
                  </a:tcPr>
                </a:tc>
              </a:tr>
              <a:tr h="370840">
                <a:tc>
                  <a:txBody>
                    <a:bodyPr/>
                    <a:lstStyle/>
                    <a:p>
                      <a:r>
                        <a:rPr lang="mn-MN" sz="1200" dirty="0" smtClean="0">
                          <a:latin typeface="Arial" pitchFamily="34" charset="0"/>
                          <a:cs typeface="Arial" pitchFamily="34" charset="0"/>
                        </a:rPr>
                        <a:t>Худалдаа</a:t>
                      </a:r>
                      <a:r>
                        <a:rPr lang="mn-MN" sz="1200" baseline="0" dirty="0" smtClean="0">
                          <a:latin typeface="Arial" pitchFamily="34" charset="0"/>
                          <a:cs typeface="Arial" pitchFamily="34" charset="0"/>
                        </a:rPr>
                        <a:t> хөгжлийн банк</a:t>
                      </a:r>
                      <a:endParaRPr lang="en-US" sz="1200" dirty="0">
                        <a:latin typeface="Arial" pitchFamily="34" charset="0"/>
                        <a:cs typeface="Arial" pitchFamily="34" charset="0"/>
                      </a:endParaRPr>
                    </a:p>
                  </a:txBody>
                  <a:tcPr>
                    <a:solidFill>
                      <a:schemeClr val="bg1">
                        <a:lumMod val="85000"/>
                      </a:schemeClr>
                    </a:solidFill>
                  </a:tcPr>
                </a:tc>
                <a:tc>
                  <a:txBody>
                    <a:bodyPr/>
                    <a:lstStyle/>
                    <a:p>
                      <a:r>
                        <a:rPr lang="mn-MN" sz="1200" dirty="0" smtClean="0">
                          <a:latin typeface="Arial" pitchFamily="34" charset="0"/>
                          <a:cs typeface="Arial" pitchFamily="34" charset="0"/>
                        </a:rPr>
                        <a:t>сая төгрөг</a:t>
                      </a:r>
                      <a:endParaRPr lang="en-US" sz="1200" dirty="0">
                        <a:latin typeface="Arial" pitchFamily="34" charset="0"/>
                        <a:cs typeface="Arial" pitchFamily="34" charset="0"/>
                      </a:endParaRPr>
                    </a:p>
                  </a:txBody>
                  <a:tcPr>
                    <a:solidFill>
                      <a:schemeClr val="bg1">
                        <a:lumMod val="85000"/>
                      </a:schemeClr>
                    </a:solidFill>
                  </a:tcPr>
                </a:tc>
                <a:tc>
                  <a:txBody>
                    <a:bodyPr/>
                    <a:lstStyle/>
                    <a:p>
                      <a:pPr algn="ctr"/>
                      <a:r>
                        <a:rPr lang="mn-MN" sz="1200" dirty="0" smtClean="0">
                          <a:latin typeface="Arial" pitchFamily="34" charset="0"/>
                          <a:cs typeface="Arial" pitchFamily="34" charset="0"/>
                        </a:rPr>
                        <a:t>1 000</a:t>
                      </a:r>
                      <a:endParaRPr lang="en-US" sz="1200" dirty="0">
                        <a:latin typeface="Arial" pitchFamily="34" charset="0"/>
                        <a:cs typeface="Arial" pitchFamily="34" charset="0"/>
                      </a:endParaRPr>
                    </a:p>
                  </a:txBody>
                  <a:tcPr>
                    <a:solidFill>
                      <a:schemeClr val="bg1">
                        <a:lumMod val="85000"/>
                      </a:schemeClr>
                    </a:solidFill>
                  </a:tcPr>
                </a:tc>
                <a:tc>
                  <a:txBody>
                    <a:bodyPr/>
                    <a:lstStyle/>
                    <a:p>
                      <a:pPr algn="ctr"/>
                      <a:r>
                        <a:rPr lang="mn-MN" sz="1200" dirty="0" smtClean="0">
                          <a:latin typeface="Arial" pitchFamily="34" charset="0"/>
                          <a:cs typeface="Arial" pitchFamily="34" charset="0"/>
                        </a:rPr>
                        <a:t>432.7</a:t>
                      </a:r>
                      <a:endParaRPr lang="en-US" sz="1200" dirty="0">
                        <a:latin typeface="Arial" pitchFamily="34" charset="0"/>
                        <a:cs typeface="Arial" pitchFamily="34" charset="0"/>
                      </a:endParaRPr>
                    </a:p>
                  </a:txBody>
                  <a:tcPr>
                    <a:solidFill>
                      <a:schemeClr val="bg1">
                        <a:lumMod val="85000"/>
                      </a:schemeClr>
                    </a:solidFill>
                  </a:tcPr>
                </a:tc>
                <a:tc>
                  <a:txBody>
                    <a:bodyPr/>
                    <a:lstStyle/>
                    <a:p>
                      <a:pPr algn="ctr"/>
                      <a:r>
                        <a:rPr lang="mn-MN" sz="1200" dirty="0" smtClean="0">
                          <a:latin typeface="Arial" pitchFamily="34" charset="0"/>
                          <a:cs typeface="Arial" pitchFamily="34" charset="0"/>
                        </a:rPr>
                        <a:t>567.3</a:t>
                      </a:r>
                      <a:endParaRPr lang="en-US" sz="1200" dirty="0">
                        <a:latin typeface="Arial" pitchFamily="34" charset="0"/>
                        <a:cs typeface="Arial" pitchFamily="34" charset="0"/>
                      </a:endParaRPr>
                    </a:p>
                  </a:txBody>
                  <a:tcPr>
                    <a:solidFill>
                      <a:schemeClr val="bg1">
                        <a:lumMod val="85000"/>
                      </a:schemeClr>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n-MN" sz="1200" dirty="0" smtClean="0">
                          <a:solidFill>
                            <a:schemeClr val="tx2">
                              <a:lumMod val="50000"/>
                            </a:schemeClr>
                          </a:solidFill>
                          <a:latin typeface="Arial" pitchFamily="34" charset="0"/>
                          <a:cs typeface="Arial" pitchFamily="34" charset="0"/>
                        </a:rPr>
                        <a:t>Нийт зээлийн дүн</a:t>
                      </a:r>
                      <a:endParaRPr lang="en-US" sz="1200" dirty="0" smtClean="0">
                        <a:solidFill>
                          <a:schemeClr val="tx2">
                            <a:lumMod val="50000"/>
                          </a:schemeClr>
                        </a:solidFill>
                        <a:latin typeface="Arial" pitchFamily="34" charset="0"/>
                        <a:cs typeface="Arial" pitchFamily="34" charset="0"/>
                      </a:endParaRPr>
                    </a:p>
                  </a:txBody>
                  <a:tcP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endParaRPr lang="en-US" dirty="0">
                        <a:solidFill>
                          <a:schemeClr val="tx2">
                            <a:lumMod val="50000"/>
                          </a:schemeClr>
                        </a:solidFill>
                      </a:endParaRPr>
                    </a:p>
                  </a:txBody>
                  <a:tcP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ctr"/>
                      <a:r>
                        <a:rPr lang="mn-MN" sz="1200" dirty="0" smtClean="0">
                          <a:solidFill>
                            <a:schemeClr val="tx2">
                              <a:lumMod val="50000"/>
                            </a:schemeClr>
                          </a:solidFill>
                          <a:latin typeface="Arial" pitchFamily="34" charset="0"/>
                          <a:cs typeface="Arial" pitchFamily="34" charset="0"/>
                        </a:rPr>
                        <a:t>13</a:t>
                      </a:r>
                      <a:r>
                        <a:rPr lang="mn-MN" sz="1200" baseline="0" dirty="0" smtClean="0">
                          <a:solidFill>
                            <a:schemeClr val="tx2">
                              <a:lumMod val="50000"/>
                            </a:schemeClr>
                          </a:solidFill>
                          <a:latin typeface="Arial" pitchFamily="34" charset="0"/>
                          <a:cs typeface="Arial" pitchFamily="34" charset="0"/>
                        </a:rPr>
                        <a:t> 497</a:t>
                      </a:r>
                      <a:r>
                        <a:rPr lang="en-US" sz="1200" baseline="0" dirty="0" smtClean="0">
                          <a:solidFill>
                            <a:schemeClr val="tx2">
                              <a:lumMod val="50000"/>
                            </a:schemeClr>
                          </a:solidFill>
                          <a:latin typeface="Arial" pitchFamily="34" charset="0"/>
                          <a:cs typeface="Arial" pitchFamily="34" charset="0"/>
                        </a:rPr>
                        <a:t>.4</a:t>
                      </a:r>
                      <a:endParaRPr lang="en-US" dirty="0">
                        <a:solidFill>
                          <a:schemeClr val="tx2">
                            <a:lumMod val="50000"/>
                          </a:schemeClr>
                        </a:solidFill>
                        <a:latin typeface="Arial" pitchFamily="34" charset="0"/>
                        <a:cs typeface="Arial" pitchFamily="34" charset="0"/>
                      </a:endParaRPr>
                    </a:p>
                  </a:txBody>
                  <a:tcP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ctr"/>
                      <a:r>
                        <a:rPr lang="mn-MN" sz="1200" dirty="0" smtClean="0">
                          <a:solidFill>
                            <a:schemeClr val="tx2">
                              <a:lumMod val="50000"/>
                            </a:schemeClr>
                          </a:solidFill>
                          <a:latin typeface="Arial" pitchFamily="34" charset="0"/>
                          <a:cs typeface="Arial" pitchFamily="34" charset="0"/>
                        </a:rPr>
                        <a:t>432.7</a:t>
                      </a:r>
                      <a:endParaRPr lang="en-US" dirty="0">
                        <a:solidFill>
                          <a:schemeClr val="tx2">
                            <a:lumMod val="50000"/>
                          </a:schemeClr>
                        </a:solidFill>
                        <a:latin typeface="Arial" pitchFamily="34" charset="0"/>
                        <a:cs typeface="Arial" pitchFamily="34" charset="0"/>
                      </a:endParaRPr>
                    </a:p>
                  </a:txBody>
                  <a:tcP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ctr"/>
                      <a:r>
                        <a:rPr lang="mn-MN" sz="1200" dirty="0" smtClean="0">
                          <a:solidFill>
                            <a:schemeClr val="tx2">
                              <a:lumMod val="50000"/>
                            </a:schemeClr>
                          </a:solidFill>
                          <a:latin typeface="Arial" pitchFamily="34" charset="0"/>
                          <a:cs typeface="Arial" pitchFamily="34" charset="0"/>
                        </a:rPr>
                        <a:t>13 064.</a:t>
                      </a:r>
                      <a:r>
                        <a:rPr lang="en-US" sz="1200" dirty="0" smtClean="0">
                          <a:solidFill>
                            <a:schemeClr val="tx2">
                              <a:lumMod val="50000"/>
                            </a:schemeClr>
                          </a:solidFill>
                          <a:latin typeface="Arial" pitchFamily="34" charset="0"/>
                          <a:cs typeface="Arial" pitchFamily="34" charset="0"/>
                        </a:rPr>
                        <a:t>7</a:t>
                      </a:r>
                      <a:endParaRPr lang="en-US" sz="1200" dirty="0">
                        <a:solidFill>
                          <a:schemeClr val="tx2">
                            <a:lumMod val="50000"/>
                          </a:schemeClr>
                        </a:solidFill>
                        <a:latin typeface="Arial" pitchFamily="34" charset="0"/>
                        <a:cs typeface="Arial" pitchFamily="34" charset="0"/>
                      </a:endParaRPr>
                    </a:p>
                  </a:txBody>
                  <a:tcPr>
                    <a:lnB w="28575" cap="flat" cmpd="sng" algn="ctr">
                      <a:solidFill>
                        <a:schemeClr val="tx2">
                          <a:lumMod val="50000"/>
                        </a:schemeClr>
                      </a:solidFill>
                      <a:prstDash val="solid"/>
                      <a:round/>
                      <a:headEnd type="none" w="med" len="med"/>
                      <a:tailEnd type="none" w="med" len="med"/>
                    </a:lnB>
                    <a:solidFill>
                      <a:schemeClr val="bg1">
                        <a:lumMod val="85000"/>
                      </a:schemeClr>
                    </a:solidFill>
                  </a:tcPr>
                </a:tc>
              </a:tr>
            </a:tbl>
          </a:graphicData>
        </a:graphic>
      </p:graphicFrame>
      <p:sp>
        <p:nvSpPr>
          <p:cNvPr id="6" name="Text Placeholder 5"/>
          <p:cNvSpPr>
            <a:spLocks noGrp="1"/>
          </p:cNvSpPr>
          <p:nvPr>
            <p:ph type="body" sz="half" idx="2"/>
          </p:nvPr>
        </p:nvSpPr>
        <p:spPr>
          <a:xfrm>
            <a:off x="457200" y="1844824"/>
            <a:ext cx="3008313" cy="4235936"/>
          </a:xfrm>
        </p:spPr>
        <p:txBody>
          <a:bodyPr>
            <a:normAutofit/>
          </a:bodyPr>
          <a:lstStyle/>
          <a:p>
            <a:pPr algn="ctr"/>
            <a:r>
              <a:rPr lang="mn-MN" sz="1400" dirty="0" smtClean="0">
                <a:solidFill>
                  <a:schemeClr val="tx2">
                    <a:lumMod val="50000"/>
                  </a:schemeClr>
                </a:solidFill>
                <a:latin typeface="Arial" pitchFamily="34" charset="0"/>
                <a:cs typeface="Arial" pitchFamily="34" charset="0"/>
              </a:rPr>
              <a:t>ЗЭЭЛИЙН МЭДЭЭЛЭЛ</a:t>
            </a:r>
            <a:endParaRPr lang="en-US" sz="1400" dirty="0" smtClean="0">
              <a:solidFill>
                <a:schemeClr val="tx2">
                  <a:lumMod val="50000"/>
                </a:schemeClr>
              </a:solidFill>
              <a:latin typeface="Arial" pitchFamily="34" charset="0"/>
              <a:cs typeface="Arial" pitchFamily="34" charset="0"/>
            </a:endParaRPr>
          </a:p>
          <a:p>
            <a:pPr algn="just">
              <a:lnSpc>
                <a:spcPct val="150000"/>
              </a:lnSpc>
            </a:pPr>
            <a:r>
              <a:rPr lang="en-US" sz="1200" b="0" dirty="0" smtClean="0">
                <a:latin typeface="Arial" pitchFamily="34" charset="0"/>
                <a:cs typeface="Arial" pitchFamily="34" charset="0"/>
              </a:rPr>
              <a:t>2017 </a:t>
            </a:r>
            <a:r>
              <a:rPr lang="mn-MN" sz="1200" b="0" dirty="0" smtClean="0">
                <a:latin typeface="Arial" pitchFamily="34" charset="0"/>
                <a:cs typeface="Arial" pitchFamily="34" charset="0"/>
              </a:rPr>
              <a:t>оны жилийн эцсийн байдлаар нийт зээлийн үлдэгдэл </a:t>
            </a:r>
            <a:r>
              <a:rPr lang="mn-MN" sz="1200" dirty="0" smtClean="0">
                <a:latin typeface="Arial" pitchFamily="34" charset="0"/>
                <a:cs typeface="Arial" pitchFamily="34" charset="0"/>
              </a:rPr>
              <a:t>13,1</a:t>
            </a:r>
            <a:r>
              <a:rPr lang="mn-MN" sz="1200" b="0" dirty="0" smtClean="0">
                <a:latin typeface="Arial" pitchFamily="34" charset="0"/>
                <a:cs typeface="Arial" pitchFamily="34" charset="0"/>
              </a:rPr>
              <a:t> тэрбум төгрөгийн үлдэгдэлтэй байна. Тайлант жилд бид ХХБ-ны зээлээс </a:t>
            </a:r>
            <a:r>
              <a:rPr lang="mn-MN" sz="1200" dirty="0" smtClean="0">
                <a:latin typeface="Arial" pitchFamily="34" charset="0"/>
                <a:cs typeface="Arial" pitchFamily="34" charset="0"/>
              </a:rPr>
              <a:t>442</a:t>
            </a:r>
            <a:r>
              <a:rPr lang="mn-MN" sz="1200" b="0" dirty="0" smtClean="0">
                <a:latin typeface="Arial" pitchFamily="34" charset="0"/>
                <a:cs typeface="Arial" pitchFamily="34" charset="0"/>
              </a:rPr>
              <a:t> сая төгрөг барагдуулсан бөгөөд </a:t>
            </a:r>
            <a:r>
              <a:rPr lang="en-US" sz="1200" b="0" dirty="0" smtClean="0">
                <a:latin typeface="Arial" pitchFamily="34" charset="0"/>
                <a:cs typeface="Arial" pitchFamily="34" charset="0"/>
              </a:rPr>
              <a:t>MCM PTE Ltd</a:t>
            </a:r>
            <a:r>
              <a:rPr lang="mn-MN" sz="1200" b="0" dirty="0" smtClean="0">
                <a:latin typeface="Arial" pitchFamily="34" charset="0"/>
                <a:cs typeface="Arial" pitchFamily="34" charset="0"/>
              </a:rPr>
              <a:t> –ийн зээлийг шинэ хэлцэл хийхээр тохиролцоонд хүрч байгаа бөгөөд хуримтлагдсан хүүг </a:t>
            </a:r>
            <a:r>
              <a:rPr lang="mn-MN" sz="1200" dirty="0" smtClean="0">
                <a:latin typeface="Arial" pitchFamily="34" charset="0"/>
                <a:cs typeface="Arial" pitchFamily="34" charset="0"/>
              </a:rPr>
              <a:t>2,5</a:t>
            </a:r>
            <a:r>
              <a:rPr lang="mn-MN" sz="1200" b="0" dirty="0" smtClean="0">
                <a:latin typeface="Arial" pitchFamily="34" charset="0"/>
                <a:cs typeface="Arial" pitchFamily="34" charset="0"/>
              </a:rPr>
              <a:t> тэрбум болгож бууруулж байна. Мөн 2018 онд зээлийн хүүг </a:t>
            </a:r>
            <a:r>
              <a:rPr lang="mn-MN" sz="1200" dirty="0" smtClean="0">
                <a:latin typeface="Arial" pitchFamily="34" charset="0"/>
                <a:cs typeface="Arial" pitchFamily="34" charset="0"/>
              </a:rPr>
              <a:t>8%</a:t>
            </a:r>
            <a:r>
              <a:rPr lang="mn-MN" sz="1200" b="0" dirty="0" smtClean="0">
                <a:latin typeface="Arial" pitchFamily="34" charset="0"/>
                <a:cs typeface="Arial" pitchFamily="34" charset="0"/>
              </a:rPr>
              <a:t> болгож үндсэн зээлийг </a:t>
            </a:r>
            <a:r>
              <a:rPr lang="mn-MN" sz="1200" dirty="0" smtClean="0">
                <a:latin typeface="Arial" pitchFamily="34" charset="0"/>
                <a:cs typeface="Arial" pitchFamily="34" charset="0"/>
              </a:rPr>
              <a:t>3 </a:t>
            </a:r>
            <a:r>
              <a:rPr lang="mn-MN" sz="1200" b="0" dirty="0" smtClean="0">
                <a:latin typeface="Arial" pitchFamily="34" charset="0"/>
                <a:cs typeface="Arial" pitchFamily="34" charset="0"/>
              </a:rPr>
              <a:t>жилийн хугацаанд бэлэн мөнгөөр төлөхөөр тохиролцоонд хүрээд байна.</a:t>
            </a:r>
            <a:endParaRPr lang="en-US" sz="1100" b="0" dirty="0" smtClean="0">
              <a:latin typeface="Arial" pitchFamily="34" charset="0"/>
              <a:cs typeface="Arial" pitchFamily="34" charset="0"/>
            </a:endParaRPr>
          </a:p>
        </p:txBody>
      </p:sp>
      <p:sp>
        <p:nvSpPr>
          <p:cNvPr id="2" name="Title 1"/>
          <p:cNvSpPr>
            <a:spLocks noGrp="1"/>
          </p:cNvSpPr>
          <p:nvPr>
            <p:ph type="title"/>
          </p:nvPr>
        </p:nvSpPr>
        <p:spPr>
          <a:xfrm>
            <a:off x="3995936" y="548680"/>
            <a:ext cx="4783088" cy="615598"/>
          </a:xfrm>
        </p:spPr>
        <p:txBody>
          <a:bodyPr>
            <a:normAutofit/>
          </a:bodyPr>
          <a:lstStyle/>
          <a:p>
            <a:r>
              <a:rPr lang="mn-MN" sz="3200" b="1" dirty="0" smtClean="0">
                <a:latin typeface="Arial" pitchFamily="34" charset="0"/>
                <a:cs typeface="Arial" pitchFamily="34" charset="0"/>
              </a:rPr>
              <a:t>Зээлийн мэдээлэл</a:t>
            </a:r>
            <a:endParaRPr lang="en-US" sz="3200" b="1" dirty="0">
              <a:latin typeface="Arial" pitchFamily="34" charset="0"/>
              <a:cs typeface="Arial" pitchFamily="34" charset="0"/>
            </a:endParaRPr>
          </a:p>
        </p:txBody>
      </p:sp>
      <p:pic>
        <p:nvPicPr>
          <p:cNvPr id="5" name="Picture 4" descr="D:\RMC\Logo\Logo 10 -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1489910" cy="11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301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940152" y="476672"/>
            <a:ext cx="2736304" cy="822920"/>
          </a:xfrm>
        </p:spPr>
        <p:txBody>
          <a:bodyPr>
            <a:normAutofit/>
          </a:bodyPr>
          <a:lstStyle/>
          <a:p>
            <a:r>
              <a:rPr lang="mn-MN" sz="4000" b="1" dirty="0" smtClean="0">
                <a:latin typeface="Arial" pitchFamily="34" charset="0"/>
                <a:cs typeface="Arial" pitchFamily="34" charset="0"/>
              </a:rPr>
              <a:t>Агуулга</a:t>
            </a:r>
            <a:endParaRPr lang="en-US" sz="4000" b="1" dirty="0">
              <a:latin typeface="Arial" pitchFamily="34" charset="0"/>
              <a:cs typeface="Arial" pitchFamily="34" charset="0"/>
            </a:endParaRPr>
          </a:p>
        </p:txBody>
      </p:sp>
      <p:pic>
        <p:nvPicPr>
          <p:cNvPr id="6" name="Picture 3" descr="D:\RMC\Logo\Logo 10 - Copy.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1586034" cy="118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259632" y="1772816"/>
            <a:ext cx="5328592" cy="4524315"/>
          </a:xfrm>
          <a:prstGeom prst="rect">
            <a:avLst/>
          </a:prstGeom>
        </p:spPr>
        <p:txBody>
          <a:bodyPr wrap="square">
            <a:spAutoFit/>
          </a:bodyPr>
          <a:lstStyle/>
          <a:p>
            <a:pPr marL="285750" indent="-285750" algn="just">
              <a:lnSpc>
                <a:spcPct val="150000"/>
              </a:lnSpc>
              <a:buFont typeface="Wingdings" pitchFamily="2" charset="2"/>
              <a:buChar char="Ø"/>
            </a:pPr>
            <a:r>
              <a:rPr lang="mn-MN" sz="1600" dirty="0" smtClean="0">
                <a:latin typeface="Arial" pitchFamily="34" charset="0"/>
                <a:cs typeface="Arial" pitchFamily="34" charset="0"/>
              </a:rPr>
              <a:t>Үйл ажиллагааны тайлан</a:t>
            </a:r>
          </a:p>
          <a:p>
            <a:pPr marL="742950" lvl="1" indent="-285750" algn="just">
              <a:lnSpc>
                <a:spcPct val="150000"/>
              </a:lnSpc>
              <a:buFont typeface="Wingdings" pitchFamily="2" charset="2"/>
              <a:buChar char="Ø"/>
            </a:pPr>
            <a:r>
              <a:rPr lang="mn-MN" sz="1600" dirty="0" smtClean="0">
                <a:latin typeface="Arial" pitchFamily="34" charset="0"/>
                <a:cs typeface="Arial" pitchFamily="34" charset="0"/>
              </a:rPr>
              <a:t>Үндсэн үйл ажиллагааны тайлан</a:t>
            </a:r>
          </a:p>
          <a:p>
            <a:pPr marL="742950" lvl="1" indent="-285750" algn="just">
              <a:lnSpc>
                <a:spcPct val="150000"/>
              </a:lnSpc>
              <a:buFont typeface="Wingdings" pitchFamily="2" charset="2"/>
              <a:buChar char="Ø"/>
            </a:pPr>
            <a:r>
              <a:rPr lang="mn-MN" sz="1600" dirty="0" smtClean="0">
                <a:latin typeface="Arial" pitchFamily="34" charset="0"/>
                <a:cs typeface="Arial" pitchFamily="34" charset="0"/>
              </a:rPr>
              <a:t>Стратеги</a:t>
            </a:r>
          </a:p>
          <a:p>
            <a:pPr marL="285750" indent="-285750" algn="just">
              <a:lnSpc>
                <a:spcPct val="150000"/>
              </a:lnSpc>
              <a:buFont typeface="Wingdings" pitchFamily="2" charset="2"/>
              <a:buChar char="Ø"/>
            </a:pPr>
            <a:r>
              <a:rPr lang="mn-MN" sz="1600" dirty="0" smtClean="0">
                <a:latin typeface="Arial" pitchFamily="34" charset="0"/>
                <a:cs typeface="Arial" pitchFamily="34" charset="0"/>
              </a:rPr>
              <a:t>Зах зээлийн тойм</a:t>
            </a:r>
          </a:p>
          <a:p>
            <a:pPr marL="742950" lvl="1" indent="-285750" algn="just">
              <a:lnSpc>
                <a:spcPct val="150000"/>
              </a:lnSpc>
              <a:buFont typeface="Wingdings" pitchFamily="2" charset="2"/>
              <a:buChar char="Ø"/>
            </a:pPr>
            <a:r>
              <a:rPr lang="mn-MN" sz="1600" dirty="0" smtClean="0">
                <a:latin typeface="Arial" pitchFamily="34" charset="0"/>
                <a:cs typeface="Arial" pitchFamily="34" charset="0"/>
              </a:rPr>
              <a:t>Барилгын салбарын тайлан</a:t>
            </a:r>
          </a:p>
          <a:p>
            <a:pPr marL="742950" lvl="1" indent="-285750" algn="just">
              <a:lnSpc>
                <a:spcPct val="150000"/>
              </a:lnSpc>
              <a:buFont typeface="Wingdings" pitchFamily="2" charset="2"/>
              <a:buChar char="Ø"/>
            </a:pPr>
            <a:r>
              <a:rPr lang="mn-MN" sz="1600" dirty="0" smtClean="0">
                <a:latin typeface="Arial" pitchFamily="34" charset="0"/>
                <a:cs typeface="Arial" pitchFamily="34" charset="0"/>
              </a:rPr>
              <a:t>Бетон зуурмагийн зах зээл</a:t>
            </a:r>
          </a:p>
          <a:p>
            <a:pPr marL="285750" indent="-285750" algn="just">
              <a:lnSpc>
                <a:spcPct val="150000"/>
              </a:lnSpc>
              <a:buFont typeface="Wingdings" pitchFamily="2" charset="2"/>
              <a:buChar char="Ø"/>
            </a:pPr>
            <a:r>
              <a:rPr lang="mn-MN" sz="1600" dirty="0" smtClean="0">
                <a:latin typeface="Arial" pitchFamily="34" charset="0"/>
                <a:cs typeface="Arial" pitchFamily="34" charset="0"/>
              </a:rPr>
              <a:t>Санхүүгийн мэдээлэл</a:t>
            </a:r>
          </a:p>
          <a:p>
            <a:pPr marL="742950" lvl="1" indent="-285750" algn="just">
              <a:lnSpc>
                <a:spcPct val="150000"/>
              </a:lnSpc>
              <a:buFont typeface="Wingdings" pitchFamily="2" charset="2"/>
              <a:buChar char="Ø"/>
            </a:pPr>
            <a:r>
              <a:rPr lang="mn-MN" sz="1600" dirty="0" smtClean="0">
                <a:latin typeface="Arial" pitchFamily="34" charset="0"/>
                <a:cs typeface="Arial" pitchFamily="34" charset="0"/>
              </a:rPr>
              <a:t>Санхүүгийн тайлан</a:t>
            </a:r>
          </a:p>
          <a:p>
            <a:pPr marL="742950" lvl="1" indent="-285750" algn="just">
              <a:lnSpc>
                <a:spcPct val="150000"/>
              </a:lnSpc>
              <a:buFont typeface="Wingdings" pitchFamily="2" charset="2"/>
              <a:buChar char="Ø"/>
            </a:pPr>
            <a:r>
              <a:rPr lang="mn-MN" sz="1600" dirty="0" smtClean="0">
                <a:latin typeface="Arial" pitchFamily="34" charset="0"/>
                <a:cs typeface="Arial" pitchFamily="34" charset="0"/>
              </a:rPr>
              <a:t>Зээлийн мэдээлэл</a:t>
            </a:r>
          </a:p>
          <a:p>
            <a:pPr marL="285750" indent="-285750" algn="just">
              <a:lnSpc>
                <a:spcPct val="150000"/>
              </a:lnSpc>
              <a:buFont typeface="Wingdings" pitchFamily="2" charset="2"/>
              <a:buChar char="Ø"/>
            </a:pPr>
            <a:r>
              <a:rPr lang="mn-MN" sz="1600" dirty="0" smtClean="0">
                <a:latin typeface="Arial" pitchFamily="34" charset="0"/>
                <a:cs typeface="Arial" pitchFamily="34" charset="0"/>
              </a:rPr>
              <a:t>Хувьцааны мэдээлэл</a:t>
            </a:r>
          </a:p>
          <a:p>
            <a:pPr marL="742950" lvl="1" indent="-285750" algn="just">
              <a:lnSpc>
                <a:spcPct val="150000"/>
              </a:lnSpc>
              <a:buFont typeface="Wingdings" pitchFamily="2" charset="2"/>
              <a:buChar char="Ø"/>
            </a:pPr>
            <a:r>
              <a:rPr lang="mn-MN" sz="1600" dirty="0" smtClean="0">
                <a:latin typeface="Arial" pitchFamily="34" charset="0"/>
                <a:cs typeface="Arial" pitchFamily="34" charset="0"/>
              </a:rPr>
              <a:t>Хувьцааны арилжаа</a:t>
            </a:r>
          </a:p>
          <a:p>
            <a:pPr marL="742950" lvl="1" indent="-285750" algn="just">
              <a:lnSpc>
                <a:spcPct val="150000"/>
              </a:lnSpc>
              <a:buFont typeface="Wingdings" pitchFamily="2" charset="2"/>
              <a:buChar char="Ø"/>
            </a:pPr>
            <a:r>
              <a:rPr lang="mn-MN" sz="1600" dirty="0" smtClean="0">
                <a:latin typeface="Arial" pitchFamily="34" charset="0"/>
                <a:cs typeface="Arial" pitchFamily="34" charset="0"/>
              </a:rPr>
              <a:t>Хувьцаа эзэмшигчдийн өөрчлөлт</a:t>
            </a:r>
          </a:p>
        </p:txBody>
      </p:sp>
    </p:spTree>
    <p:extLst>
      <p:ext uri="{BB962C8B-B14F-4D97-AF65-F5344CB8AC3E}">
        <p14:creationId xmlns:p14="http://schemas.microsoft.com/office/powerpoint/2010/main" val="31635471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467544" y="1628800"/>
            <a:ext cx="3008313" cy="4480560"/>
          </a:xfrm>
        </p:spPr>
        <p:txBody>
          <a:bodyPr/>
          <a:lstStyle/>
          <a:p>
            <a:pPr algn="ctr"/>
            <a:r>
              <a:rPr lang="mn-MN" sz="1200" dirty="0" smtClean="0">
                <a:solidFill>
                  <a:schemeClr val="tx2">
                    <a:lumMod val="75000"/>
                  </a:schemeClr>
                </a:solidFill>
                <a:latin typeface="Arial" pitchFamily="34" charset="0"/>
                <a:cs typeface="Arial" pitchFamily="34" charset="0"/>
              </a:rPr>
              <a:t>ХУВЬЦААНЫ АРИЛЖАА</a:t>
            </a:r>
          </a:p>
          <a:p>
            <a:pPr algn="just">
              <a:lnSpc>
                <a:spcPct val="150000"/>
              </a:lnSpc>
            </a:pPr>
            <a:r>
              <a:rPr lang="mn-MN" sz="1200" b="0" dirty="0" smtClean="0">
                <a:latin typeface="Arial" pitchFamily="34" charset="0"/>
                <a:cs typeface="Arial" pitchFamily="34" charset="0"/>
              </a:rPr>
              <a:t>2017 оны жилийн эцсийн байдлаар Ремикон ХК</a:t>
            </a:r>
            <a:r>
              <a:rPr lang="en-US" sz="1200" b="0" dirty="0" smtClean="0">
                <a:latin typeface="Arial" pitchFamily="34" charset="0"/>
                <a:cs typeface="Arial" pitchFamily="34" charset="0"/>
              </a:rPr>
              <a:t>-</a:t>
            </a:r>
            <a:r>
              <a:rPr lang="mn-MN" sz="1200" b="0" dirty="0" smtClean="0">
                <a:latin typeface="Arial" pitchFamily="34" charset="0"/>
                <a:cs typeface="Arial" pitchFamily="34" charset="0"/>
              </a:rPr>
              <a:t>ийн хувьцаа нийт </a:t>
            </a:r>
            <a:r>
              <a:rPr lang="mn-MN" sz="1200" dirty="0" smtClean="0">
                <a:latin typeface="Arial" pitchFamily="34" charset="0"/>
                <a:cs typeface="Arial" pitchFamily="34" charset="0"/>
              </a:rPr>
              <a:t>15,118,990</a:t>
            </a:r>
            <a:r>
              <a:rPr lang="mn-MN" sz="1200" b="0" dirty="0" smtClean="0">
                <a:latin typeface="Arial" pitchFamily="34" charset="0"/>
                <a:cs typeface="Arial" pitchFamily="34" charset="0"/>
              </a:rPr>
              <a:t> ширхэг буюу </a:t>
            </a:r>
            <a:r>
              <a:rPr lang="mn-MN" sz="1200" dirty="0" smtClean="0">
                <a:latin typeface="Arial" pitchFamily="34" charset="0"/>
                <a:cs typeface="Arial" pitchFamily="34" charset="0"/>
              </a:rPr>
              <a:t>663.1</a:t>
            </a:r>
            <a:r>
              <a:rPr lang="mn-MN" sz="1200" b="0" dirty="0" smtClean="0">
                <a:latin typeface="Arial" pitchFamily="34" charset="0"/>
                <a:cs typeface="Arial" pitchFamily="34" charset="0"/>
              </a:rPr>
              <a:t> сая төгрөгийн арилжаа хийгдсэн байна. Хувьцааны дундаж үнэ </a:t>
            </a:r>
            <a:r>
              <a:rPr lang="mn-MN" sz="1200" dirty="0" smtClean="0">
                <a:latin typeface="Arial" pitchFamily="34" charset="0"/>
                <a:cs typeface="Arial" pitchFamily="34" charset="0"/>
              </a:rPr>
              <a:t>43,86</a:t>
            </a:r>
            <a:r>
              <a:rPr lang="mn-MN" sz="1200" b="0" dirty="0" smtClean="0">
                <a:latin typeface="Arial" pitchFamily="34" charset="0"/>
                <a:cs typeface="Arial" pitchFamily="34" charset="0"/>
              </a:rPr>
              <a:t>, хувьцааны ханш ерөнхийдөө буурсан бол арилжааны хувьд 11-р сараас өсөж эхэлсэн байна.</a:t>
            </a:r>
          </a:p>
          <a:p>
            <a:pPr algn="just">
              <a:lnSpc>
                <a:spcPct val="150000"/>
              </a:lnSpc>
            </a:pPr>
            <a:r>
              <a:rPr lang="mn-MN" sz="1200" b="0" dirty="0" smtClean="0">
                <a:latin typeface="Arial" pitchFamily="34" charset="0"/>
                <a:cs typeface="Arial" pitchFamily="34" charset="0"/>
              </a:rPr>
              <a:t> </a:t>
            </a:r>
            <a:endParaRPr lang="en-US" sz="1200" b="0" dirty="0">
              <a:latin typeface="Arial" pitchFamily="34" charset="0"/>
              <a:cs typeface="Arial" pitchFamily="34" charset="0"/>
            </a:endParaRPr>
          </a:p>
        </p:txBody>
      </p:sp>
      <p:sp>
        <p:nvSpPr>
          <p:cNvPr id="4" name="Title 3"/>
          <p:cNvSpPr>
            <a:spLocks noGrp="1"/>
          </p:cNvSpPr>
          <p:nvPr>
            <p:ph type="title"/>
          </p:nvPr>
        </p:nvSpPr>
        <p:spPr>
          <a:xfrm>
            <a:off x="3851920" y="548680"/>
            <a:ext cx="4916760" cy="615598"/>
          </a:xfrm>
        </p:spPr>
        <p:txBody>
          <a:bodyPr>
            <a:normAutofit/>
          </a:bodyPr>
          <a:lstStyle/>
          <a:p>
            <a:r>
              <a:rPr lang="mn-MN" sz="2800" b="1" dirty="0" smtClean="0">
                <a:latin typeface="Arial" pitchFamily="34" charset="0"/>
                <a:cs typeface="Arial" pitchFamily="34" charset="0"/>
              </a:rPr>
              <a:t>Хувьцааны мэдээлэл</a:t>
            </a:r>
            <a:endParaRPr lang="en-US" sz="2800" b="1" dirty="0">
              <a:latin typeface="Arial" pitchFamily="34" charset="0"/>
              <a:cs typeface="Arial" pitchFamily="34" charset="0"/>
            </a:endParaRPr>
          </a:p>
        </p:txBody>
      </p:sp>
      <p:pic>
        <p:nvPicPr>
          <p:cNvPr id="5" name="Picture 4" descr="D:\RMC\Logo\Logo 10 -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88640"/>
            <a:ext cx="1489910" cy="1116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5"/>
          <p:cNvGraphicFramePr>
            <a:graphicFrameLocks noGrp="1"/>
          </p:cNvGraphicFramePr>
          <p:nvPr>
            <p:ph idx="1"/>
            <p:extLst>
              <p:ext uri="{D42A27DB-BD31-4B8C-83A1-F6EECF244321}">
                <p14:modId xmlns:p14="http://schemas.microsoft.com/office/powerpoint/2010/main" val="3005512280"/>
              </p:ext>
            </p:extLst>
          </p:nvPr>
        </p:nvGraphicFramePr>
        <p:xfrm>
          <a:off x="3347864" y="1600200"/>
          <a:ext cx="5688632" cy="44799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580577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284401940"/>
              </p:ext>
            </p:extLst>
          </p:nvPr>
        </p:nvGraphicFramePr>
        <p:xfrm>
          <a:off x="3575050" y="1844824"/>
          <a:ext cx="5370881" cy="2026920"/>
        </p:xfrm>
        <a:graphic>
          <a:graphicData uri="http://schemas.openxmlformats.org/drawingml/2006/table">
            <a:tbl>
              <a:tblPr firstRow="1" bandRow="1">
                <a:tableStyleId>{5FD0F851-EC5A-4D38-B0AD-8093EC10F338}</a:tableStyleId>
              </a:tblPr>
              <a:tblGrid>
                <a:gridCol w="1933054"/>
                <a:gridCol w="900430"/>
                <a:gridCol w="889127"/>
                <a:gridCol w="973265"/>
                <a:gridCol w="675005"/>
              </a:tblGrid>
              <a:tr h="370840">
                <a:tc gridSpan="5">
                  <a:txBody>
                    <a:bodyPr/>
                    <a:lstStyle/>
                    <a:p>
                      <a:r>
                        <a:rPr lang="mn-MN" sz="1200" dirty="0" smtClean="0">
                          <a:latin typeface="Arial" pitchFamily="34" charset="0"/>
                          <a:cs typeface="Arial" pitchFamily="34" charset="0"/>
                        </a:rPr>
                        <a:t>Хувьцааны</a:t>
                      </a:r>
                      <a:r>
                        <a:rPr lang="mn-MN" sz="1200" baseline="0" dirty="0" smtClean="0">
                          <a:latin typeface="Arial" pitchFamily="34" charset="0"/>
                          <a:cs typeface="Arial" pitchFamily="34" charset="0"/>
                        </a:rPr>
                        <a:t> арилжаа</a:t>
                      </a:r>
                      <a:endParaRPr lang="en-US" sz="1200" dirty="0">
                        <a:latin typeface="Arial" pitchFamily="34" charset="0"/>
                        <a:cs typeface="Arial" pitchFamily="34" charset="0"/>
                      </a:endParaRPr>
                    </a:p>
                  </a:txBody>
                  <a:tcP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hMerge="1">
                  <a:txBody>
                    <a:bodyPr/>
                    <a:lstStyle/>
                    <a:p>
                      <a:endParaRPr lang="en-US" dirty="0"/>
                    </a:p>
                  </a:txBody>
                  <a:tcP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hMerge="1">
                  <a:txBody>
                    <a:bodyPr/>
                    <a:lstStyle/>
                    <a:p>
                      <a:endParaRPr lang="en-US" dirty="0"/>
                    </a:p>
                  </a:txBody>
                  <a:tcP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hMerge="1">
                  <a:txBody>
                    <a:bodyPr/>
                    <a:lstStyle/>
                    <a:p>
                      <a:endParaRPr lang="en-US" sz="1200" dirty="0">
                        <a:latin typeface="Arial" pitchFamily="34" charset="0"/>
                        <a:cs typeface="Arial" pitchFamily="34" charset="0"/>
                      </a:endParaRPr>
                    </a:p>
                  </a:txBody>
                  <a:tcP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hMerge="1">
                  <a:txBody>
                    <a:bodyPr/>
                    <a:lstStyle/>
                    <a:p>
                      <a:endParaRPr lang="en-US" sz="1200" dirty="0">
                        <a:latin typeface="Arial" pitchFamily="34" charset="0"/>
                        <a:cs typeface="Arial" pitchFamily="34" charset="0"/>
                      </a:endParaRPr>
                    </a:p>
                  </a:txBody>
                  <a:tcP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r>
              <a:tr h="370840">
                <a:tc>
                  <a:txBody>
                    <a:bodyPr/>
                    <a:lstStyle/>
                    <a:p>
                      <a:pPr algn="ctr"/>
                      <a:r>
                        <a:rPr lang="mn-MN" sz="1200" b="1" dirty="0" smtClean="0">
                          <a:solidFill>
                            <a:schemeClr val="tx2">
                              <a:lumMod val="50000"/>
                            </a:schemeClr>
                          </a:solidFill>
                          <a:latin typeface="Arial" pitchFamily="34" charset="0"/>
                          <a:cs typeface="Arial" pitchFamily="34" charset="0"/>
                        </a:rPr>
                        <a:t>он</a:t>
                      </a:r>
                      <a:endParaRPr lang="en-US" sz="1200" b="1" dirty="0">
                        <a:solidFill>
                          <a:schemeClr val="tx2">
                            <a:lumMod val="50000"/>
                          </a:schemeClr>
                        </a:solidFill>
                        <a:latin typeface="Arial" pitchFamily="34" charset="0"/>
                        <a:cs typeface="Arial" pitchFamily="34" charset="0"/>
                      </a:endParaRPr>
                    </a:p>
                  </a:txBody>
                  <a:tcPr>
                    <a:lnT w="28575" cap="flat" cmpd="sng" algn="ctr">
                      <a:solidFill>
                        <a:schemeClr val="tx2">
                          <a:lumMod val="75000"/>
                        </a:schemeClr>
                      </a:solidFill>
                      <a:prstDash val="solid"/>
                      <a:round/>
                      <a:headEnd type="none" w="med" len="med"/>
                      <a:tailEnd type="none" w="med" len="med"/>
                    </a:lnT>
                    <a:solidFill>
                      <a:schemeClr val="bg1">
                        <a:lumMod val="85000"/>
                      </a:schemeClr>
                    </a:solidFill>
                  </a:tcPr>
                </a:tc>
                <a:tc>
                  <a:txBody>
                    <a:bodyPr/>
                    <a:lstStyle/>
                    <a:p>
                      <a:pPr algn="ctr"/>
                      <a:r>
                        <a:rPr lang="mn-MN" sz="1200" b="1" dirty="0" smtClean="0">
                          <a:solidFill>
                            <a:schemeClr val="tx2">
                              <a:lumMod val="50000"/>
                            </a:schemeClr>
                          </a:solidFill>
                          <a:latin typeface="Arial" pitchFamily="34" charset="0"/>
                          <a:cs typeface="Arial" pitchFamily="34" charset="0"/>
                        </a:rPr>
                        <a:t>2015</a:t>
                      </a:r>
                      <a:endParaRPr lang="en-US" sz="1200" b="1" dirty="0">
                        <a:solidFill>
                          <a:schemeClr val="tx2">
                            <a:lumMod val="50000"/>
                          </a:schemeClr>
                        </a:solidFill>
                        <a:latin typeface="Arial" pitchFamily="34" charset="0"/>
                        <a:cs typeface="Arial" pitchFamily="34" charset="0"/>
                      </a:endParaRPr>
                    </a:p>
                  </a:txBody>
                  <a:tcPr>
                    <a:lnT w="28575" cap="flat" cmpd="sng" algn="ctr">
                      <a:solidFill>
                        <a:schemeClr val="tx2">
                          <a:lumMod val="75000"/>
                        </a:schemeClr>
                      </a:solidFill>
                      <a:prstDash val="solid"/>
                      <a:round/>
                      <a:headEnd type="none" w="med" len="med"/>
                      <a:tailEnd type="none" w="med" len="med"/>
                    </a:lnT>
                    <a:solidFill>
                      <a:schemeClr val="bg1">
                        <a:lumMod val="85000"/>
                      </a:schemeClr>
                    </a:solidFill>
                  </a:tcPr>
                </a:tc>
                <a:tc>
                  <a:txBody>
                    <a:bodyPr/>
                    <a:lstStyle/>
                    <a:p>
                      <a:pPr algn="ctr"/>
                      <a:r>
                        <a:rPr lang="mn-MN" sz="1200" b="1" dirty="0" smtClean="0">
                          <a:solidFill>
                            <a:schemeClr val="tx2">
                              <a:lumMod val="50000"/>
                            </a:schemeClr>
                          </a:solidFill>
                          <a:latin typeface="Arial" pitchFamily="34" charset="0"/>
                          <a:cs typeface="Arial" pitchFamily="34" charset="0"/>
                        </a:rPr>
                        <a:t>2016</a:t>
                      </a:r>
                      <a:endParaRPr lang="en-US" sz="1200" b="1" dirty="0">
                        <a:solidFill>
                          <a:schemeClr val="tx2">
                            <a:lumMod val="50000"/>
                          </a:schemeClr>
                        </a:solidFill>
                        <a:latin typeface="Arial" pitchFamily="34" charset="0"/>
                        <a:cs typeface="Arial" pitchFamily="34" charset="0"/>
                      </a:endParaRPr>
                    </a:p>
                  </a:txBody>
                  <a:tcPr>
                    <a:lnT w="28575" cap="flat" cmpd="sng" algn="ctr">
                      <a:solidFill>
                        <a:schemeClr val="tx2">
                          <a:lumMod val="75000"/>
                        </a:schemeClr>
                      </a:solidFill>
                      <a:prstDash val="solid"/>
                      <a:round/>
                      <a:headEnd type="none" w="med" len="med"/>
                      <a:tailEnd type="none" w="med" len="med"/>
                    </a:lnT>
                    <a:solidFill>
                      <a:schemeClr val="bg1">
                        <a:lumMod val="85000"/>
                      </a:schemeClr>
                    </a:solidFill>
                  </a:tcPr>
                </a:tc>
                <a:tc>
                  <a:txBody>
                    <a:bodyPr/>
                    <a:lstStyle/>
                    <a:p>
                      <a:pPr algn="ctr"/>
                      <a:r>
                        <a:rPr lang="mn-MN" sz="1200" b="1" dirty="0" smtClean="0">
                          <a:solidFill>
                            <a:schemeClr val="tx2">
                              <a:lumMod val="50000"/>
                            </a:schemeClr>
                          </a:solidFill>
                          <a:latin typeface="Arial" pitchFamily="34" charset="0"/>
                          <a:cs typeface="Arial" pitchFamily="34" charset="0"/>
                        </a:rPr>
                        <a:t>2017</a:t>
                      </a:r>
                      <a:endParaRPr lang="en-US" sz="1200" b="1" dirty="0">
                        <a:solidFill>
                          <a:schemeClr val="tx2">
                            <a:lumMod val="50000"/>
                          </a:schemeClr>
                        </a:solidFill>
                        <a:latin typeface="Arial" pitchFamily="34" charset="0"/>
                        <a:cs typeface="Arial" pitchFamily="34" charset="0"/>
                      </a:endParaRPr>
                    </a:p>
                  </a:txBody>
                  <a:tcPr>
                    <a:lnT w="28575" cap="flat" cmpd="sng" algn="ctr">
                      <a:solidFill>
                        <a:schemeClr val="tx2">
                          <a:lumMod val="75000"/>
                        </a:schemeClr>
                      </a:solidFill>
                      <a:prstDash val="solid"/>
                      <a:round/>
                      <a:headEnd type="none" w="med" len="med"/>
                      <a:tailEnd type="none" w="med" len="med"/>
                    </a:lnT>
                    <a:solidFill>
                      <a:schemeClr val="bg1">
                        <a:lumMod val="85000"/>
                      </a:schemeClr>
                    </a:solidFill>
                  </a:tcPr>
                </a:tc>
                <a:tc>
                  <a:txBody>
                    <a:bodyPr/>
                    <a:lstStyle/>
                    <a:p>
                      <a:r>
                        <a:rPr lang="mn-MN" sz="1200" b="1" dirty="0" smtClean="0">
                          <a:latin typeface="Arial" pitchFamily="34" charset="0"/>
                          <a:cs typeface="Arial" pitchFamily="34" charset="0"/>
                        </a:rPr>
                        <a:t>ӨОМҮ</a:t>
                      </a:r>
                      <a:endParaRPr lang="en-US" sz="1200" b="1" dirty="0">
                        <a:latin typeface="Arial" pitchFamily="34" charset="0"/>
                        <a:cs typeface="Arial" pitchFamily="34" charset="0"/>
                      </a:endParaRPr>
                    </a:p>
                  </a:txBody>
                  <a:tcPr>
                    <a:lnT w="28575" cap="flat" cmpd="sng" algn="ctr">
                      <a:solidFill>
                        <a:schemeClr val="tx2">
                          <a:lumMod val="75000"/>
                        </a:schemeClr>
                      </a:solidFill>
                      <a:prstDash val="solid"/>
                      <a:round/>
                      <a:headEnd type="none" w="med" len="med"/>
                      <a:tailEnd type="none" w="med" len="med"/>
                    </a:lnT>
                    <a:solidFill>
                      <a:schemeClr val="bg1">
                        <a:lumMod val="85000"/>
                      </a:schemeClr>
                    </a:solidFill>
                  </a:tcPr>
                </a:tc>
              </a:tr>
              <a:tr h="370840">
                <a:tc>
                  <a:txBody>
                    <a:bodyPr/>
                    <a:lstStyle/>
                    <a:p>
                      <a:r>
                        <a:rPr lang="mn-MN" sz="1200" dirty="0" smtClean="0">
                          <a:latin typeface="Arial" pitchFamily="34" charset="0"/>
                          <a:cs typeface="Arial" pitchFamily="34" charset="0"/>
                        </a:rPr>
                        <a:t>Арилжаалагдсан хувьцааны тоо</a:t>
                      </a:r>
                      <a:endParaRPr lang="en-US" sz="1200" dirty="0">
                        <a:latin typeface="Arial" pitchFamily="34" charset="0"/>
                        <a:cs typeface="Arial" pitchFamily="34" charset="0"/>
                      </a:endParaRPr>
                    </a:p>
                  </a:txBody>
                  <a:tcPr>
                    <a:solidFill>
                      <a:schemeClr val="bg1">
                        <a:lumMod val="85000"/>
                      </a:schemeClr>
                    </a:solidFill>
                  </a:tcPr>
                </a:tc>
                <a:tc>
                  <a:txBody>
                    <a:bodyPr/>
                    <a:lstStyle/>
                    <a:p>
                      <a:pPr algn="r"/>
                      <a:r>
                        <a:rPr lang="mn-MN" sz="1200" dirty="0" smtClean="0">
                          <a:latin typeface="Arial" pitchFamily="34" charset="0"/>
                          <a:cs typeface="Arial" pitchFamily="34" charset="0"/>
                        </a:rPr>
                        <a:t>5</a:t>
                      </a:r>
                      <a:r>
                        <a:rPr lang="mn-MN" sz="1200" baseline="0" dirty="0" smtClean="0">
                          <a:latin typeface="Arial" pitchFamily="34" charset="0"/>
                          <a:cs typeface="Arial" pitchFamily="34" charset="0"/>
                        </a:rPr>
                        <a:t> 299 718</a:t>
                      </a:r>
                      <a:endParaRPr lang="en-US" sz="1200" dirty="0">
                        <a:latin typeface="Arial" pitchFamily="34" charset="0"/>
                        <a:cs typeface="Arial" pitchFamily="34" charset="0"/>
                      </a:endParaRPr>
                    </a:p>
                  </a:txBody>
                  <a:tcPr>
                    <a:solidFill>
                      <a:schemeClr val="bg1">
                        <a:lumMod val="85000"/>
                      </a:schemeClr>
                    </a:solidFill>
                  </a:tcPr>
                </a:tc>
                <a:tc>
                  <a:txBody>
                    <a:bodyPr/>
                    <a:lstStyle/>
                    <a:p>
                      <a:pPr algn="r"/>
                      <a:r>
                        <a:rPr lang="mn-MN" sz="1200" dirty="0" smtClean="0">
                          <a:latin typeface="Arial" pitchFamily="34" charset="0"/>
                          <a:cs typeface="Arial" pitchFamily="34" charset="0"/>
                        </a:rPr>
                        <a:t>4 110 770</a:t>
                      </a:r>
                      <a:endParaRPr lang="en-US" sz="1200" dirty="0">
                        <a:latin typeface="Arial" pitchFamily="34" charset="0"/>
                        <a:cs typeface="Arial" pitchFamily="34" charset="0"/>
                      </a:endParaRPr>
                    </a:p>
                  </a:txBody>
                  <a:tcPr>
                    <a:solidFill>
                      <a:schemeClr val="bg1">
                        <a:lumMod val="85000"/>
                      </a:schemeClr>
                    </a:solidFill>
                  </a:tcPr>
                </a:tc>
                <a:tc>
                  <a:txBody>
                    <a:bodyPr/>
                    <a:lstStyle/>
                    <a:p>
                      <a:pPr algn="r"/>
                      <a:r>
                        <a:rPr lang="mn-MN" sz="1200" dirty="0" smtClean="0">
                          <a:latin typeface="Arial" pitchFamily="34" charset="0"/>
                          <a:cs typeface="Arial" pitchFamily="34" charset="0"/>
                        </a:rPr>
                        <a:t>15 118 990</a:t>
                      </a:r>
                      <a:endParaRPr lang="en-US" sz="1200" dirty="0">
                        <a:latin typeface="Arial" pitchFamily="34" charset="0"/>
                        <a:cs typeface="Arial" pitchFamily="34" charset="0"/>
                      </a:endParaRPr>
                    </a:p>
                  </a:txBody>
                  <a:tcPr>
                    <a:solidFill>
                      <a:schemeClr val="bg1">
                        <a:lumMod val="85000"/>
                      </a:schemeClr>
                    </a:solidFill>
                  </a:tcPr>
                </a:tc>
                <a:tc>
                  <a:txBody>
                    <a:bodyPr/>
                    <a:lstStyle/>
                    <a:p>
                      <a:pPr algn="r"/>
                      <a:r>
                        <a:rPr lang="mn-MN" sz="1200" dirty="0" smtClean="0">
                          <a:latin typeface="Arial" pitchFamily="34" charset="0"/>
                          <a:cs typeface="Arial" pitchFamily="34" charset="0"/>
                        </a:rPr>
                        <a:t>368%</a:t>
                      </a:r>
                      <a:endParaRPr lang="en-US" sz="1200" dirty="0">
                        <a:latin typeface="Arial" pitchFamily="34" charset="0"/>
                        <a:cs typeface="Arial" pitchFamily="34" charset="0"/>
                      </a:endParaRPr>
                    </a:p>
                  </a:txBody>
                  <a:tcPr>
                    <a:solidFill>
                      <a:schemeClr val="bg1">
                        <a:lumMod val="85000"/>
                      </a:schemeClr>
                    </a:solidFill>
                  </a:tcPr>
                </a:tc>
              </a:tr>
              <a:tr h="370840">
                <a:tc>
                  <a:txBody>
                    <a:bodyPr/>
                    <a:lstStyle/>
                    <a:p>
                      <a:r>
                        <a:rPr lang="mn-MN" sz="1200" dirty="0" smtClean="0">
                          <a:latin typeface="Arial" pitchFamily="34" charset="0"/>
                          <a:cs typeface="Arial" pitchFamily="34" charset="0"/>
                        </a:rPr>
                        <a:t>Дундаж хаалтын</a:t>
                      </a:r>
                      <a:r>
                        <a:rPr lang="mn-MN" sz="1200" baseline="0" dirty="0" smtClean="0">
                          <a:latin typeface="Arial" pitchFamily="34" charset="0"/>
                          <a:cs typeface="Arial" pitchFamily="34" charset="0"/>
                        </a:rPr>
                        <a:t> ханш</a:t>
                      </a:r>
                      <a:endParaRPr lang="en-US" sz="1200" dirty="0">
                        <a:latin typeface="Arial" pitchFamily="34" charset="0"/>
                        <a:cs typeface="Arial" pitchFamily="34" charset="0"/>
                      </a:endParaRPr>
                    </a:p>
                  </a:txBody>
                  <a:tcPr>
                    <a:solidFill>
                      <a:schemeClr val="bg1">
                        <a:lumMod val="85000"/>
                      </a:schemeClr>
                    </a:solidFill>
                  </a:tcPr>
                </a:tc>
                <a:tc>
                  <a:txBody>
                    <a:bodyPr/>
                    <a:lstStyle/>
                    <a:p>
                      <a:pPr algn="r"/>
                      <a:r>
                        <a:rPr lang="mn-MN" sz="1200" dirty="0" smtClean="0">
                          <a:latin typeface="Arial" pitchFamily="34" charset="0"/>
                          <a:cs typeface="Arial" pitchFamily="34" charset="0"/>
                        </a:rPr>
                        <a:t>75.21</a:t>
                      </a:r>
                      <a:endParaRPr lang="en-US" sz="1200" dirty="0">
                        <a:latin typeface="Arial" pitchFamily="34" charset="0"/>
                        <a:cs typeface="Arial" pitchFamily="34" charset="0"/>
                      </a:endParaRPr>
                    </a:p>
                  </a:txBody>
                  <a:tcPr>
                    <a:solidFill>
                      <a:schemeClr val="bg1">
                        <a:lumMod val="85000"/>
                      </a:schemeClr>
                    </a:solidFill>
                  </a:tcPr>
                </a:tc>
                <a:tc>
                  <a:txBody>
                    <a:bodyPr/>
                    <a:lstStyle/>
                    <a:p>
                      <a:pPr algn="r"/>
                      <a:r>
                        <a:rPr lang="mn-MN" sz="1200" dirty="0" smtClean="0">
                          <a:latin typeface="Arial" pitchFamily="34" charset="0"/>
                          <a:cs typeface="Arial" pitchFamily="34" charset="0"/>
                        </a:rPr>
                        <a:t>55.51</a:t>
                      </a:r>
                      <a:endParaRPr lang="en-US" sz="1200" dirty="0">
                        <a:latin typeface="Arial" pitchFamily="34" charset="0"/>
                        <a:cs typeface="Arial" pitchFamily="34" charset="0"/>
                      </a:endParaRPr>
                    </a:p>
                  </a:txBody>
                  <a:tcPr>
                    <a:solidFill>
                      <a:schemeClr val="bg1">
                        <a:lumMod val="85000"/>
                      </a:schemeClr>
                    </a:solidFill>
                  </a:tcPr>
                </a:tc>
                <a:tc>
                  <a:txBody>
                    <a:bodyPr/>
                    <a:lstStyle/>
                    <a:p>
                      <a:pPr algn="r"/>
                      <a:r>
                        <a:rPr lang="mn-MN" sz="1200" dirty="0" smtClean="0">
                          <a:latin typeface="Arial" pitchFamily="34" charset="0"/>
                          <a:cs typeface="Arial" pitchFamily="34" charset="0"/>
                        </a:rPr>
                        <a:t>43.86</a:t>
                      </a:r>
                      <a:endParaRPr lang="en-US" sz="1200" dirty="0">
                        <a:latin typeface="Arial" pitchFamily="34" charset="0"/>
                        <a:cs typeface="Arial" pitchFamily="34" charset="0"/>
                      </a:endParaRPr>
                    </a:p>
                  </a:txBody>
                  <a:tcPr>
                    <a:solidFill>
                      <a:schemeClr val="bg1">
                        <a:lumMod val="85000"/>
                      </a:schemeClr>
                    </a:solidFill>
                  </a:tcPr>
                </a:tc>
                <a:tc>
                  <a:txBody>
                    <a:bodyPr/>
                    <a:lstStyle/>
                    <a:p>
                      <a:pPr algn="r"/>
                      <a:r>
                        <a:rPr lang="mn-MN" sz="1200" dirty="0" smtClean="0">
                          <a:latin typeface="Arial" pitchFamily="34" charset="0"/>
                          <a:cs typeface="Arial" pitchFamily="34" charset="0"/>
                        </a:rPr>
                        <a:t>21%</a:t>
                      </a:r>
                      <a:endParaRPr lang="en-US" sz="1200" dirty="0">
                        <a:latin typeface="Arial" pitchFamily="34" charset="0"/>
                        <a:cs typeface="Arial" pitchFamily="34" charset="0"/>
                      </a:endParaRPr>
                    </a:p>
                  </a:txBody>
                  <a:tcPr>
                    <a:solidFill>
                      <a:schemeClr val="bg1">
                        <a:lumMod val="85000"/>
                      </a:schemeClr>
                    </a:solidFill>
                  </a:tcPr>
                </a:tc>
              </a:tr>
              <a:tr h="370840">
                <a:tc>
                  <a:txBody>
                    <a:bodyPr/>
                    <a:lstStyle/>
                    <a:p>
                      <a:r>
                        <a:rPr lang="mn-MN" sz="1200" b="1" dirty="0" smtClean="0">
                          <a:solidFill>
                            <a:schemeClr val="tx2">
                              <a:lumMod val="50000"/>
                            </a:schemeClr>
                          </a:solidFill>
                          <a:latin typeface="Arial" pitchFamily="34" charset="0"/>
                          <a:cs typeface="Arial" pitchFamily="34" charset="0"/>
                        </a:rPr>
                        <a:t>Нийт үнийн дүн /сая төгрөг/</a:t>
                      </a:r>
                      <a:endParaRPr lang="en-US" sz="1200" b="1" dirty="0">
                        <a:solidFill>
                          <a:schemeClr val="tx2">
                            <a:lumMod val="50000"/>
                          </a:schemeClr>
                        </a:solidFill>
                        <a:latin typeface="Arial" pitchFamily="34" charset="0"/>
                        <a:cs typeface="Arial" pitchFamily="34" charset="0"/>
                      </a:endParaRPr>
                    </a:p>
                  </a:txBody>
                  <a:tcPr>
                    <a:lnB w="28575" cap="flat" cmpd="sng" algn="ctr">
                      <a:solidFill>
                        <a:schemeClr val="tx2">
                          <a:lumMod val="75000"/>
                        </a:schemeClr>
                      </a:solidFill>
                      <a:prstDash val="solid"/>
                      <a:round/>
                      <a:headEnd type="none" w="med" len="med"/>
                      <a:tailEnd type="none" w="med" len="med"/>
                    </a:lnB>
                    <a:solidFill>
                      <a:schemeClr val="bg1">
                        <a:lumMod val="85000"/>
                      </a:schemeClr>
                    </a:solidFill>
                  </a:tcPr>
                </a:tc>
                <a:tc>
                  <a:txBody>
                    <a:bodyPr/>
                    <a:lstStyle/>
                    <a:p>
                      <a:pPr algn="r"/>
                      <a:r>
                        <a:rPr lang="mn-MN" sz="1200" b="1" dirty="0" smtClean="0">
                          <a:solidFill>
                            <a:schemeClr val="tx2">
                              <a:lumMod val="50000"/>
                            </a:schemeClr>
                          </a:solidFill>
                          <a:latin typeface="Arial" pitchFamily="34" charset="0"/>
                          <a:cs typeface="Arial" pitchFamily="34" charset="0"/>
                        </a:rPr>
                        <a:t>398,59</a:t>
                      </a:r>
                      <a:endParaRPr lang="en-US" sz="1200" b="1" dirty="0">
                        <a:solidFill>
                          <a:schemeClr val="tx2">
                            <a:lumMod val="50000"/>
                          </a:schemeClr>
                        </a:solidFill>
                        <a:latin typeface="Arial" pitchFamily="34" charset="0"/>
                        <a:cs typeface="Arial" pitchFamily="34" charset="0"/>
                      </a:endParaRPr>
                    </a:p>
                  </a:txBody>
                  <a:tcPr>
                    <a:lnB w="28575" cap="flat" cmpd="sng" algn="ctr">
                      <a:solidFill>
                        <a:schemeClr val="tx2">
                          <a:lumMod val="75000"/>
                        </a:schemeClr>
                      </a:solidFill>
                      <a:prstDash val="solid"/>
                      <a:round/>
                      <a:headEnd type="none" w="med" len="med"/>
                      <a:tailEnd type="none" w="med" len="med"/>
                    </a:lnB>
                    <a:solidFill>
                      <a:schemeClr val="bg1">
                        <a:lumMod val="85000"/>
                      </a:schemeClr>
                    </a:solidFill>
                  </a:tcPr>
                </a:tc>
                <a:tc>
                  <a:txBody>
                    <a:bodyPr/>
                    <a:lstStyle/>
                    <a:p>
                      <a:pPr algn="r"/>
                      <a:r>
                        <a:rPr lang="mn-MN" sz="1200" b="1" dirty="0" smtClean="0">
                          <a:solidFill>
                            <a:schemeClr val="tx2">
                              <a:lumMod val="50000"/>
                            </a:schemeClr>
                          </a:solidFill>
                          <a:latin typeface="Arial" pitchFamily="34" charset="0"/>
                          <a:cs typeface="Arial" pitchFamily="34" charset="0"/>
                        </a:rPr>
                        <a:t>228,19</a:t>
                      </a:r>
                      <a:endParaRPr lang="en-US" sz="1200" b="1" dirty="0">
                        <a:solidFill>
                          <a:schemeClr val="tx2">
                            <a:lumMod val="50000"/>
                          </a:schemeClr>
                        </a:solidFill>
                        <a:latin typeface="Arial" pitchFamily="34" charset="0"/>
                        <a:cs typeface="Arial" pitchFamily="34" charset="0"/>
                      </a:endParaRPr>
                    </a:p>
                  </a:txBody>
                  <a:tcPr>
                    <a:lnB w="28575" cap="flat" cmpd="sng" algn="ctr">
                      <a:solidFill>
                        <a:schemeClr val="tx2">
                          <a:lumMod val="75000"/>
                        </a:schemeClr>
                      </a:solidFill>
                      <a:prstDash val="solid"/>
                      <a:round/>
                      <a:headEnd type="none" w="med" len="med"/>
                      <a:tailEnd type="none" w="med" len="med"/>
                    </a:lnB>
                    <a:solidFill>
                      <a:schemeClr val="bg1">
                        <a:lumMod val="85000"/>
                      </a:schemeClr>
                    </a:solidFill>
                  </a:tcPr>
                </a:tc>
                <a:tc>
                  <a:txBody>
                    <a:bodyPr/>
                    <a:lstStyle/>
                    <a:p>
                      <a:pPr algn="r"/>
                      <a:r>
                        <a:rPr lang="mn-MN" sz="1200" b="1" dirty="0" smtClean="0">
                          <a:solidFill>
                            <a:schemeClr val="tx2">
                              <a:lumMod val="50000"/>
                            </a:schemeClr>
                          </a:solidFill>
                          <a:latin typeface="Arial" pitchFamily="34" charset="0"/>
                          <a:cs typeface="Arial" pitchFamily="34" charset="0"/>
                        </a:rPr>
                        <a:t>663,12</a:t>
                      </a:r>
                      <a:endParaRPr lang="en-US" sz="1200" b="1" dirty="0">
                        <a:solidFill>
                          <a:schemeClr val="tx2">
                            <a:lumMod val="50000"/>
                          </a:schemeClr>
                        </a:solidFill>
                        <a:latin typeface="Arial" pitchFamily="34" charset="0"/>
                        <a:cs typeface="Arial" pitchFamily="34" charset="0"/>
                      </a:endParaRPr>
                    </a:p>
                  </a:txBody>
                  <a:tcPr>
                    <a:lnB w="28575" cap="flat" cmpd="sng" algn="ctr">
                      <a:solidFill>
                        <a:schemeClr val="tx2">
                          <a:lumMod val="75000"/>
                        </a:schemeClr>
                      </a:solidFill>
                      <a:prstDash val="solid"/>
                      <a:round/>
                      <a:headEnd type="none" w="med" len="med"/>
                      <a:tailEnd type="none" w="med" len="med"/>
                    </a:lnB>
                    <a:solidFill>
                      <a:schemeClr val="bg1">
                        <a:lumMod val="85000"/>
                      </a:schemeClr>
                    </a:solidFill>
                  </a:tcPr>
                </a:tc>
                <a:tc>
                  <a:txBody>
                    <a:bodyPr/>
                    <a:lstStyle/>
                    <a:p>
                      <a:pPr algn="r"/>
                      <a:r>
                        <a:rPr lang="mn-MN" sz="1200" b="1" dirty="0" smtClean="0">
                          <a:solidFill>
                            <a:schemeClr val="tx2">
                              <a:lumMod val="50000"/>
                            </a:schemeClr>
                          </a:solidFill>
                          <a:latin typeface="Arial" pitchFamily="34" charset="0"/>
                          <a:cs typeface="Arial" pitchFamily="34" charset="0"/>
                        </a:rPr>
                        <a:t>291%</a:t>
                      </a:r>
                      <a:endParaRPr lang="en-US" sz="1200" b="1" dirty="0">
                        <a:solidFill>
                          <a:schemeClr val="tx2">
                            <a:lumMod val="50000"/>
                          </a:schemeClr>
                        </a:solidFill>
                        <a:latin typeface="Arial" pitchFamily="34" charset="0"/>
                        <a:cs typeface="Arial" pitchFamily="34" charset="0"/>
                      </a:endParaRPr>
                    </a:p>
                  </a:txBody>
                  <a:tcPr>
                    <a:lnB w="28575" cap="flat" cmpd="sng" algn="ctr">
                      <a:solidFill>
                        <a:schemeClr val="tx2">
                          <a:lumMod val="75000"/>
                        </a:schemeClr>
                      </a:solidFill>
                      <a:prstDash val="solid"/>
                      <a:round/>
                      <a:headEnd type="none" w="med" len="med"/>
                      <a:tailEnd type="none" w="med" len="med"/>
                    </a:lnB>
                    <a:solidFill>
                      <a:schemeClr val="bg1">
                        <a:lumMod val="85000"/>
                      </a:schemeClr>
                    </a:solidFill>
                  </a:tcPr>
                </a:tc>
              </a:tr>
            </a:tbl>
          </a:graphicData>
        </a:graphic>
      </p:graphicFrame>
      <p:sp>
        <p:nvSpPr>
          <p:cNvPr id="3" name="Text Placeholder 2"/>
          <p:cNvSpPr>
            <a:spLocks noGrp="1"/>
          </p:cNvSpPr>
          <p:nvPr>
            <p:ph type="body" sz="half" idx="2"/>
          </p:nvPr>
        </p:nvSpPr>
        <p:spPr/>
        <p:txBody>
          <a:bodyPr>
            <a:normAutofit/>
          </a:bodyPr>
          <a:lstStyle/>
          <a:p>
            <a:pPr algn="ctr">
              <a:lnSpc>
                <a:spcPct val="150000"/>
              </a:lnSpc>
            </a:pPr>
            <a:r>
              <a:rPr lang="mn-MN" sz="1200" dirty="0">
                <a:solidFill>
                  <a:schemeClr val="tx2">
                    <a:lumMod val="50000"/>
                  </a:schemeClr>
                </a:solidFill>
                <a:latin typeface="Arial" pitchFamily="34" charset="0"/>
                <a:cs typeface="Arial" pitchFamily="34" charset="0"/>
              </a:rPr>
              <a:t>ХУВЬЦААНЫ АРИЛЖАА</a:t>
            </a:r>
          </a:p>
          <a:p>
            <a:pPr algn="just">
              <a:lnSpc>
                <a:spcPct val="150000"/>
              </a:lnSpc>
            </a:pPr>
            <a:r>
              <a:rPr lang="mn-MN" sz="1200" b="0" dirty="0">
                <a:latin typeface="Arial" pitchFamily="34" charset="0"/>
                <a:cs typeface="Arial" pitchFamily="34" charset="0"/>
              </a:rPr>
              <a:t>2017 оны жилийн эцсийн байдлаар Ремикон ХК</a:t>
            </a:r>
            <a:r>
              <a:rPr lang="en-US" sz="1200" b="0" dirty="0">
                <a:latin typeface="Arial" pitchFamily="34" charset="0"/>
                <a:cs typeface="Arial" pitchFamily="34" charset="0"/>
              </a:rPr>
              <a:t>-</a:t>
            </a:r>
            <a:r>
              <a:rPr lang="mn-MN" sz="1200" b="0" dirty="0">
                <a:latin typeface="Arial" pitchFamily="34" charset="0"/>
                <a:cs typeface="Arial" pitchFamily="34" charset="0"/>
              </a:rPr>
              <a:t>ийн хувьцаа нийт </a:t>
            </a:r>
            <a:r>
              <a:rPr lang="mn-MN" sz="1200" dirty="0">
                <a:latin typeface="Arial" pitchFamily="34" charset="0"/>
                <a:cs typeface="Arial" pitchFamily="34" charset="0"/>
              </a:rPr>
              <a:t>15,118,990</a:t>
            </a:r>
            <a:r>
              <a:rPr lang="mn-MN" sz="1200" b="0" dirty="0">
                <a:latin typeface="Arial" pitchFamily="34" charset="0"/>
                <a:cs typeface="Arial" pitchFamily="34" charset="0"/>
              </a:rPr>
              <a:t> ширхэг буюу </a:t>
            </a:r>
            <a:r>
              <a:rPr lang="mn-MN" sz="1200" dirty="0">
                <a:latin typeface="Arial" pitchFamily="34" charset="0"/>
                <a:cs typeface="Arial" pitchFamily="34" charset="0"/>
              </a:rPr>
              <a:t>663.1</a:t>
            </a:r>
            <a:r>
              <a:rPr lang="mn-MN" sz="1200" b="0" dirty="0">
                <a:latin typeface="Arial" pitchFamily="34" charset="0"/>
                <a:cs typeface="Arial" pitchFamily="34" charset="0"/>
              </a:rPr>
              <a:t> сая төгрөгийн /дундаж үнэ: </a:t>
            </a:r>
            <a:r>
              <a:rPr lang="mn-MN" sz="1200" dirty="0">
                <a:latin typeface="Arial" pitchFamily="34" charset="0"/>
                <a:cs typeface="Arial" pitchFamily="34" charset="0"/>
              </a:rPr>
              <a:t>43.86</a:t>
            </a:r>
            <a:r>
              <a:rPr lang="mn-MN" sz="1200" b="0" dirty="0">
                <a:latin typeface="Arial" pitchFamily="34" charset="0"/>
                <a:cs typeface="Arial" pitchFamily="34" charset="0"/>
              </a:rPr>
              <a:t> төгрөг/ арилжаа хийгдсэн байна. </a:t>
            </a:r>
            <a:endParaRPr lang="en-US" sz="1200" b="0" dirty="0">
              <a:latin typeface="Arial" pitchFamily="34" charset="0"/>
              <a:cs typeface="Arial" pitchFamily="34" charset="0"/>
            </a:endParaRPr>
          </a:p>
          <a:p>
            <a:pPr algn="just">
              <a:lnSpc>
                <a:spcPct val="150000"/>
              </a:lnSpc>
            </a:pPr>
            <a:r>
              <a:rPr lang="mn-MN" sz="1200" b="0" dirty="0" smtClean="0">
                <a:latin typeface="Arial" pitchFamily="34" charset="0"/>
                <a:cs typeface="Arial" pitchFamily="34" charset="0"/>
              </a:rPr>
              <a:t>Энэ нь өмнөх оны мөн үетэй харьцуулахад хувьцааны ханш </a:t>
            </a:r>
            <a:r>
              <a:rPr lang="mn-MN" sz="1200" dirty="0" smtClean="0">
                <a:latin typeface="Arial" pitchFamily="34" charset="0"/>
                <a:cs typeface="Arial" pitchFamily="34" charset="0"/>
              </a:rPr>
              <a:t>21%</a:t>
            </a:r>
            <a:r>
              <a:rPr lang="mn-MN" sz="1200" b="0" dirty="0" smtClean="0">
                <a:latin typeface="Arial" pitchFamily="34" charset="0"/>
                <a:cs typeface="Arial" pitchFamily="34" charset="0"/>
              </a:rPr>
              <a:t>-аар унасан бөгөөд арилжаалагдсан хувьцааны тоо </a:t>
            </a:r>
            <a:r>
              <a:rPr lang="mn-MN" sz="1200" dirty="0" smtClean="0">
                <a:latin typeface="Arial" pitchFamily="34" charset="0"/>
                <a:cs typeface="Arial" pitchFamily="34" charset="0"/>
              </a:rPr>
              <a:t>3,7</a:t>
            </a:r>
            <a:r>
              <a:rPr lang="mn-MN" sz="1200" b="0" dirty="0" smtClean="0">
                <a:latin typeface="Arial" pitchFamily="34" charset="0"/>
                <a:cs typeface="Arial" pitchFamily="34" charset="0"/>
              </a:rPr>
              <a:t> дахин өссөн үзүүлэлттэй байна.</a:t>
            </a:r>
            <a:endParaRPr lang="en-US" sz="1200" b="0" dirty="0">
              <a:latin typeface="Arial" pitchFamily="34" charset="0"/>
              <a:cs typeface="Arial" pitchFamily="34" charset="0"/>
            </a:endParaRPr>
          </a:p>
        </p:txBody>
      </p:sp>
      <p:sp>
        <p:nvSpPr>
          <p:cNvPr id="4" name="Title 3"/>
          <p:cNvSpPr>
            <a:spLocks noGrp="1"/>
          </p:cNvSpPr>
          <p:nvPr>
            <p:ph type="title"/>
          </p:nvPr>
        </p:nvSpPr>
        <p:spPr>
          <a:xfrm>
            <a:off x="4283968" y="620688"/>
            <a:ext cx="4546848" cy="543590"/>
          </a:xfrm>
        </p:spPr>
        <p:txBody>
          <a:bodyPr>
            <a:normAutofit/>
          </a:bodyPr>
          <a:lstStyle/>
          <a:p>
            <a:r>
              <a:rPr lang="mn-MN" sz="2800" b="1" dirty="0">
                <a:latin typeface="Arial" pitchFamily="34" charset="0"/>
                <a:cs typeface="Arial" pitchFamily="34" charset="0"/>
              </a:rPr>
              <a:t>Хувьцааны мэдээлэл</a:t>
            </a:r>
            <a:endParaRPr lang="en-US" sz="2800" dirty="0"/>
          </a:p>
        </p:txBody>
      </p:sp>
      <p:pic>
        <p:nvPicPr>
          <p:cNvPr id="7" name="Picture 6" descr="D:\RMC\Logo\Logo 10 -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1489910" cy="11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8629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lnSpc>
                <a:spcPct val="150000"/>
              </a:lnSpc>
            </a:pPr>
            <a:r>
              <a:rPr lang="mn-MN" sz="4800" b="1" dirty="0" smtClean="0">
                <a:latin typeface="Arial" pitchFamily="34" charset="0"/>
                <a:cs typeface="Arial" pitchFamily="34" charset="0"/>
              </a:rPr>
              <a:t>Анхаарал хандуулсанд баярлалаа</a:t>
            </a:r>
            <a:endParaRPr lang="en-US" sz="4800" b="1" dirty="0">
              <a:latin typeface="Arial" pitchFamily="34" charset="0"/>
              <a:cs typeface="Arial" pitchFamily="34" charset="0"/>
            </a:endParaRPr>
          </a:p>
        </p:txBody>
      </p:sp>
    </p:spTree>
    <p:extLst>
      <p:ext uri="{BB962C8B-B14F-4D97-AF65-F5344CB8AC3E}">
        <p14:creationId xmlns:p14="http://schemas.microsoft.com/office/powerpoint/2010/main" val="2593932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457200" y="1600200"/>
            <a:ext cx="3008313" cy="4853136"/>
          </a:xfrm>
        </p:spPr>
        <p:txBody>
          <a:bodyPr>
            <a:normAutofit/>
          </a:bodyPr>
          <a:lstStyle/>
          <a:p>
            <a:pPr algn="just">
              <a:lnSpc>
                <a:spcPct val="150000"/>
              </a:lnSpc>
            </a:pPr>
            <a:r>
              <a:rPr lang="mn-MN" sz="1400" b="0" dirty="0" smtClean="0">
                <a:latin typeface="Arial" pitchFamily="34" charset="0"/>
                <a:cs typeface="Arial" pitchFamily="34" charset="0"/>
              </a:rPr>
              <a:t>2017 оны жилийн эцсийн байдлаар нийт </a:t>
            </a:r>
            <a:r>
              <a:rPr lang="mn-MN" sz="1400" dirty="0" smtClean="0">
                <a:solidFill>
                  <a:srgbClr val="FF0000"/>
                </a:solidFill>
                <a:latin typeface="Arial" pitchFamily="34" charset="0"/>
                <a:cs typeface="Arial" pitchFamily="34" charset="0"/>
              </a:rPr>
              <a:t>47</a:t>
            </a:r>
            <a:r>
              <a:rPr lang="mn-MN" sz="1400" b="0" dirty="0" smtClean="0">
                <a:latin typeface="Arial" pitchFamily="34" charset="0"/>
                <a:cs typeface="Arial" pitchFamily="34" charset="0"/>
              </a:rPr>
              <a:t> ажилтантайгаар М0-М400 хүртэлх маркын бетон зуурмаг мөн тусгай зориулалтын ус нэвтэрдэггүй бетон зуурмаг үйлдвэрлэж, зах зээлд </a:t>
            </a:r>
            <a:r>
              <a:rPr lang="mn-MN" sz="1400" dirty="0" smtClean="0">
                <a:solidFill>
                  <a:srgbClr val="FF0000"/>
                </a:solidFill>
                <a:latin typeface="Arial" pitchFamily="34" charset="0"/>
                <a:cs typeface="Arial" pitchFamily="34" charset="0"/>
              </a:rPr>
              <a:t>54,840</a:t>
            </a:r>
            <a:r>
              <a:rPr lang="mn-MN" sz="1400" b="0" dirty="0" smtClean="0">
                <a:latin typeface="Arial" pitchFamily="34" charset="0"/>
                <a:cs typeface="Arial" pitchFamily="34" charset="0"/>
              </a:rPr>
              <a:t> м.куб бетон зуурмаг борлуулж, </a:t>
            </a:r>
            <a:r>
              <a:rPr lang="mn-MN" sz="1400" dirty="0" smtClean="0">
                <a:solidFill>
                  <a:srgbClr val="FF0000"/>
                </a:solidFill>
                <a:latin typeface="Arial" pitchFamily="34" charset="0"/>
                <a:cs typeface="Arial" pitchFamily="34" charset="0"/>
              </a:rPr>
              <a:t>7,8</a:t>
            </a:r>
            <a:r>
              <a:rPr lang="mn-MN" sz="1400" b="0" dirty="0" smtClean="0">
                <a:latin typeface="Arial" pitchFamily="34" charset="0"/>
                <a:cs typeface="Arial" pitchFamily="34" charset="0"/>
              </a:rPr>
              <a:t> тэрбум төгрөгийн борлуулалт хийж, тайлант хугацаанд </a:t>
            </a:r>
            <a:r>
              <a:rPr lang="mn-MN" sz="1400" dirty="0" smtClean="0">
                <a:solidFill>
                  <a:srgbClr val="FF0000"/>
                </a:solidFill>
                <a:latin typeface="Arial" pitchFamily="34" charset="0"/>
                <a:cs typeface="Arial" pitchFamily="34" charset="0"/>
              </a:rPr>
              <a:t>1,279</a:t>
            </a:r>
            <a:r>
              <a:rPr lang="mn-MN" sz="1400" b="0" dirty="0" smtClean="0">
                <a:latin typeface="Arial" pitchFamily="34" charset="0"/>
                <a:cs typeface="Arial" pitchFamily="34" charset="0"/>
              </a:rPr>
              <a:t> сая төгрөгийн алдагдалтай ажилласан байна.</a:t>
            </a:r>
            <a:endParaRPr lang="en-US" sz="1400" b="0" dirty="0">
              <a:latin typeface="Arial" pitchFamily="34" charset="0"/>
              <a:cs typeface="Arial" pitchFamily="34" charset="0"/>
            </a:endParaRPr>
          </a:p>
        </p:txBody>
      </p:sp>
      <p:sp>
        <p:nvSpPr>
          <p:cNvPr id="2" name="Title 1"/>
          <p:cNvSpPr>
            <a:spLocks noGrp="1"/>
          </p:cNvSpPr>
          <p:nvPr>
            <p:ph type="title"/>
          </p:nvPr>
        </p:nvSpPr>
        <p:spPr>
          <a:xfrm>
            <a:off x="3131840" y="323507"/>
            <a:ext cx="5616624" cy="829791"/>
          </a:xfrm>
        </p:spPr>
        <p:txBody>
          <a:bodyPr>
            <a:normAutofit fontScale="90000"/>
          </a:bodyPr>
          <a:lstStyle/>
          <a:p>
            <a:r>
              <a:rPr lang="mn-MN" sz="3200" b="1" dirty="0" smtClean="0">
                <a:latin typeface="Arial" pitchFamily="34" charset="0"/>
                <a:cs typeface="Arial" pitchFamily="34" charset="0"/>
              </a:rPr>
              <a:t>Үйл ажиллагааны тайлан</a:t>
            </a:r>
            <a:endParaRPr lang="en-US" sz="3200" b="1" dirty="0">
              <a:latin typeface="Arial" pitchFamily="34" charset="0"/>
              <a:cs typeface="Arial" pitchFamily="34" charset="0"/>
            </a:endParaRPr>
          </a:p>
        </p:txBody>
      </p:sp>
      <p:pic>
        <p:nvPicPr>
          <p:cNvPr id="4" name="Picture 3" descr="D:\RMC\Logo\Logo 10 -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0403"/>
            <a:ext cx="1489910" cy="111600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9"/>
          <p:cNvSpPr>
            <a:spLocks noGrp="1"/>
          </p:cNvSpPr>
          <p:nvPr>
            <p:ph idx="1"/>
          </p:nvPr>
        </p:nvSpPr>
        <p:spPr>
          <a:xfrm>
            <a:off x="3707904" y="1628800"/>
            <a:ext cx="5328592" cy="4480560"/>
          </a:xfrm>
        </p:spPr>
        <p:txBody>
          <a:bodyPr>
            <a:normAutofit/>
          </a:bodyPr>
          <a:lstStyle/>
          <a:p>
            <a:pPr>
              <a:spcBef>
                <a:spcPts val="0"/>
              </a:spcBef>
              <a:spcAft>
                <a:spcPts val="0"/>
              </a:spcAft>
            </a:pPr>
            <a:r>
              <a:rPr lang="mn-MN" sz="1200" i="1" dirty="0" smtClean="0">
                <a:latin typeface="Arial" pitchFamily="34" charset="0"/>
                <a:cs typeface="Arial" pitchFamily="34" charset="0"/>
              </a:rPr>
              <a:t>Цэвэр борлуулалтын орлого	Борлуулалтын тоо хэмжээ </a:t>
            </a:r>
          </a:p>
          <a:p>
            <a:pPr>
              <a:spcBef>
                <a:spcPts val="0"/>
              </a:spcBef>
              <a:spcAft>
                <a:spcPts val="0"/>
              </a:spcAft>
            </a:pPr>
            <a:r>
              <a:rPr lang="en-US" sz="1200" b="0" dirty="0" smtClean="0">
                <a:solidFill>
                  <a:schemeClr val="bg1">
                    <a:lumMod val="50000"/>
                  </a:schemeClr>
                </a:solidFill>
                <a:latin typeface="Arial" pitchFamily="34" charset="0"/>
                <a:cs typeface="Arial" pitchFamily="34" charset="0"/>
              </a:rPr>
              <a:t>(</a:t>
            </a:r>
            <a:r>
              <a:rPr lang="mn-MN" sz="1200" b="0" dirty="0" smtClean="0">
                <a:solidFill>
                  <a:schemeClr val="bg1">
                    <a:lumMod val="50000"/>
                  </a:schemeClr>
                </a:solidFill>
                <a:latin typeface="Arial" pitchFamily="34" charset="0"/>
                <a:cs typeface="Arial" pitchFamily="34" charset="0"/>
              </a:rPr>
              <a:t>сая төгрөг</a:t>
            </a:r>
            <a:r>
              <a:rPr lang="en-US" sz="1200" b="0" dirty="0" smtClean="0">
                <a:solidFill>
                  <a:schemeClr val="bg1">
                    <a:lumMod val="50000"/>
                  </a:schemeClr>
                </a:solidFill>
                <a:latin typeface="Arial" pitchFamily="34" charset="0"/>
                <a:cs typeface="Arial" pitchFamily="34" charset="0"/>
              </a:rPr>
              <a:t>)</a:t>
            </a:r>
            <a:r>
              <a:rPr lang="mn-MN" sz="1200" b="0" dirty="0" smtClean="0">
                <a:solidFill>
                  <a:schemeClr val="bg1">
                    <a:lumMod val="50000"/>
                  </a:schemeClr>
                </a:solidFill>
                <a:latin typeface="Arial" pitchFamily="34" charset="0"/>
                <a:cs typeface="Arial" pitchFamily="34" charset="0"/>
              </a:rPr>
              <a:t>			</a:t>
            </a:r>
            <a:r>
              <a:rPr lang="en-US" sz="1200" b="0" dirty="0" smtClean="0">
                <a:solidFill>
                  <a:schemeClr val="bg1">
                    <a:lumMod val="50000"/>
                  </a:schemeClr>
                </a:solidFill>
                <a:latin typeface="Arial" pitchFamily="34" charset="0"/>
                <a:cs typeface="Arial" pitchFamily="34" charset="0"/>
              </a:rPr>
              <a:t>(</a:t>
            </a:r>
            <a:r>
              <a:rPr lang="mn-MN" sz="1200" b="0" dirty="0" smtClean="0">
                <a:solidFill>
                  <a:schemeClr val="bg1">
                    <a:lumMod val="50000"/>
                  </a:schemeClr>
                </a:solidFill>
                <a:latin typeface="Arial" pitchFamily="34" charset="0"/>
                <a:cs typeface="Arial" pitchFamily="34" charset="0"/>
              </a:rPr>
              <a:t>метр.куб</a:t>
            </a:r>
            <a:r>
              <a:rPr lang="en-US" sz="1400" b="0" dirty="0" smtClean="0">
                <a:solidFill>
                  <a:schemeClr val="bg1">
                    <a:lumMod val="50000"/>
                  </a:schemeClr>
                </a:solidFill>
                <a:latin typeface="Arial" pitchFamily="34" charset="0"/>
                <a:cs typeface="Arial" pitchFamily="34" charset="0"/>
              </a:rPr>
              <a:t>)</a:t>
            </a:r>
            <a:endParaRPr lang="mn-MN" sz="1400" b="0" dirty="0" smtClean="0">
              <a:solidFill>
                <a:schemeClr val="bg1">
                  <a:lumMod val="50000"/>
                </a:schemeClr>
              </a:solidFill>
              <a:latin typeface="Arial" pitchFamily="34" charset="0"/>
              <a:cs typeface="Arial" pitchFamily="34" charset="0"/>
            </a:endParaRPr>
          </a:p>
          <a:p>
            <a:pPr>
              <a:lnSpc>
                <a:spcPct val="150000"/>
              </a:lnSpc>
              <a:spcBef>
                <a:spcPts val="0"/>
              </a:spcBef>
              <a:spcAft>
                <a:spcPts val="0"/>
              </a:spcAft>
            </a:pPr>
            <a:r>
              <a:rPr lang="mn-MN" sz="1400" b="0" dirty="0" smtClean="0">
                <a:latin typeface="Arial" pitchFamily="34" charset="0"/>
                <a:cs typeface="Arial" pitchFamily="34" charset="0"/>
              </a:rPr>
              <a:t>	</a:t>
            </a:r>
            <a:r>
              <a:rPr lang="mn-MN" sz="1200" b="0" dirty="0" smtClean="0">
                <a:latin typeface="Arial" pitchFamily="34" charset="0"/>
                <a:cs typeface="Arial" pitchFamily="34" charset="0"/>
              </a:rPr>
              <a:t>9%			8%</a:t>
            </a:r>
            <a:endParaRPr lang="mn-MN" sz="1400" b="0" dirty="0" smtClean="0">
              <a:latin typeface="Arial" pitchFamily="34" charset="0"/>
              <a:cs typeface="Arial" pitchFamily="34" charset="0"/>
            </a:endParaRPr>
          </a:p>
          <a:p>
            <a:pPr>
              <a:lnSpc>
                <a:spcPct val="150000"/>
              </a:lnSpc>
              <a:spcBef>
                <a:spcPts val="0"/>
              </a:spcBef>
              <a:spcAft>
                <a:spcPts val="0"/>
              </a:spcAft>
            </a:pPr>
            <a:endParaRPr lang="mn-MN" sz="1400" b="0" dirty="0">
              <a:latin typeface="Arial" pitchFamily="34" charset="0"/>
              <a:cs typeface="Arial" pitchFamily="34" charset="0"/>
            </a:endParaRPr>
          </a:p>
          <a:p>
            <a:pPr>
              <a:lnSpc>
                <a:spcPct val="150000"/>
              </a:lnSpc>
              <a:spcBef>
                <a:spcPts val="0"/>
              </a:spcBef>
              <a:spcAft>
                <a:spcPts val="0"/>
              </a:spcAft>
            </a:pPr>
            <a:endParaRPr lang="mn-MN" sz="1400" b="0" dirty="0" smtClean="0">
              <a:latin typeface="Arial" pitchFamily="34" charset="0"/>
              <a:cs typeface="Arial" pitchFamily="34" charset="0"/>
            </a:endParaRPr>
          </a:p>
          <a:p>
            <a:pPr>
              <a:lnSpc>
                <a:spcPct val="150000"/>
              </a:lnSpc>
              <a:spcBef>
                <a:spcPts val="0"/>
              </a:spcBef>
              <a:spcAft>
                <a:spcPts val="0"/>
              </a:spcAft>
            </a:pPr>
            <a:endParaRPr lang="mn-MN" sz="1400" b="0" dirty="0">
              <a:latin typeface="Arial" pitchFamily="34" charset="0"/>
              <a:cs typeface="Arial" pitchFamily="34" charset="0"/>
            </a:endParaRPr>
          </a:p>
          <a:p>
            <a:pPr>
              <a:lnSpc>
                <a:spcPct val="150000"/>
              </a:lnSpc>
              <a:spcBef>
                <a:spcPts val="0"/>
              </a:spcBef>
              <a:spcAft>
                <a:spcPts val="0"/>
              </a:spcAft>
            </a:pPr>
            <a:endParaRPr lang="mn-MN" sz="1400" b="0" dirty="0" smtClean="0">
              <a:latin typeface="Arial" pitchFamily="34" charset="0"/>
              <a:cs typeface="Arial" pitchFamily="34" charset="0"/>
            </a:endParaRPr>
          </a:p>
          <a:p>
            <a:pPr>
              <a:lnSpc>
                <a:spcPct val="150000"/>
              </a:lnSpc>
              <a:spcBef>
                <a:spcPts val="0"/>
              </a:spcBef>
              <a:spcAft>
                <a:spcPts val="0"/>
              </a:spcAft>
            </a:pPr>
            <a:endParaRPr lang="mn-MN" sz="1400" b="0" dirty="0">
              <a:latin typeface="Arial" pitchFamily="34" charset="0"/>
              <a:cs typeface="Arial" pitchFamily="34" charset="0"/>
            </a:endParaRPr>
          </a:p>
          <a:p>
            <a:pPr>
              <a:spcBef>
                <a:spcPts val="0"/>
              </a:spcBef>
              <a:spcAft>
                <a:spcPts val="0"/>
              </a:spcAft>
            </a:pPr>
            <a:r>
              <a:rPr lang="mn-MN" sz="1200" i="1" dirty="0" smtClean="0">
                <a:latin typeface="Arial" pitchFamily="34" charset="0"/>
                <a:cs typeface="Arial" pitchFamily="34" charset="0"/>
              </a:rPr>
              <a:t>Цэвэр  </a:t>
            </a:r>
            <a:r>
              <a:rPr lang="mn-MN" sz="1200" i="1" dirty="0" smtClean="0">
                <a:latin typeface="Arial" pitchFamily="34" charset="0"/>
                <a:cs typeface="Arial" pitchFamily="34" charset="0"/>
              </a:rPr>
              <a:t>алдагдал</a:t>
            </a:r>
            <a:r>
              <a:rPr lang="mn-MN" sz="1200" i="1" dirty="0" smtClean="0">
                <a:latin typeface="Arial" pitchFamily="34" charset="0"/>
                <a:cs typeface="Arial" pitchFamily="34" charset="0"/>
              </a:rPr>
              <a:t>		</a:t>
            </a:r>
            <a:r>
              <a:rPr lang="mn-MN" sz="1200" i="1" dirty="0">
                <a:latin typeface="Arial" pitchFamily="34" charset="0"/>
                <a:cs typeface="Arial" pitchFamily="34" charset="0"/>
              </a:rPr>
              <a:t>Нийт </a:t>
            </a:r>
            <a:r>
              <a:rPr lang="mn-MN" sz="1200" i="1" dirty="0" smtClean="0">
                <a:latin typeface="Arial" pitchFamily="34" charset="0"/>
                <a:cs typeface="Arial" pitchFamily="34" charset="0"/>
              </a:rPr>
              <a:t>ажилчдын тоо</a:t>
            </a:r>
            <a:endParaRPr lang="mn-MN" sz="1200" i="1" dirty="0">
              <a:latin typeface="Arial" pitchFamily="34" charset="0"/>
              <a:cs typeface="Arial" pitchFamily="34" charset="0"/>
            </a:endParaRPr>
          </a:p>
          <a:p>
            <a:pPr>
              <a:spcBef>
                <a:spcPts val="0"/>
              </a:spcBef>
              <a:spcAft>
                <a:spcPts val="0"/>
              </a:spcAft>
            </a:pPr>
            <a:r>
              <a:rPr lang="en-US" sz="1200" b="0" dirty="0">
                <a:solidFill>
                  <a:schemeClr val="bg1">
                    <a:lumMod val="50000"/>
                  </a:schemeClr>
                </a:solidFill>
                <a:latin typeface="Arial" pitchFamily="34" charset="0"/>
                <a:cs typeface="Arial" pitchFamily="34" charset="0"/>
              </a:rPr>
              <a:t>(</a:t>
            </a:r>
            <a:r>
              <a:rPr lang="mn-MN" sz="1200" b="0" dirty="0">
                <a:solidFill>
                  <a:schemeClr val="bg1">
                    <a:lumMod val="50000"/>
                  </a:schemeClr>
                </a:solidFill>
                <a:latin typeface="Arial" pitchFamily="34" charset="0"/>
                <a:cs typeface="Arial" pitchFamily="34" charset="0"/>
              </a:rPr>
              <a:t>сая төгрөг</a:t>
            </a:r>
            <a:r>
              <a:rPr lang="en-US" sz="1200" b="0" dirty="0" smtClean="0">
                <a:solidFill>
                  <a:schemeClr val="bg1">
                    <a:lumMod val="50000"/>
                  </a:schemeClr>
                </a:solidFill>
                <a:latin typeface="Arial" pitchFamily="34" charset="0"/>
                <a:cs typeface="Arial" pitchFamily="34" charset="0"/>
              </a:rPr>
              <a:t>)</a:t>
            </a:r>
            <a:r>
              <a:rPr lang="mn-MN" sz="1200" b="0" dirty="0" smtClean="0">
                <a:solidFill>
                  <a:schemeClr val="bg1">
                    <a:lumMod val="50000"/>
                  </a:schemeClr>
                </a:solidFill>
                <a:latin typeface="Arial" pitchFamily="34" charset="0"/>
                <a:cs typeface="Arial" pitchFamily="34" charset="0"/>
              </a:rPr>
              <a:t>			</a:t>
            </a:r>
            <a:r>
              <a:rPr lang="en-US" sz="1200" b="0" dirty="0" smtClean="0">
                <a:solidFill>
                  <a:schemeClr val="bg1">
                    <a:lumMod val="50000"/>
                  </a:schemeClr>
                </a:solidFill>
                <a:latin typeface="Arial" pitchFamily="34" charset="0"/>
                <a:cs typeface="Arial" pitchFamily="34" charset="0"/>
              </a:rPr>
              <a:t>(</a:t>
            </a:r>
            <a:r>
              <a:rPr lang="mn-MN" sz="1200" b="0" dirty="0" smtClean="0">
                <a:solidFill>
                  <a:schemeClr val="bg1">
                    <a:lumMod val="50000"/>
                  </a:schemeClr>
                </a:solidFill>
                <a:latin typeface="Arial" pitchFamily="34" charset="0"/>
                <a:cs typeface="Arial" pitchFamily="34" charset="0"/>
              </a:rPr>
              <a:t>хүн</a:t>
            </a:r>
            <a:r>
              <a:rPr lang="en-US" sz="1200" b="0" dirty="0" smtClean="0">
                <a:solidFill>
                  <a:schemeClr val="bg1">
                    <a:lumMod val="50000"/>
                  </a:schemeClr>
                </a:solidFill>
                <a:latin typeface="Arial" pitchFamily="34" charset="0"/>
                <a:cs typeface="Arial" pitchFamily="34" charset="0"/>
              </a:rPr>
              <a:t>)</a:t>
            </a:r>
            <a:endParaRPr lang="mn-MN" sz="1200" i="1" dirty="0" smtClean="0">
              <a:latin typeface="Arial" pitchFamily="34" charset="0"/>
              <a:cs typeface="Arial" pitchFamily="34" charset="0"/>
            </a:endParaRPr>
          </a:p>
          <a:p>
            <a:pPr>
              <a:spcBef>
                <a:spcPts val="0"/>
              </a:spcBef>
              <a:spcAft>
                <a:spcPts val="0"/>
              </a:spcAft>
            </a:pPr>
            <a:endParaRPr lang="mn-MN" sz="1200" b="0" dirty="0" smtClean="0">
              <a:solidFill>
                <a:schemeClr val="bg1">
                  <a:lumMod val="50000"/>
                </a:schemeClr>
              </a:solidFill>
              <a:latin typeface="Arial" pitchFamily="34" charset="0"/>
              <a:cs typeface="Arial" pitchFamily="34" charset="0"/>
            </a:endParaRPr>
          </a:p>
          <a:p>
            <a:pPr>
              <a:lnSpc>
                <a:spcPct val="150000"/>
              </a:lnSpc>
              <a:spcBef>
                <a:spcPts val="0"/>
              </a:spcBef>
              <a:spcAft>
                <a:spcPts val="0"/>
              </a:spcAft>
            </a:pPr>
            <a:r>
              <a:rPr lang="mn-MN" sz="1200" b="0" dirty="0" smtClean="0">
                <a:solidFill>
                  <a:schemeClr val="bg1">
                    <a:lumMod val="50000"/>
                  </a:schemeClr>
                </a:solidFill>
                <a:latin typeface="Arial" pitchFamily="34" charset="0"/>
                <a:cs typeface="Arial" pitchFamily="34" charset="0"/>
              </a:rPr>
              <a:t>	</a:t>
            </a:r>
            <a:r>
              <a:rPr lang="mn-MN" sz="1200" b="0" dirty="0" smtClean="0">
                <a:latin typeface="Arial" pitchFamily="34" charset="0"/>
                <a:cs typeface="Arial" pitchFamily="34" charset="0"/>
              </a:rPr>
              <a:t>47%			12% </a:t>
            </a:r>
            <a:r>
              <a:rPr lang="mn-MN" sz="1200" b="0" dirty="0" smtClean="0">
                <a:solidFill>
                  <a:schemeClr val="bg1">
                    <a:lumMod val="50000"/>
                  </a:schemeClr>
                </a:solidFill>
                <a:latin typeface="Arial" pitchFamily="34" charset="0"/>
                <a:cs typeface="Arial" pitchFamily="34" charset="0"/>
              </a:rPr>
              <a:t> </a:t>
            </a:r>
          </a:p>
          <a:p>
            <a:pPr>
              <a:lnSpc>
                <a:spcPct val="150000"/>
              </a:lnSpc>
              <a:spcBef>
                <a:spcPts val="0"/>
              </a:spcBef>
              <a:spcAft>
                <a:spcPts val="0"/>
              </a:spcAft>
            </a:pPr>
            <a:endParaRPr lang="mn-MN" sz="1200" b="0" dirty="0">
              <a:solidFill>
                <a:schemeClr val="bg1">
                  <a:lumMod val="50000"/>
                </a:schemeClr>
              </a:solidFill>
              <a:latin typeface="Arial" pitchFamily="34" charset="0"/>
              <a:cs typeface="Arial" pitchFamily="34" charset="0"/>
            </a:endParaRPr>
          </a:p>
          <a:p>
            <a:pPr>
              <a:lnSpc>
                <a:spcPct val="150000"/>
              </a:lnSpc>
              <a:spcBef>
                <a:spcPts val="0"/>
              </a:spcBef>
              <a:spcAft>
                <a:spcPts val="0"/>
              </a:spcAft>
            </a:pPr>
            <a:endParaRPr lang="mn-MN" sz="1200" b="0" dirty="0" smtClean="0">
              <a:solidFill>
                <a:schemeClr val="bg1">
                  <a:lumMod val="50000"/>
                </a:schemeClr>
              </a:solidFill>
              <a:latin typeface="Arial" pitchFamily="34" charset="0"/>
              <a:cs typeface="Arial" pitchFamily="34" charset="0"/>
            </a:endParaRPr>
          </a:p>
        </p:txBody>
      </p:sp>
      <p:sp>
        <p:nvSpPr>
          <p:cNvPr id="16" name="Right Arrow 15"/>
          <p:cNvSpPr/>
          <p:nvPr/>
        </p:nvSpPr>
        <p:spPr>
          <a:xfrm rot="5400000">
            <a:off x="5022072" y="2186856"/>
            <a:ext cx="252000" cy="14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5400000">
            <a:off x="7686352" y="2186856"/>
            <a:ext cx="252000" cy="14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Chart 20"/>
          <p:cNvGraphicFramePr>
            <a:graphicFrameLocks/>
          </p:cNvGraphicFramePr>
          <p:nvPr>
            <p:extLst>
              <p:ext uri="{D42A27DB-BD31-4B8C-83A1-F6EECF244321}">
                <p14:modId xmlns:p14="http://schemas.microsoft.com/office/powerpoint/2010/main" val="88252689"/>
              </p:ext>
            </p:extLst>
          </p:nvPr>
        </p:nvGraphicFramePr>
        <p:xfrm>
          <a:off x="6478787" y="4701689"/>
          <a:ext cx="2667129" cy="1679639"/>
        </p:xfrm>
        <a:graphic>
          <a:graphicData uri="http://schemas.openxmlformats.org/drawingml/2006/chart">
            <c:chart xmlns:c="http://schemas.openxmlformats.org/drawingml/2006/chart" xmlns:r="http://schemas.openxmlformats.org/officeDocument/2006/relationships" r:id="rId3"/>
          </a:graphicData>
        </a:graphic>
      </p:graphicFrame>
      <p:sp>
        <p:nvSpPr>
          <p:cNvPr id="22" name="Right Arrow 21"/>
          <p:cNvSpPr/>
          <p:nvPr/>
        </p:nvSpPr>
        <p:spPr>
          <a:xfrm rot="5400000">
            <a:off x="7769115" y="4621839"/>
            <a:ext cx="252000" cy="14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Chart 13"/>
          <p:cNvGraphicFramePr>
            <a:graphicFrameLocks/>
          </p:cNvGraphicFramePr>
          <p:nvPr>
            <p:extLst>
              <p:ext uri="{D42A27DB-BD31-4B8C-83A1-F6EECF244321}">
                <p14:modId xmlns:p14="http://schemas.microsoft.com/office/powerpoint/2010/main" val="3259234407"/>
              </p:ext>
            </p:extLst>
          </p:nvPr>
        </p:nvGraphicFramePr>
        <p:xfrm>
          <a:off x="6444208" y="2258856"/>
          <a:ext cx="2699792" cy="15301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extLst>
              <p:ext uri="{D42A27DB-BD31-4B8C-83A1-F6EECF244321}">
                <p14:modId xmlns:p14="http://schemas.microsoft.com/office/powerpoint/2010/main" val="3070460340"/>
              </p:ext>
            </p:extLst>
          </p:nvPr>
        </p:nvGraphicFramePr>
        <p:xfrm>
          <a:off x="3583191" y="2258857"/>
          <a:ext cx="3381375" cy="145817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p:cNvGraphicFramePr>
            <a:graphicFrameLocks/>
          </p:cNvGraphicFramePr>
          <p:nvPr>
            <p:extLst>
              <p:ext uri="{D42A27DB-BD31-4B8C-83A1-F6EECF244321}">
                <p14:modId xmlns:p14="http://schemas.microsoft.com/office/powerpoint/2010/main" val="928289640"/>
              </p:ext>
            </p:extLst>
          </p:nvPr>
        </p:nvGraphicFramePr>
        <p:xfrm>
          <a:off x="3275856" y="4750609"/>
          <a:ext cx="3152775" cy="1620208"/>
        </p:xfrm>
        <a:graphic>
          <a:graphicData uri="http://schemas.openxmlformats.org/drawingml/2006/chart">
            <c:chart xmlns:c="http://schemas.openxmlformats.org/drawingml/2006/chart" xmlns:r="http://schemas.openxmlformats.org/officeDocument/2006/relationships" r:id="rId6"/>
          </a:graphicData>
        </a:graphic>
      </p:graphicFrame>
      <p:sp>
        <p:nvSpPr>
          <p:cNvPr id="5" name="Right Arrow 4"/>
          <p:cNvSpPr/>
          <p:nvPr/>
        </p:nvSpPr>
        <p:spPr>
          <a:xfrm rot="16200000">
            <a:off x="5076072" y="4639839"/>
            <a:ext cx="252000" cy="14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1290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55576" y="1772816"/>
            <a:ext cx="3168352" cy="319881"/>
          </a:xfrm>
        </p:spPr>
        <p:txBody>
          <a:bodyPr/>
          <a:lstStyle/>
          <a:p>
            <a:r>
              <a:rPr lang="mn-MN" sz="1200" b="1" dirty="0" smtClean="0">
                <a:latin typeface="Arial" pitchFamily="34" charset="0"/>
                <a:cs typeface="Arial" pitchFamily="34" charset="0"/>
              </a:rPr>
              <a:t>Борлуулалтын бүтэц</a:t>
            </a:r>
            <a:endParaRPr lang="en-US" sz="1200" b="1" dirty="0">
              <a:latin typeface="Arial" pitchFamily="34" charset="0"/>
              <a:cs typeface="Arial" pitchFamily="34" charset="0"/>
            </a:endParaRPr>
          </a:p>
        </p:txBody>
      </p:sp>
      <p:sp>
        <p:nvSpPr>
          <p:cNvPr id="7" name="Text Placeholder 6"/>
          <p:cNvSpPr>
            <a:spLocks noGrp="1"/>
          </p:cNvSpPr>
          <p:nvPr>
            <p:ph type="body" sz="quarter" idx="3"/>
          </p:nvPr>
        </p:nvSpPr>
        <p:spPr>
          <a:xfrm>
            <a:off x="5093208" y="1772816"/>
            <a:ext cx="3511240" cy="432048"/>
          </a:xfrm>
        </p:spPr>
        <p:txBody>
          <a:bodyPr/>
          <a:lstStyle/>
          <a:p>
            <a:r>
              <a:rPr lang="mn-MN" sz="1200" b="1" dirty="0" smtClean="0">
                <a:latin typeface="Arial" pitchFamily="34" charset="0"/>
                <a:cs typeface="Arial" pitchFamily="34" charset="0"/>
              </a:rPr>
              <a:t>Борлуулалтын төлөвлөгөө болон гүйцэтгэл</a:t>
            </a:r>
            <a:endParaRPr lang="en-US" sz="1200" b="1" dirty="0">
              <a:latin typeface="Arial" pitchFamily="34" charset="0"/>
              <a:cs typeface="Arial" pitchFamily="34" charset="0"/>
            </a:endParaRPr>
          </a:p>
        </p:txBody>
      </p:sp>
      <p:pic>
        <p:nvPicPr>
          <p:cNvPr id="4" name="Picture 3" descr="D:\RMC\Logo\Logo 10 -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66548"/>
            <a:ext cx="1489910" cy="1116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Content Placeholder 10"/>
          <p:cNvGraphicFramePr>
            <a:graphicFrameLocks noGrp="1"/>
          </p:cNvGraphicFramePr>
          <p:nvPr>
            <p:ph sz="half" idx="2"/>
            <p:extLst>
              <p:ext uri="{D42A27DB-BD31-4B8C-83A1-F6EECF244321}">
                <p14:modId xmlns:p14="http://schemas.microsoft.com/office/powerpoint/2010/main" val="2944855208"/>
              </p:ext>
            </p:extLst>
          </p:nvPr>
        </p:nvGraphicFramePr>
        <p:xfrm>
          <a:off x="251520" y="1556792"/>
          <a:ext cx="4536504" cy="45365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8"/>
          <p:cNvGraphicFramePr>
            <a:graphicFrameLocks noGrp="1"/>
          </p:cNvGraphicFramePr>
          <p:nvPr>
            <p:ph sz="quarter" idx="4"/>
            <p:extLst>
              <p:ext uri="{D42A27DB-BD31-4B8C-83A1-F6EECF244321}">
                <p14:modId xmlns:p14="http://schemas.microsoft.com/office/powerpoint/2010/main" val="2515927299"/>
              </p:ext>
            </p:extLst>
          </p:nvPr>
        </p:nvGraphicFramePr>
        <p:xfrm>
          <a:off x="4788024" y="2259013"/>
          <a:ext cx="4176464" cy="3840162"/>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5225739" y="3143726"/>
            <a:ext cx="619080" cy="276999"/>
          </a:xfrm>
          <a:prstGeom prst="rect">
            <a:avLst/>
          </a:prstGeom>
          <a:noFill/>
        </p:spPr>
        <p:txBody>
          <a:bodyPr wrap="none" rtlCol="0">
            <a:spAutoFit/>
          </a:bodyPr>
          <a:lstStyle/>
          <a:p>
            <a:r>
              <a:rPr lang="mn-MN" sz="1200" b="1" dirty="0" smtClean="0">
                <a:latin typeface="Arial" pitchFamily="34" charset="0"/>
                <a:cs typeface="Arial" pitchFamily="34" charset="0"/>
              </a:rPr>
              <a:t>91,4%</a:t>
            </a:r>
            <a:endParaRPr lang="en-US" sz="1200" b="1" dirty="0">
              <a:latin typeface="Arial" pitchFamily="34" charset="0"/>
              <a:cs typeface="Arial" pitchFamily="34" charset="0"/>
            </a:endParaRPr>
          </a:p>
        </p:txBody>
      </p:sp>
      <p:sp>
        <p:nvSpPr>
          <p:cNvPr id="10" name="TextBox 9"/>
          <p:cNvSpPr txBox="1"/>
          <p:nvPr/>
        </p:nvSpPr>
        <p:spPr>
          <a:xfrm>
            <a:off x="5926147" y="3743146"/>
            <a:ext cx="662077" cy="276999"/>
          </a:xfrm>
          <a:prstGeom prst="rect">
            <a:avLst/>
          </a:prstGeom>
          <a:noFill/>
        </p:spPr>
        <p:txBody>
          <a:bodyPr wrap="square" rtlCol="0">
            <a:spAutoFit/>
          </a:bodyPr>
          <a:lstStyle/>
          <a:p>
            <a:r>
              <a:rPr lang="mn-MN" sz="1200" b="1" dirty="0" smtClean="0">
                <a:latin typeface="Arial" pitchFamily="34" charset="0"/>
                <a:cs typeface="Arial" pitchFamily="34" charset="0"/>
              </a:rPr>
              <a:t>8,1%</a:t>
            </a:r>
            <a:endParaRPr lang="en-US" sz="1200" b="1" dirty="0">
              <a:latin typeface="Arial" pitchFamily="34" charset="0"/>
              <a:cs typeface="Arial" pitchFamily="34" charset="0"/>
            </a:endParaRPr>
          </a:p>
        </p:txBody>
      </p:sp>
      <p:cxnSp>
        <p:nvCxnSpPr>
          <p:cNvPr id="12" name="Straight Arrow Connector 11"/>
          <p:cNvCxnSpPr/>
          <p:nvPr/>
        </p:nvCxnSpPr>
        <p:spPr>
          <a:xfrm flipH="1">
            <a:off x="5621793" y="3625272"/>
            <a:ext cx="750407" cy="322421"/>
          </a:xfrm>
          <a:prstGeom prst="straightConnector1">
            <a:avLst/>
          </a:prstGeom>
          <a:ln>
            <a:solidFill>
              <a:schemeClr val="tx2">
                <a:lumMod val="75000"/>
              </a:schemeClr>
            </a:solidFill>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flipH="1">
            <a:off x="7092280" y="3420725"/>
            <a:ext cx="750407" cy="322421"/>
          </a:xfrm>
          <a:prstGeom prst="straightConnector1">
            <a:avLst/>
          </a:prstGeom>
          <a:ln>
            <a:solidFill>
              <a:schemeClr val="tx2">
                <a:lumMod val="75000"/>
              </a:schemeClr>
            </a:solidFill>
            <a:tailEnd type="arrow"/>
          </a:ln>
        </p:spPr>
        <p:style>
          <a:lnRef idx="2">
            <a:schemeClr val="dk1"/>
          </a:lnRef>
          <a:fillRef idx="0">
            <a:schemeClr val="dk1"/>
          </a:fillRef>
          <a:effectRef idx="1">
            <a:schemeClr val="dk1"/>
          </a:effectRef>
          <a:fontRef idx="minor">
            <a:schemeClr val="tx1"/>
          </a:fontRef>
        </p:style>
      </p:cxnSp>
      <p:sp>
        <p:nvSpPr>
          <p:cNvPr id="13" name="Title 1"/>
          <p:cNvSpPr txBox="1">
            <a:spLocks/>
          </p:cNvSpPr>
          <p:nvPr/>
        </p:nvSpPr>
        <p:spPr>
          <a:xfrm>
            <a:off x="3131840" y="323507"/>
            <a:ext cx="5616624" cy="829791"/>
          </a:xfrm>
          <a:prstGeom prst="rect">
            <a:avLst/>
          </a:prstGeom>
        </p:spPr>
        <p:txBody>
          <a:bodyPr vert="horz" lIns="91440" tIns="45720" rIns="91440" bIns="45720" rtlCol="0" anchor="b">
            <a:normAutofit fontScale="90000"/>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mn-MN" sz="3200" b="1" dirty="0" smtClean="0">
                <a:latin typeface="Arial" pitchFamily="34" charset="0"/>
                <a:cs typeface="Arial" pitchFamily="34" charset="0"/>
              </a:rPr>
              <a:t>Үйл ажиллагааны тайлан</a:t>
            </a:r>
            <a:endParaRPr lang="en-US" sz="3200" b="1" dirty="0">
              <a:latin typeface="Arial" pitchFamily="34" charset="0"/>
              <a:cs typeface="Arial" pitchFamily="34" charset="0"/>
            </a:endParaRPr>
          </a:p>
        </p:txBody>
      </p:sp>
    </p:spTree>
    <p:extLst>
      <p:ext uri="{BB962C8B-B14F-4D97-AF65-F5344CB8AC3E}">
        <p14:creationId xmlns:p14="http://schemas.microsoft.com/office/powerpoint/2010/main" val="3150590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1560" y="1844824"/>
            <a:ext cx="3024336" cy="279722"/>
          </a:xfrm>
        </p:spPr>
        <p:txBody>
          <a:bodyPr/>
          <a:lstStyle/>
          <a:p>
            <a:pPr algn="ctr"/>
            <a:r>
              <a:rPr lang="mn-MN" sz="1200" b="1" dirty="0" smtClean="0">
                <a:latin typeface="Arial" pitchFamily="34" charset="0"/>
                <a:cs typeface="Arial" pitchFamily="34" charset="0"/>
              </a:rPr>
              <a:t>Рейсийн тоо /өдөр, шөнөөр/</a:t>
            </a:r>
            <a:endParaRPr lang="en-US" sz="1200" b="1" dirty="0">
              <a:latin typeface="Arial" pitchFamily="34" charset="0"/>
              <a:cs typeface="Arial" pitchFamily="34" charset="0"/>
            </a:endParaRPr>
          </a:p>
        </p:txBody>
      </p:sp>
      <p:sp>
        <p:nvSpPr>
          <p:cNvPr id="5" name="Text Placeholder 4"/>
          <p:cNvSpPr>
            <a:spLocks noGrp="1"/>
          </p:cNvSpPr>
          <p:nvPr>
            <p:ph type="body" sz="quarter" idx="3"/>
          </p:nvPr>
        </p:nvSpPr>
        <p:spPr>
          <a:xfrm>
            <a:off x="4732128" y="1772816"/>
            <a:ext cx="4427984" cy="295698"/>
          </a:xfrm>
        </p:spPr>
        <p:txBody>
          <a:bodyPr/>
          <a:lstStyle/>
          <a:p>
            <a:r>
              <a:rPr lang="mn-MN" sz="1200" b="1" dirty="0" smtClean="0">
                <a:latin typeface="Arial" pitchFamily="34" charset="0"/>
                <a:cs typeface="Arial" pitchFamily="34" charset="0"/>
              </a:rPr>
              <a:t>Бетон зуурмагийн борлуулалт /гарагаар/</a:t>
            </a:r>
            <a:endParaRPr lang="en-US" sz="1200" b="1" dirty="0">
              <a:latin typeface="Arial" pitchFamily="34" charset="0"/>
              <a:cs typeface="Arial"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473159075"/>
              </p:ext>
            </p:extLst>
          </p:nvPr>
        </p:nvGraphicFramePr>
        <p:xfrm>
          <a:off x="323528" y="2348880"/>
          <a:ext cx="4572000" cy="3672408"/>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descr="D:\RMC\Logo\Logo 10 -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80403"/>
            <a:ext cx="1489910" cy="1116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3131840" y="548680"/>
            <a:ext cx="5616624" cy="604618"/>
          </a:xfrm>
          <a:prstGeom prst="rect">
            <a:avLst/>
          </a:prstGeom>
        </p:spPr>
        <p:txBody>
          <a:bodyPr vert="horz" lIns="91440" tIns="45720" rIns="91440" bIns="45720" rtlCol="0" anchor="b">
            <a:normAutofit fontScale="90000"/>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mn-MN" sz="3200" b="1" dirty="0" smtClean="0">
                <a:latin typeface="Arial" pitchFamily="34" charset="0"/>
                <a:cs typeface="Arial" pitchFamily="34" charset="0"/>
              </a:rPr>
              <a:t>Үйл ажиллагааны тайлан</a:t>
            </a:r>
            <a:endParaRPr lang="en-US" sz="3200" b="1" dirty="0">
              <a:latin typeface="Arial" pitchFamily="34" charset="0"/>
              <a:cs typeface="Arial" pitchFamily="34" charset="0"/>
            </a:endParaRPr>
          </a:p>
        </p:txBody>
      </p:sp>
      <p:graphicFrame>
        <p:nvGraphicFramePr>
          <p:cNvPr id="12" name="Content Placeholder 9"/>
          <p:cNvGraphicFramePr>
            <a:graphicFrameLocks noGrp="1"/>
          </p:cNvGraphicFramePr>
          <p:nvPr>
            <p:ph sz="quarter" idx="4"/>
            <p:extLst>
              <p:ext uri="{D42A27DB-BD31-4B8C-83A1-F6EECF244321}">
                <p14:modId xmlns:p14="http://schemas.microsoft.com/office/powerpoint/2010/main" val="2509135061"/>
              </p:ext>
            </p:extLst>
          </p:nvPr>
        </p:nvGraphicFramePr>
        <p:xfrm>
          <a:off x="4572000" y="2259013"/>
          <a:ext cx="4464496" cy="38401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31749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D:\RMC\Logo\Logo 10 -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1489910" cy="1116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2987824" y="438841"/>
            <a:ext cx="6061352" cy="615598"/>
          </a:xfrm>
        </p:spPr>
        <p:txBody>
          <a:bodyPr>
            <a:normAutofit/>
          </a:bodyPr>
          <a:lstStyle/>
          <a:p>
            <a:r>
              <a:rPr lang="mn-MN" sz="3200" b="1" dirty="0" smtClean="0">
                <a:latin typeface="Arial" pitchFamily="34" charset="0"/>
                <a:cs typeface="Arial" pitchFamily="34" charset="0"/>
              </a:rPr>
              <a:t>Үйл ажиллагааны тайлан</a:t>
            </a:r>
            <a:endParaRPr lang="en-US" sz="3200" b="1" dirty="0">
              <a:latin typeface="Arial" pitchFamily="34" charset="0"/>
              <a:cs typeface="Arial" pitchFamily="34" charset="0"/>
            </a:endParaRPr>
          </a:p>
        </p:txBody>
      </p:sp>
      <p:sp>
        <p:nvSpPr>
          <p:cNvPr id="5" name="Text Placeholder 4"/>
          <p:cNvSpPr>
            <a:spLocks noGrp="1"/>
          </p:cNvSpPr>
          <p:nvPr>
            <p:ph type="body" idx="1"/>
          </p:nvPr>
        </p:nvSpPr>
        <p:spPr>
          <a:xfrm>
            <a:off x="924467" y="1628800"/>
            <a:ext cx="3287493" cy="495746"/>
          </a:xfrm>
        </p:spPr>
        <p:txBody>
          <a:bodyPr/>
          <a:lstStyle/>
          <a:p>
            <a:r>
              <a:rPr lang="mn-MN" sz="1200" dirty="0" smtClean="0">
                <a:latin typeface="Arial" pitchFamily="34" charset="0"/>
                <a:cs typeface="Arial" pitchFamily="34" charset="0"/>
              </a:rPr>
              <a:t>Итгэмжлэгдсэн лабораторийн эрх авав.</a:t>
            </a:r>
            <a:endParaRPr lang="en-US" sz="1200" dirty="0">
              <a:latin typeface="Arial" pitchFamily="34" charset="0"/>
              <a:cs typeface="Arial" pitchFamily="34" charset="0"/>
            </a:endParaRPr>
          </a:p>
        </p:txBody>
      </p:sp>
      <p:sp>
        <p:nvSpPr>
          <p:cNvPr id="8" name="Text Placeholder 7"/>
          <p:cNvSpPr>
            <a:spLocks noGrp="1"/>
          </p:cNvSpPr>
          <p:nvPr>
            <p:ph type="body" sz="quarter" idx="3"/>
          </p:nvPr>
        </p:nvSpPr>
        <p:spPr/>
        <p:txBody>
          <a:bodyPr/>
          <a:lstStyle/>
          <a:p>
            <a:endParaRPr lang="en-US"/>
          </a:p>
        </p:txBody>
      </p:sp>
      <p:sp>
        <p:nvSpPr>
          <p:cNvPr id="9" name="Content Placeholder 8"/>
          <p:cNvSpPr>
            <a:spLocks noGrp="1"/>
          </p:cNvSpPr>
          <p:nvPr>
            <p:ph sz="quarter" idx="4"/>
          </p:nvPr>
        </p:nvSpPr>
        <p:spPr/>
        <p:txBody>
          <a:bodyPr/>
          <a:lstStyle/>
          <a:p>
            <a:endParaRPr lang="en-US"/>
          </a:p>
        </p:txBody>
      </p:sp>
      <p:pic>
        <p:nvPicPr>
          <p:cNvPr id="11" name="Picture 2"/>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l="36589" t="19246" r="37307" b="15477"/>
          <a:stretch/>
        </p:blipFill>
        <p:spPr bwMode="auto">
          <a:xfrm>
            <a:off x="953978" y="2348880"/>
            <a:ext cx="2731404" cy="384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0151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603927415"/>
              </p:ext>
            </p:extLst>
          </p:nvPr>
        </p:nvGraphicFramePr>
        <p:xfrm>
          <a:off x="457200" y="1752600"/>
          <a:ext cx="8291264"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D:\RMC\Logo\Logo 10 - Copy.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9512" y="188640"/>
            <a:ext cx="1489910" cy="1116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6228184" y="323507"/>
            <a:ext cx="2520280" cy="829791"/>
          </a:xfrm>
        </p:spPr>
        <p:txBody>
          <a:bodyPr>
            <a:normAutofit/>
          </a:bodyPr>
          <a:lstStyle/>
          <a:p>
            <a:r>
              <a:rPr lang="mn-MN" sz="3200" b="1" dirty="0" smtClean="0">
                <a:latin typeface="Arial" pitchFamily="34" charset="0"/>
                <a:cs typeface="Arial" pitchFamily="34" charset="0"/>
              </a:rPr>
              <a:t>стратеги</a:t>
            </a:r>
            <a:endParaRPr lang="en-US" sz="3200" b="1" dirty="0">
              <a:latin typeface="Arial" pitchFamily="34" charset="0"/>
              <a:cs typeface="Arial" pitchFamily="34" charset="0"/>
            </a:endParaRPr>
          </a:p>
        </p:txBody>
      </p:sp>
    </p:spTree>
    <p:extLst>
      <p:ext uri="{BB962C8B-B14F-4D97-AF65-F5344CB8AC3E}">
        <p14:creationId xmlns:p14="http://schemas.microsoft.com/office/powerpoint/2010/main" val="31439380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689042"/>
            <a:ext cx="5791200" cy="615598"/>
          </a:xfrm>
        </p:spPr>
        <p:txBody>
          <a:bodyPr>
            <a:noAutofit/>
          </a:bodyPr>
          <a:lstStyle/>
          <a:p>
            <a:r>
              <a:rPr lang="mn-MN" sz="2800" b="1" dirty="0" smtClean="0">
                <a:latin typeface="Arial" pitchFamily="34" charset="0"/>
                <a:cs typeface="Arial" pitchFamily="34" charset="0"/>
              </a:rPr>
              <a:t>Барилгын салбарын тойм</a:t>
            </a:r>
            <a:endParaRPr lang="en-US" sz="2800" b="1" dirty="0">
              <a:latin typeface="Arial" pitchFamily="34" charset="0"/>
              <a:cs typeface="Arial" pitchFamily="34" charset="0"/>
            </a:endParaRPr>
          </a:p>
        </p:txBody>
      </p:sp>
      <p:sp>
        <p:nvSpPr>
          <p:cNvPr id="7" name="Text Placeholder 6"/>
          <p:cNvSpPr>
            <a:spLocks noGrp="1"/>
          </p:cNvSpPr>
          <p:nvPr>
            <p:ph type="body" sz="quarter" idx="3"/>
          </p:nvPr>
        </p:nvSpPr>
        <p:spPr>
          <a:xfrm>
            <a:off x="395536" y="1628800"/>
            <a:ext cx="3816424" cy="639762"/>
          </a:xfrm>
        </p:spPr>
        <p:txBody>
          <a:bodyPr/>
          <a:lstStyle/>
          <a:p>
            <a:pPr algn="just"/>
            <a:r>
              <a:rPr lang="mn-MN" sz="1100" b="1" dirty="0">
                <a:latin typeface="Arial" pitchFamily="34" charset="0"/>
                <a:cs typeface="Arial" pitchFamily="34" charset="0"/>
              </a:rPr>
              <a:t>Барилгын </a:t>
            </a:r>
            <a:r>
              <a:rPr lang="mn-MN" sz="1100" b="1" dirty="0" smtClean="0">
                <a:latin typeface="Arial" pitchFamily="34" charset="0"/>
                <a:cs typeface="Arial" pitchFamily="34" charset="0"/>
              </a:rPr>
              <a:t>байгууллагын </a:t>
            </a:r>
            <a:r>
              <a:rPr lang="mn-MN" sz="1100" b="1" dirty="0">
                <a:latin typeface="Arial" pitchFamily="34" charset="0"/>
                <a:cs typeface="Arial" pitchFamily="34" charset="0"/>
              </a:rPr>
              <a:t>гүйцэтгэсэн барилга угсралт их засварын ажил /сая төгрөг</a:t>
            </a:r>
            <a:r>
              <a:rPr lang="mn-MN" sz="1100" b="1" dirty="0" smtClean="0">
                <a:latin typeface="Arial" pitchFamily="34" charset="0"/>
                <a:cs typeface="Arial" pitchFamily="34" charset="0"/>
              </a:rPr>
              <a:t>/</a:t>
            </a:r>
            <a:endParaRPr lang="en-US" sz="1100" b="1" dirty="0">
              <a:latin typeface="Arial" pitchFamily="34" charset="0"/>
              <a:cs typeface="Arial" pitchFamily="34" charset="0"/>
            </a:endParaRPr>
          </a:p>
        </p:txBody>
      </p:sp>
      <p:pic>
        <p:nvPicPr>
          <p:cNvPr id="5" name="Picture 4" descr="D:\RMC\Logo\Logo 10 -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1489910" cy="1116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Content Placeholder 9"/>
          <p:cNvGraphicFramePr>
            <a:graphicFrameLocks noGrp="1"/>
          </p:cNvGraphicFramePr>
          <p:nvPr>
            <p:ph sz="quarter" idx="4"/>
            <p:extLst>
              <p:ext uri="{D42A27DB-BD31-4B8C-83A1-F6EECF244321}">
                <p14:modId xmlns:p14="http://schemas.microsoft.com/office/powerpoint/2010/main" val="1733034732"/>
              </p:ext>
            </p:extLst>
          </p:nvPr>
        </p:nvGraphicFramePr>
        <p:xfrm>
          <a:off x="395536" y="2348880"/>
          <a:ext cx="4499992" cy="4050307"/>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5024614" y="3789040"/>
            <a:ext cx="3744416" cy="2862322"/>
          </a:xfrm>
          <a:prstGeom prst="rect">
            <a:avLst/>
          </a:prstGeom>
        </p:spPr>
        <p:txBody>
          <a:bodyPr wrap="square">
            <a:spAutoFit/>
          </a:bodyPr>
          <a:lstStyle/>
          <a:p>
            <a:pPr algn="just">
              <a:lnSpc>
                <a:spcPct val="150000"/>
              </a:lnSpc>
            </a:pPr>
            <a:r>
              <a:rPr lang="mn-MN" sz="1300" dirty="0">
                <a:latin typeface="Arial" pitchFamily="34" charset="0"/>
                <a:ea typeface="Tahoma" panose="020B0604030504040204" pitchFamily="34" charset="0"/>
                <a:cs typeface="Arial" pitchFamily="34" charset="0"/>
              </a:rPr>
              <a:t>Барилга угсралт, их засварын ажлын хэмжээ 2017 оны урьдчилсан гүйцэтгэлээр </a:t>
            </a:r>
            <a:r>
              <a:rPr lang="mn-MN" sz="1300" b="1" dirty="0">
                <a:solidFill>
                  <a:srgbClr val="FF0000"/>
                </a:solidFill>
                <a:latin typeface="Arial" pitchFamily="34" charset="0"/>
                <a:ea typeface="Tahoma" panose="020B0604030504040204" pitchFamily="34" charset="0"/>
                <a:cs typeface="Arial" pitchFamily="34" charset="0"/>
              </a:rPr>
              <a:t>3130.7</a:t>
            </a:r>
            <a:r>
              <a:rPr lang="mn-MN" sz="1300" b="1" dirty="0">
                <a:latin typeface="Arial" pitchFamily="34" charset="0"/>
                <a:ea typeface="Tahoma" panose="020B0604030504040204" pitchFamily="34" charset="0"/>
                <a:cs typeface="Arial" pitchFamily="34" charset="0"/>
              </a:rPr>
              <a:t> </a:t>
            </a:r>
            <a:r>
              <a:rPr lang="mn-MN" sz="1300" dirty="0">
                <a:latin typeface="Arial" pitchFamily="34" charset="0"/>
                <a:ea typeface="Tahoma" panose="020B0604030504040204" pitchFamily="34" charset="0"/>
                <a:cs typeface="Arial" pitchFamily="34" charset="0"/>
              </a:rPr>
              <a:t>тэрбум төгрөгт хүрч, </a:t>
            </a:r>
            <a:r>
              <a:rPr lang="mn-MN" sz="1300" b="1" dirty="0" smtClean="0">
                <a:solidFill>
                  <a:srgbClr val="FF0000"/>
                </a:solidFill>
                <a:latin typeface="Arial" pitchFamily="34" charset="0"/>
                <a:ea typeface="Tahoma" panose="020B0604030504040204" pitchFamily="34" charset="0"/>
                <a:cs typeface="Arial" pitchFamily="34" charset="0"/>
              </a:rPr>
              <a:t>94.1</a:t>
            </a:r>
            <a:r>
              <a:rPr lang="mn-MN" sz="1300" dirty="0" smtClean="0">
                <a:latin typeface="Arial" pitchFamily="34" charset="0"/>
                <a:ea typeface="Tahoma" panose="020B0604030504040204" pitchFamily="34" charset="0"/>
                <a:cs typeface="Arial" pitchFamily="34" charset="0"/>
              </a:rPr>
              <a:t>%-ийн ажлыг </a:t>
            </a:r>
            <a:r>
              <a:rPr lang="mn-MN" sz="1300" dirty="0">
                <a:latin typeface="Arial" pitchFamily="34" charset="0"/>
                <a:ea typeface="Tahoma" panose="020B0604030504040204" pitchFamily="34" charset="0"/>
                <a:cs typeface="Arial" pitchFamily="34" charset="0"/>
              </a:rPr>
              <a:t>дотоодын барилгын </a:t>
            </a:r>
            <a:r>
              <a:rPr lang="mn-MN" sz="1300" dirty="0" smtClean="0">
                <a:latin typeface="Arial" pitchFamily="34" charset="0"/>
                <a:ea typeface="Tahoma" panose="020B0604030504040204" pitchFamily="34" charset="0"/>
                <a:cs typeface="Arial" pitchFamily="34" charset="0"/>
              </a:rPr>
              <a:t>байгууллага, </a:t>
            </a:r>
            <a:r>
              <a:rPr lang="mn-MN" sz="1300" b="1" dirty="0" smtClean="0">
                <a:solidFill>
                  <a:srgbClr val="FF0000"/>
                </a:solidFill>
                <a:latin typeface="Arial" pitchFamily="34" charset="0"/>
                <a:ea typeface="Tahoma" panose="020B0604030504040204" pitchFamily="34" charset="0"/>
                <a:cs typeface="Arial" pitchFamily="34" charset="0"/>
              </a:rPr>
              <a:t>5.9</a:t>
            </a:r>
            <a:r>
              <a:rPr lang="mn-MN" sz="1300" dirty="0" smtClean="0">
                <a:latin typeface="Arial" pitchFamily="34" charset="0"/>
                <a:ea typeface="Tahoma" panose="020B0604030504040204" pitchFamily="34" charset="0"/>
                <a:cs typeface="Arial" pitchFamily="34" charset="0"/>
              </a:rPr>
              <a:t>%-ийн ажлыг </a:t>
            </a:r>
            <a:r>
              <a:rPr lang="mn-MN" sz="1300" dirty="0">
                <a:latin typeface="Arial" pitchFamily="34" charset="0"/>
                <a:ea typeface="Tahoma" panose="020B0604030504040204" pitchFamily="34" charset="0"/>
                <a:cs typeface="Arial" pitchFamily="34" charset="0"/>
              </a:rPr>
              <a:t>гадаадын барилгын байгууллага гүйцэтгэсэн байна</a:t>
            </a:r>
            <a:r>
              <a:rPr lang="mn-MN" sz="1300" dirty="0" smtClean="0">
                <a:latin typeface="Arial" pitchFamily="34" charset="0"/>
                <a:ea typeface="Tahoma" panose="020B0604030504040204" pitchFamily="34" charset="0"/>
                <a:cs typeface="Arial" pitchFamily="34" charset="0"/>
              </a:rPr>
              <a:t>.</a:t>
            </a:r>
          </a:p>
          <a:p>
            <a:pPr algn="just">
              <a:lnSpc>
                <a:spcPct val="150000"/>
              </a:lnSpc>
            </a:pPr>
            <a:r>
              <a:rPr lang="mn-MN" sz="1400" dirty="0">
                <a:latin typeface="Arial" pitchFamily="34" charset="0"/>
                <a:ea typeface="Tahoma" panose="020B0604030504040204" pitchFamily="34" charset="0"/>
                <a:cs typeface="Arial" pitchFamily="34" charset="0"/>
              </a:rPr>
              <a:t>Барилга угсралт, их засварын ажлын хэмжээ 2017 онд өмнөх оноос </a:t>
            </a:r>
            <a:r>
              <a:rPr lang="mn-MN" sz="1400" b="1" dirty="0">
                <a:solidFill>
                  <a:srgbClr val="FF0000"/>
                </a:solidFill>
                <a:latin typeface="Arial" pitchFamily="34" charset="0"/>
                <a:ea typeface="Tahoma" panose="020B0604030504040204" pitchFamily="34" charset="0"/>
                <a:cs typeface="Arial" pitchFamily="34" charset="0"/>
              </a:rPr>
              <a:t>45.9</a:t>
            </a:r>
            <a:r>
              <a:rPr lang="mn-MN" sz="1400" dirty="0">
                <a:latin typeface="Arial" pitchFamily="34" charset="0"/>
                <a:ea typeface="Tahoma" panose="020B0604030504040204" pitchFamily="34" charset="0"/>
                <a:cs typeface="Arial" pitchFamily="34" charset="0"/>
              </a:rPr>
              <a:t> (1.5%) тэрбум төгрөгөөр </a:t>
            </a:r>
            <a:r>
              <a:rPr lang="mn-MN" sz="1400" dirty="0" smtClean="0">
                <a:latin typeface="Arial" pitchFamily="34" charset="0"/>
                <a:ea typeface="Tahoma" panose="020B0604030504040204" pitchFamily="34" charset="0"/>
                <a:cs typeface="Arial" pitchFamily="34" charset="0"/>
              </a:rPr>
              <a:t>өссөн.</a:t>
            </a:r>
            <a:endParaRPr lang="mn-MN" sz="1300" dirty="0">
              <a:latin typeface="Arial" pitchFamily="34" charset="0"/>
              <a:ea typeface="Tahoma" panose="020B0604030504040204" pitchFamily="34" charset="0"/>
              <a:cs typeface="Arial" pitchFamily="34"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4614" y="1556792"/>
            <a:ext cx="3651842" cy="2232248"/>
          </a:xfrm>
          <a:prstGeom prst="rect">
            <a:avLst/>
          </a:prstGeom>
        </p:spPr>
      </p:pic>
      <p:sp>
        <p:nvSpPr>
          <p:cNvPr id="9" name="Rectangle 8"/>
          <p:cNvSpPr/>
          <p:nvPr/>
        </p:nvSpPr>
        <p:spPr>
          <a:xfrm>
            <a:off x="937854" y="6500355"/>
            <a:ext cx="2068900" cy="276999"/>
          </a:xfrm>
          <a:prstGeom prst="rect">
            <a:avLst/>
          </a:prstGeom>
        </p:spPr>
        <p:txBody>
          <a:bodyPr wrap="none">
            <a:spAutoFit/>
          </a:bodyPr>
          <a:lstStyle/>
          <a:p>
            <a:r>
              <a:rPr lang="mn-MN" sz="1200" dirty="0">
                <a:latin typeface="Arial" pitchFamily="34" charset="0"/>
                <a:cs typeface="Arial" pitchFamily="34" charset="0"/>
              </a:rPr>
              <a:t>Эх сурвалж: </a:t>
            </a:r>
            <a:r>
              <a:rPr lang="mn-MN" sz="1200" dirty="0" smtClean="0">
                <a:latin typeface="Arial" pitchFamily="34" charset="0"/>
                <a:cs typeface="Arial" pitchFamily="34" charset="0"/>
              </a:rPr>
              <a:t>ҮСХ, 1212.</a:t>
            </a:r>
            <a:r>
              <a:rPr lang="en-US" sz="1200" dirty="0" err="1" smtClean="0">
                <a:latin typeface="Arial" pitchFamily="34" charset="0"/>
                <a:cs typeface="Arial" pitchFamily="34" charset="0"/>
              </a:rPr>
              <a:t>mn</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3806051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689042"/>
            <a:ext cx="5791200" cy="615598"/>
          </a:xfrm>
        </p:spPr>
        <p:txBody>
          <a:bodyPr>
            <a:noAutofit/>
          </a:bodyPr>
          <a:lstStyle/>
          <a:p>
            <a:r>
              <a:rPr lang="mn-MN" sz="2800" b="1" dirty="0" smtClean="0">
                <a:latin typeface="Arial" pitchFamily="34" charset="0"/>
                <a:cs typeface="Arial" pitchFamily="34" charset="0"/>
              </a:rPr>
              <a:t>Барилгын салбарын тойм</a:t>
            </a:r>
            <a:endParaRPr lang="en-US" sz="2800" b="1" dirty="0">
              <a:latin typeface="Arial" pitchFamily="34" charset="0"/>
              <a:cs typeface="Arial" pitchFamily="34" charset="0"/>
            </a:endParaRPr>
          </a:p>
        </p:txBody>
      </p:sp>
      <p:sp>
        <p:nvSpPr>
          <p:cNvPr id="4" name="Text Placeholder 3"/>
          <p:cNvSpPr>
            <a:spLocks noGrp="1"/>
          </p:cNvSpPr>
          <p:nvPr>
            <p:ph type="body" idx="1"/>
          </p:nvPr>
        </p:nvSpPr>
        <p:spPr>
          <a:xfrm>
            <a:off x="539552" y="1628800"/>
            <a:ext cx="4104456" cy="639762"/>
          </a:xfrm>
        </p:spPr>
        <p:txBody>
          <a:bodyPr/>
          <a:lstStyle/>
          <a:p>
            <a:pPr algn="just"/>
            <a:r>
              <a:rPr lang="mn-MN" sz="1100" b="1" dirty="0" smtClean="0">
                <a:latin typeface="Arial" pitchFamily="34" charset="0"/>
                <a:cs typeface="Arial" pitchFamily="34" charset="0"/>
              </a:rPr>
              <a:t>Барилгын дотоодын байгууллагын гүйцэтгэсэн барилга угсралт их засварын ажил /хувиар/</a:t>
            </a:r>
            <a:endParaRPr lang="en-US" sz="1100" b="1" dirty="0">
              <a:latin typeface="Arial" pitchFamily="34" charset="0"/>
              <a:cs typeface="Arial" pitchFamily="34" charset="0"/>
            </a:endParaRPr>
          </a:p>
        </p:txBody>
      </p:sp>
      <p:pic>
        <p:nvPicPr>
          <p:cNvPr id="5" name="Picture 4" descr="D:\RMC\Logo\Logo 10 -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1489910" cy="1116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Content Placeholder 8"/>
          <p:cNvGraphicFramePr>
            <a:graphicFrameLocks noGrp="1"/>
          </p:cNvGraphicFramePr>
          <p:nvPr>
            <p:ph sz="half" idx="2"/>
            <p:extLst>
              <p:ext uri="{D42A27DB-BD31-4B8C-83A1-F6EECF244321}">
                <p14:modId xmlns:p14="http://schemas.microsoft.com/office/powerpoint/2010/main" val="2212601826"/>
              </p:ext>
            </p:extLst>
          </p:nvPr>
        </p:nvGraphicFramePr>
        <p:xfrm>
          <a:off x="179512" y="2276872"/>
          <a:ext cx="4536504" cy="4032448"/>
        </p:xfrm>
        <a:graphic>
          <a:graphicData uri="http://schemas.openxmlformats.org/drawingml/2006/chart">
            <c:chart xmlns:c="http://schemas.openxmlformats.org/drawingml/2006/chart" xmlns:r="http://schemas.openxmlformats.org/officeDocument/2006/relationships" r:id="rId3"/>
          </a:graphicData>
        </a:graphic>
      </p:graphicFrame>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4614" y="1556792"/>
            <a:ext cx="3651842" cy="2232248"/>
          </a:xfrm>
          <a:prstGeom prst="rect">
            <a:avLst/>
          </a:prstGeom>
        </p:spPr>
      </p:pic>
      <p:sp>
        <p:nvSpPr>
          <p:cNvPr id="15" name="Rectangle 14"/>
          <p:cNvSpPr/>
          <p:nvPr/>
        </p:nvSpPr>
        <p:spPr>
          <a:xfrm>
            <a:off x="5024614" y="3789040"/>
            <a:ext cx="3744416" cy="2492990"/>
          </a:xfrm>
          <a:prstGeom prst="rect">
            <a:avLst/>
          </a:prstGeom>
        </p:spPr>
        <p:txBody>
          <a:bodyPr wrap="square">
            <a:spAutoFit/>
          </a:bodyPr>
          <a:lstStyle/>
          <a:p>
            <a:pPr algn="just">
              <a:lnSpc>
                <a:spcPct val="150000"/>
              </a:lnSpc>
            </a:pPr>
            <a:r>
              <a:rPr lang="mn-MN" sz="1300" dirty="0" smtClean="0">
                <a:latin typeface="Arial" pitchFamily="34" charset="0"/>
                <a:ea typeface="Tahoma" panose="020B0604030504040204" pitchFamily="34" charset="0"/>
                <a:cs typeface="Arial" pitchFamily="34" charset="0"/>
              </a:rPr>
              <a:t>Дотоодын барилгын байгууллагуудын барилга </a:t>
            </a:r>
            <a:r>
              <a:rPr lang="mn-MN" sz="1300" dirty="0">
                <a:latin typeface="Arial" pitchFamily="34" charset="0"/>
                <a:ea typeface="Tahoma" panose="020B0604030504040204" pitchFamily="34" charset="0"/>
                <a:cs typeface="Arial" pitchFamily="34" charset="0"/>
              </a:rPr>
              <a:t>угсралт, их засварын ажлын хэмжээ 2017 оны урьдчилсан гүйцэтгэлээр </a:t>
            </a:r>
            <a:r>
              <a:rPr lang="mn-MN" sz="1300" b="1" dirty="0" smtClean="0">
                <a:solidFill>
                  <a:srgbClr val="FF0000"/>
                </a:solidFill>
                <a:latin typeface="Arial" pitchFamily="34" charset="0"/>
                <a:ea typeface="Tahoma" panose="020B0604030504040204" pitchFamily="34" charset="0"/>
                <a:cs typeface="Arial" pitchFamily="34" charset="0"/>
              </a:rPr>
              <a:t>2944.6</a:t>
            </a:r>
            <a:r>
              <a:rPr lang="mn-MN" sz="1300" dirty="0" smtClean="0">
                <a:latin typeface="Arial" pitchFamily="34" charset="0"/>
                <a:ea typeface="Tahoma" panose="020B0604030504040204" pitchFamily="34" charset="0"/>
                <a:cs typeface="Arial" pitchFamily="34" charset="0"/>
              </a:rPr>
              <a:t> </a:t>
            </a:r>
            <a:r>
              <a:rPr lang="mn-MN" sz="1300" dirty="0">
                <a:latin typeface="Arial" pitchFamily="34" charset="0"/>
                <a:ea typeface="Tahoma" panose="020B0604030504040204" pitchFamily="34" charset="0"/>
                <a:cs typeface="Arial" pitchFamily="34" charset="0"/>
              </a:rPr>
              <a:t>тэрбум төгрөгт </a:t>
            </a:r>
            <a:r>
              <a:rPr lang="mn-MN" sz="1300" dirty="0" smtClean="0">
                <a:latin typeface="Arial" pitchFamily="34" charset="0"/>
                <a:ea typeface="Tahoma" panose="020B0604030504040204" pitchFamily="34" charset="0"/>
                <a:cs typeface="Arial" pitchFamily="34" charset="0"/>
              </a:rPr>
              <a:t>хүрч өмнөх оноос </a:t>
            </a:r>
            <a:r>
              <a:rPr lang="mn-MN" sz="1300" b="1" dirty="0" smtClean="0">
                <a:solidFill>
                  <a:srgbClr val="FF0000"/>
                </a:solidFill>
                <a:latin typeface="Arial" pitchFamily="34" charset="0"/>
                <a:ea typeface="Tahoma" panose="020B0604030504040204" pitchFamily="34" charset="0"/>
                <a:cs typeface="Arial" pitchFamily="34" charset="0"/>
              </a:rPr>
              <a:t>2,5</a:t>
            </a:r>
            <a:r>
              <a:rPr lang="mn-MN" sz="1300" dirty="0" smtClean="0">
                <a:latin typeface="Arial" pitchFamily="34" charset="0"/>
                <a:ea typeface="Tahoma" panose="020B0604030504040204" pitchFamily="34" charset="0"/>
                <a:cs typeface="Arial" pitchFamily="34" charset="0"/>
              </a:rPr>
              <a:t>%-иар өссөн байна. Үүнд гадаадын байгууллагатай хамтарсан байгууллагуудын хийж гүйцэтгэсэн ажил өмнөх онтой харьцуулахад </a:t>
            </a:r>
            <a:r>
              <a:rPr lang="mn-MN" sz="1300" b="1" dirty="0" smtClean="0">
                <a:solidFill>
                  <a:srgbClr val="FF0000"/>
                </a:solidFill>
                <a:latin typeface="Arial" pitchFamily="34" charset="0"/>
                <a:ea typeface="Tahoma" panose="020B0604030504040204" pitchFamily="34" charset="0"/>
                <a:cs typeface="Arial" pitchFamily="34" charset="0"/>
              </a:rPr>
              <a:t>83</a:t>
            </a:r>
            <a:r>
              <a:rPr lang="mn-MN" sz="1300" dirty="0" smtClean="0">
                <a:latin typeface="Arial" pitchFamily="34" charset="0"/>
                <a:ea typeface="Tahoma" panose="020B0604030504040204" pitchFamily="34" charset="0"/>
                <a:cs typeface="Arial" pitchFamily="34" charset="0"/>
              </a:rPr>
              <a:t>%-аар өсөж голлох үүрэг </a:t>
            </a:r>
            <a:r>
              <a:rPr lang="mn-MN" sz="1300" dirty="0" smtClean="0">
                <a:latin typeface="Arial" pitchFamily="34" charset="0"/>
                <a:ea typeface="Tahoma" panose="020B0604030504040204" pitchFamily="34" charset="0"/>
                <a:cs typeface="Arial" pitchFamily="34" charset="0"/>
              </a:rPr>
              <a:t>гүйцэтгэсэн </a:t>
            </a:r>
            <a:r>
              <a:rPr lang="mn-MN" sz="1300" dirty="0" smtClean="0">
                <a:latin typeface="Arial" pitchFamily="34" charset="0"/>
                <a:ea typeface="Tahoma" panose="020B0604030504040204" pitchFamily="34" charset="0"/>
                <a:cs typeface="Arial" pitchFamily="34" charset="0"/>
              </a:rPr>
              <a:t>байна.</a:t>
            </a:r>
            <a:endParaRPr lang="mn-MN" sz="1300" dirty="0">
              <a:latin typeface="Arial" pitchFamily="34" charset="0"/>
              <a:ea typeface="Tahoma" panose="020B0604030504040204" pitchFamily="34" charset="0"/>
              <a:cs typeface="Arial" pitchFamily="34" charset="0"/>
            </a:endParaRPr>
          </a:p>
        </p:txBody>
      </p:sp>
      <p:sp>
        <p:nvSpPr>
          <p:cNvPr id="8" name="Rectangle 7"/>
          <p:cNvSpPr/>
          <p:nvPr/>
        </p:nvSpPr>
        <p:spPr>
          <a:xfrm>
            <a:off x="5058193" y="6381328"/>
            <a:ext cx="2068900" cy="276999"/>
          </a:xfrm>
          <a:prstGeom prst="rect">
            <a:avLst/>
          </a:prstGeom>
        </p:spPr>
        <p:txBody>
          <a:bodyPr wrap="none">
            <a:spAutoFit/>
          </a:bodyPr>
          <a:lstStyle/>
          <a:p>
            <a:r>
              <a:rPr lang="mn-MN" sz="1200" dirty="0">
                <a:latin typeface="Arial" pitchFamily="34" charset="0"/>
                <a:cs typeface="Arial" pitchFamily="34" charset="0"/>
              </a:rPr>
              <a:t>Эх сурвалж: </a:t>
            </a:r>
            <a:r>
              <a:rPr lang="mn-MN" sz="1200" dirty="0" smtClean="0">
                <a:latin typeface="Arial" pitchFamily="34" charset="0"/>
                <a:cs typeface="Arial" pitchFamily="34" charset="0"/>
              </a:rPr>
              <a:t>ҮСХ, 1212.</a:t>
            </a:r>
            <a:r>
              <a:rPr lang="en-US" sz="1200" dirty="0" err="1" smtClean="0">
                <a:latin typeface="Arial" pitchFamily="34" charset="0"/>
                <a:cs typeface="Arial" pitchFamily="34" charset="0"/>
              </a:rPr>
              <a:t>mn</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19644600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29535</TotalTime>
  <Words>2389</Words>
  <Application>Microsoft Office PowerPoint</Application>
  <PresentationFormat>On-screen Show (4:3)</PresentationFormat>
  <Paragraphs>730</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Essential</vt:lpstr>
      <vt:lpstr>PowerPoint Presentation</vt:lpstr>
      <vt:lpstr>Агуулга</vt:lpstr>
      <vt:lpstr>Үйл ажиллагааны тайлан</vt:lpstr>
      <vt:lpstr>PowerPoint Presentation</vt:lpstr>
      <vt:lpstr>PowerPoint Presentation</vt:lpstr>
      <vt:lpstr>Үйл ажиллагааны тайлан</vt:lpstr>
      <vt:lpstr>стратеги</vt:lpstr>
      <vt:lpstr>Барилгын салбарын тойм</vt:lpstr>
      <vt:lpstr>Барилгын салбарын тойм</vt:lpstr>
      <vt:lpstr>Барилгын салбарын тойм</vt:lpstr>
      <vt:lpstr>Бетон зуурмагийн салбарын тойм</vt:lpstr>
      <vt:lpstr>Бетон зуурмагийн салбарын тойм</vt:lpstr>
      <vt:lpstr>Санхүүгийн тайлан</vt:lpstr>
      <vt:lpstr>Санхүүгийн тайлан</vt:lpstr>
      <vt:lpstr>Санхүүгийн тайлан</vt:lpstr>
      <vt:lpstr>Санхүүгийн тайлан</vt:lpstr>
      <vt:lpstr>Санхүүгийн тайлан</vt:lpstr>
      <vt:lpstr>Санхүүгийн тайлан</vt:lpstr>
      <vt:lpstr>Зээлийн мэдээлэл</vt:lpstr>
      <vt:lpstr>Хувьцааны мэдээлэл</vt:lpstr>
      <vt:lpstr>Хувьцааны мэдээлэл</vt:lpstr>
      <vt:lpstr>Анхаарал хандуулсанд баярлалаа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Puntsagaa</dc:creator>
  <cp:lastModifiedBy>Puntsagaa</cp:lastModifiedBy>
  <cp:revision>172</cp:revision>
  <dcterms:created xsi:type="dcterms:W3CDTF">2018-01-19T08:46:36Z</dcterms:created>
  <dcterms:modified xsi:type="dcterms:W3CDTF">2018-03-21T09:00:28Z</dcterms:modified>
</cp:coreProperties>
</file>