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96" r:id="rId2"/>
    <p:sldId id="438" r:id="rId3"/>
    <p:sldId id="298" r:id="rId4"/>
    <p:sldId id="299" r:id="rId5"/>
    <p:sldId id="367" r:id="rId6"/>
    <p:sldId id="309" r:id="rId7"/>
    <p:sldId id="482" r:id="rId8"/>
    <p:sldId id="483" r:id="rId9"/>
    <p:sldId id="368" r:id="rId10"/>
    <p:sldId id="473" r:id="rId11"/>
    <p:sldId id="479" r:id="rId12"/>
    <p:sldId id="436" r:id="rId13"/>
    <p:sldId id="477" r:id="rId14"/>
    <p:sldId id="321" r:id="rId15"/>
    <p:sldId id="480" r:id="rId16"/>
    <p:sldId id="318" r:id="rId17"/>
    <p:sldId id="317" r:id="rId18"/>
    <p:sldId id="319" r:id="rId19"/>
    <p:sldId id="484" r:id="rId20"/>
    <p:sldId id="478" r:id="rId21"/>
    <p:sldId id="439" r:id="rId22"/>
    <p:sldId id="361" r:id="rId23"/>
    <p:sldId id="362" r:id="rId24"/>
    <p:sldId id="437" r:id="rId25"/>
    <p:sldId id="369" r:id="rId26"/>
    <p:sldId id="481" r:id="rId27"/>
    <p:sldId id="487" r:id="rId28"/>
    <p:sldId id="348" r:id="rId29"/>
  </p:sldIdLst>
  <p:sldSz cx="14401800" cy="10083800"/>
  <p:notesSz cx="9388475" cy="7102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8" userDrawn="1">
          <p15:clr>
            <a:srgbClr val="A4A3A4"/>
          </p15:clr>
        </p15:guide>
        <p15:guide id="2" pos="218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5763"/>
    <a:srgbClr val="F1B604"/>
    <a:srgbClr val="F0CD9A"/>
    <a:srgbClr val="78655B"/>
    <a:srgbClr val="70BDD1"/>
    <a:srgbClr val="9881B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94690" autoAdjust="0"/>
  </p:normalViewPr>
  <p:slideViewPr>
    <p:cSldViewPr>
      <p:cViewPr varScale="1">
        <p:scale>
          <a:sx n="55" d="100"/>
          <a:sy n="55" d="100"/>
        </p:scale>
        <p:origin x="1382" y="53"/>
      </p:cViewPr>
      <p:guideLst>
        <p:guide orient="horz" pos="2888"/>
        <p:guide pos="2184"/>
      </p:guideLst>
    </p:cSldViewPr>
  </p:slideViewPr>
  <p:notesTextViewPr>
    <p:cViewPr>
      <p:scale>
        <a:sx n="75" d="100"/>
        <a:sy n="75" d="100"/>
      </p:scale>
      <p:origin x="0" y="0"/>
    </p:cViewPr>
  </p:notesTextViewPr>
  <p:sorterViewPr>
    <p:cViewPr>
      <p:scale>
        <a:sx n="100" d="100"/>
        <a:sy n="100" d="100"/>
      </p:scale>
      <p:origin x="0" y="21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arget="NULL" TargetMode="External" Type="http://schemas.openxmlformats.org/officeDocument/2006/relationships/oleObject"/><Relationship Id="rId2" Target="colors1.xml" Type="http://schemas.microsoft.com/office/2011/relationships/chartColorStyle"/><Relationship Id="rId1" Target="style1.xml" Type="http://schemas.microsoft.com/office/2011/relationships/chartStyle"/></Relationships>
</file>

<file path=ppt/charts/_rels/chart2.xml.rels><?xml version="1.0" encoding="UTF-8" standalone="yes" ?><Relationships xmlns="http://schemas.openxmlformats.org/package/2006/relationships"><Relationship Id="rId3" Target="NULL" TargetMode="External" Type="http://schemas.openxmlformats.org/officeDocument/2006/relationships/oleObject"/><Relationship Id="rId2" Target="colors2.xml" Type="http://schemas.microsoft.com/office/2011/relationships/chartColorStyle"/><Relationship Id="rId1" Target="style2.xml" Type="http://schemas.microsoft.com/office/2011/relationships/chartStyle"/></Relationships>
</file>

<file path=ppt/charts/_rels/chart3.xml.rels><?xml version="1.0" encoding="UTF-8" standalone="yes" ?><Relationships xmlns="http://schemas.openxmlformats.org/package/2006/relationships"><Relationship Id="rId3" Target="NULL" TargetMode="External" Type="http://schemas.openxmlformats.org/officeDocument/2006/relationships/oleObject"/><Relationship Id="rId2" Target="colors3.xml" Type="http://schemas.microsoft.com/office/2011/relationships/chartColorStyle"/><Relationship Id="rId1" Target="style3.xml" Type="http://schemas.microsoft.com/office/2011/relationships/chartStyle"/></Relationships>
</file>

<file path=ppt/charts/_rels/chart4.xml.rels><?xml version="1.0" encoding="UTF-8" standalone="yes" ?><Relationships xmlns="http://schemas.openxmlformats.org/package/2006/relationships"><Relationship Id="rId3" Target="NULL" TargetMode="External" Type="http://schemas.openxmlformats.org/officeDocument/2006/relationships/oleObject"/><Relationship Id="rId2" Target="colors4.xml" Type="http://schemas.microsoft.com/office/2011/relationships/chartColorStyle"/><Relationship Id="rId1" Target="style4.xml" Type="http://schemas.microsoft.com/office/2011/relationships/chartStyle"/></Relationships>
</file>

<file path=ppt/charts/_rels/chart5.xml.rels><?xml version="1.0" encoding="UTF-8" standalone="yes" ?><Relationships xmlns="http://schemas.openxmlformats.org/package/2006/relationships"><Relationship Id="rId3" Target="NULL" TargetMode="External" Type="http://schemas.openxmlformats.org/officeDocument/2006/relationships/oleObject"/><Relationship Id="rId2" Target="colors5.xml" Type="http://schemas.microsoft.com/office/2011/relationships/chartColorStyle"/><Relationship Id="rId1" Target="style5.xml" Type="http://schemas.microsoft.com/office/2011/relationships/chartStyle"/><Relationship Id="rId4" Target="../drawings/drawing1.xml" Type="http://schemas.openxmlformats.org/officeDocument/2006/relationships/chartUserShapes"/></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bg1"/>
                </a:solidFill>
                <a:latin typeface="Times New Roman" panose="02020603050405020304" pitchFamily="18" charset="0"/>
                <a:ea typeface="+mn-ea"/>
                <a:cs typeface="Times New Roman" panose="02020603050405020304" pitchFamily="18" charset="0"/>
              </a:defRPr>
            </a:pPr>
            <a:r>
              <a:rPr lang="mn-MN"/>
              <a:t>Дундаж цалин, орон тоо</a:t>
            </a:r>
            <a:endParaRPr lang="en-US"/>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bg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0.11270538761039393"/>
          <c:y val="0.17207159690173474"/>
          <c:w val="0.86439425164881845"/>
          <c:h val="0.63706862555599308"/>
        </c:manualLayout>
      </c:layout>
      <c:lineChart>
        <c:grouping val="stacked"/>
        <c:varyColors val="0"/>
        <c:ser>
          <c:idx val="0"/>
          <c:order val="0"/>
          <c:tx>
            <c:strRef>
              <c:f>Sheet1!$B$1</c:f>
              <c:strCache>
                <c:ptCount val="1"/>
                <c:pt idx="0">
                  <c:v>Орон тоо</c:v>
                </c:pt>
              </c:strCache>
            </c:strRef>
          </c:tx>
          <c:spPr>
            <a:ln w="28575" cap="rnd">
              <a:solidFill>
                <a:srgbClr val="F1B604"/>
              </a:solidFill>
              <a:round/>
            </a:ln>
            <a:effectLst/>
          </c:spPr>
          <c:marker>
            <c:symbol val="circle"/>
            <c:size val="5"/>
            <c:spPr>
              <a:solidFill>
                <a:schemeClr val="accent1"/>
              </a:solidFill>
              <a:ln w="9525">
                <a:solidFill>
                  <a:srgbClr val="F1B604"/>
                </a:solidFill>
              </a:ln>
              <a:effectLst/>
            </c:spPr>
          </c:marker>
          <c:cat>
            <c:numRef>
              <c:f>Sheet1!$A$2:$A$4</c:f>
              <c:numCache>
                <c:formatCode>General</c:formatCode>
                <c:ptCount val="3"/>
                <c:pt idx="0">
                  <c:v>2023</c:v>
                </c:pt>
                <c:pt idx="1">
                  <c:v>2024</c:v>
                </c:pt>
                <c:pt idx="2">
                  <c:v>2025</c:v>
                </c:pt>
              </c:numCache>
            </c:numRef>
          </c:cat>
          <c:val>
            <c:numRef>
              <c:f>Sheet1!$B$2:$B$4</c:f>
              <c:numCache>
                <c:formatCode>_(* #,##0.0_);_(* \(#,##0.0\);_(* "-"??_);_(@_)</c:formatCode>
                <c:ptCount val="3"/>
                <c:pt idx="0" formatCode="General">
                  <c:v>403</c:v>
                </c:pt>
                <c:pt idx="1">
                  <c:v>254</c:v>
                </c:pt>
                <c:pt idx="2">
                  <c:v>214</c:v>
                </c:pt>
              </c:numCache>
            </c:numRef>
          </c:val>
          <c:smooth val="0"/>
          <c:extLst>
            <c:ext xmlns:c16="http://schemas.microsoft.com/office/drawing/2014/chart" uri="{C3380CC4-5D6E-409C-BE32-E72D297353CC}">
              <c16:uniqueId val="{00000000-9CD3-464D-8864-6B9D0E25D17E}"/>
            </c:ext>
          </c:extLst>
        </c:ser>
        <c:ser>
          <c:idx val="1"/>
          <c:order val="1"/>
          <c:tx>
            <c:strRef>
              <c:f>Sheet1!$C$1</c:f>
              <c:strCache>
                <c:ptCount val="1"/>
                <c:pt idx="0">
                  <c:v>Цалин</c:v>
                </c:pt>
              </c:strCache>
            </c:strRef>
          </c:tx>
          <c:spPr>
            <a:ln w="28575" cap="rnd">
              <a:solidFill>
                <a:schemeClr val="accent6">
                  <a:lumMod val="75000"/>
                </a:schemeClr>
              </a:solidFill>
              <a:round/>
            </a:ln>
            <a:effectLst/>
          </c:spPr>
          <c:marker>
            <c:symbol val="circle"/>
            <c:size val="5"/>
            <c:spPr>
              <a:solidFill>
                <a:schemeClr val="accent2"/>
              </a:solidFill>
              <a:ln w="9525">
                <a:solidFill>
                  <a:schemeClr val="accent6">
                    <a:lumMod val="75000"/>
                  </a:schemeClr>
                </a:solidFill>
              </a:ln>
              <a:effectLst/>
            </c:spPr>
          </c:marker>
          <c:dLbls>
            <c:dLbl>
              <c:idx val="1"/>
              <c:tx>
                <c:rich>
                  <a:bodyPr/>
                  <a:lstStyle/>
                  <a:p>
                    <a:r>
                      <a:rPr lang="en-US" sz="2000" b="0" i="0" u="none" strike="noStrike" kern="1200" baseline="0" dirty="0">
                        <a:solidFill>
                          <a:schemeClr val="bg1"/>
                        </a:solidFill>
                        <a:effectLst/>
                        <a:latin typeface="Times New Roman" panose="02020603050405020304" pitchFamily="18" charset="0"/>
                        <a:cs typeface="Times New Roman" panose="02020603050405020304" pitchFamily="18" charset="0"/>
                      </a:rPr>
                      <a:t> 1,771,722 </a:t>
                    </a:r>
                    <a:endParaRPr lang="en-US" dirty="0">
                      <a:solidFill>
                        <a:schemeClr val="bg1"/>
                      </a:solidFill>
                    </a:endParaRP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CD3-464D-8864-6B9D0E25D17E}"/>
                </c:ext>
              </c:extLst>
            </c:dLbl>
            <c:dLbl>
              <c:idx val="2"/>
              <c:tx>
                <c:rich>
                  <a:bodyPr/>
                  <a:lstStyle/>
                  <a:p>
                    <a:r>
                      <a:rPr lang="en-US" sz="2000" b="0" i="0" u="none" strike="noStrike" kern="1200" baseline="0" dirty="0">
                        <a:solidFill>
                          <a:schemeClr val="bg1"/>
                        </a:solidFill>
                        <a:effectLst/>
                        <a:latin typeface="Times New Roman" panose="02020603050405020304" pitchFamily="18" charset="0"/>
                        <a:cs typeface="Times New Roman" panose="02020603050405020304" pitchFamily="18" charset="0"/>
                      </a:rPr>
                      <a:t> 2,145,777 </a:t>
                    </a:r>
                    <a:endParaRPr lang="en-US" dirty="0">
                      <a:solidFill>
                        <a:schemeClr val="bg1"/>
                      </a:solidFill>
                    </a:endParaRP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CD3-464D-8864-6B9D0E25D17E}"/>
                </c:ext>
              </c:extLst>
            </c:dLbl>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2023</c:v>
                </c:pt>
                <c:pt idx="1">
                  <c:v>2024</c:v>
                </c:pt>
                <c:pt idx="2">
                  <c:v>2025</c:v>
                </c:pt>
              </c:numCache>
            </c:numRef>
          </c:cat>
          <c:val>
            <c:numRef>
              <c:f>Sheet1!$C$2:$C$4</c:f>
              <c:numCache>
                <c:formatCode>#,##0</c:formatCode>
                <c:ptCount val="3"/>
                <c:pt idx="0">
                  <c:v>1571242</c:v>
                </c:pt>
                <c:pt idx="1">
                  <c:v>1766564</c:v>
                </c:pt>
                <c:pt idx="2" formatCode="_(* #,##0_);_(* \(#,##0\);_(* &quot;-&quot;??_);_(@_)">
                  <c:v>2231221</c:v>
                </c:pt>
              </c:numCache>
            </c:numRef>
          </c:val>
          <c:smooth val="0"/>
          <c:extLst>
            <c:ext xmlns:c16="http://schemas.microsoft.com/office/drawing/2014/chart" uri="{C3380CC4-5D6E-409C-BE32-E72D297353CC}">
              <c16:uniqueId val="{00000003-9CD3-464D-8864-6B9D0E25D17E}"/>
            </c:ext>
          </c:extLst>
        </c:ser>
        <c:dLbls>
          <c:showLegendKey val="0"/>
          <c:showVal val="0"/>
          <c:showCatName val="0"/>
          <c:showSerName val="0"/>
          <c:showPercent val="0"/>
          <c:showBubbleSize val="0"/>
        </c:dLbls>
        <c:marker val="1"/>
        <c:smooth val="0"/>
        <c:axId val="172165760"/>
        <c:axId val="172175744"/>
      </c:lineChart>
      <c:catAx>
        <c:axId val="172165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crossAx val="172175744"/>
        <c:crosses val="autoZero"/>
        <c:auto val="1"/>
        <c:lblAlgn val="ctr"/>
        <c:lblOffset val="100"/>
        <c:noMultiLvlLbl val="0"/>
      </c:catAx>
      <c:valAx>
        <c:axId val="1721757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crossAx val="172165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legend>
    <c:plotVisOnly val="1"/>
    <c:dispBlanksAs val="zero"/>
    <c:showDLblsOverMax val="0"/>
  </c:chart>
  <c:spPr>
    <a:noFill/>
    <a:ln>
      <a:noFill/>
    </a:ln>
    <a:effectLst/>
  </c:spPr>
  <c:txPr>
    <a:bodyPr/>
    <a:lstStyle/>
    <a:p>
      <a:pPr>
        <a:defRPr b="1">
          <a:solidFill>
            <a:schemeClr val="bg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tx>
            <c:strRef>
              <c:f>Sheet1!$B$1</c:f>
              <c:strCache>
                <c:ptCount val="1"/>
                <c:pt idx="0">
                  <c:v>Борлуулалт</c:v>
                </c:pt>
              </c:strCache>
            </c:strRef>
          </c:tx>
          <c:spPr>
            <a:gradFill flip="none" rotWithShape="1">
              <a:gsLst>
                <a:gs pos="0">
                  <a:schemeClr val="accent3"/>
                </a:gs>
                <a:gs pos="75000">
                  <a:schemeClr val="accent3">
                    <a:lumMod val="60000"/>
                    <a:lumOff val="40000"/>
                  </a:schemeClr>
                </a:gs>
                <a:gs pos="51000">
                  <a:schemeClr val="accent3">
                    <a:alpha val="75000"/>
                  </a:schemeClr>
                </a:gs>
                <a:gs pos="100000">
                  <a:schemeClr val="accent3">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2024.06.30</c:v>
                </c:pt>
                <c:pt idx="1">
                  <c:v>2024.12.31</c:v>
                </c:pt>
                <c:pt idx="2">
                  <c:v>2025.06.30</c:v>
                </c:pt>
              </c:strCache>
            </c:strRef>
          </c:cat>
          <c:val>
            <c:numRef>
              <c:f>Sheet1!$B$2:$B$4</c:f>
              <c:numCache>
                <c:formatCode>_(* #,##0_);_(* \(#,##0\);_(* "-"??_);_(@_)</c:formatCode>
                <c:ptCount val="3"/>
                <c:pt idx="0">
                  <c:v>16031751</c:v>
                </c:pt>
                <c:pt idx="1">
                  <c:v>29757358</c:v>
                </c:pt>
                <c:pt idx="2">
                  <c:v>11569728</c:v>
                </c:pt>
              </c:numCache>
            </c:numRef>
          </c:val>
          <c:extLst>
            <c:ext xmlns:c16="http://schemas.microsoft.com/office/drawing/2014/chart" uri="{C3380CC4-5D6E-409C-BE32-E72D297353CC}">
              <c16:uniqueId val="{00000001-F6B7-4658-A8A2-70A01AA6A09D}"/>
            </c:ext>
          </c:extLst>
        </c:ser>
        <c:dLbls>
          <c:dLblPos val="outEnd"/>
          <c:showLegendKey val="0"/>
          <c:showVal val="1"/>
          <c:showCatName val="0"/>
          <c:showSerName val="0"/>
          <c:showPercent val="0"/>
          <c:showBubbleSize val="0"/>
        </c:dLbls>
        <c:gapWidth val="355"/>
        <c:overlap val="-70"/>
        <c:axId val="210638336"/>
        <c:axId val="210465152"/>
      </c:barChart>
      <c:catAx>
        <c:axId val="210638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0465152"/>
        <c:crosses val="autoZero"/>
        <c:auto val="1"/>
        <c:lblAlgn val="ctr"/>
        <c:lblOffset val="100"/>
        <c:noMultiLvlLbl val="0"/>
      </c:catAx>
      <c:valAx>
        <c:axId val="210465152"/>
        <c:scaling>
          <c:orientation val="minMax"/>
        </c:scaling>
        <c:delete val="0"/>
        <c:axPos val="l"/>
        <c:majorGridlines>
          <c:spPr>
            <a:ln w="9525" cap="flat" cmpd="sng" algn="ctr">
              <a:gradFill>
                <a:gsLst>
                  <a:gs pos="100000">
                    <a:schemeClr val="tx1">
                      <a:lumMod val="5000"/>
                      <a:lumOff val="95000"/>
                    </a:schemeClr>
                  </a:gs>
                  <a:gs pos="0">
                    <a:schemeClr val="tx1">
                      <a:lumMod val="25000"/>
                      <a:lumOff val="75000"/>
                    </a:schemeClr>
                  </a:gs>
                </a:gsLst>
                <a:lin ang="5400000" scaled="0"/>
              </a:gra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0638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Sheet1!$B$1</c:f>
              <c:strCache>
                <c:ptCount val="1"/>
                <c:pt idx="0">
                  <c:v>Цэвэр ашиг</c:v>
                </c:pt>
              </c:strCache>
            </c:strRef>
          </c:tx>
          <c:spPr>
            <a:gradFill flip="none" rotWithShape="1">
              <a:gsLst>
                <a:gs pos="0">
                  <a:schemeClr val="accent6"/>
                </a:gs>
                <a:gs pos="75000">
                  <a:schemeClr val="accent6">
                    <a:lumMod val="60000"/>
                    <a:lumOff val="40000"/>
                  </a:schemeClr>
                </a:gs>
                <a:gs pos="51000">
                  <a:schemeClr val="accent6">
                    <a:alpha val="75000"/>
                  </a:schemeClr>
                </a:gs>
                <a:gs pos="100000">
                  <a:schemeClr val="accent6">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spPr>
              <a:ln w="9525" cap="rnd">
                <a:solidFill>
                  <a:schemeClr val="accent3"/>
                </a:solidFill>
              </a:ln>
              <a:effectLst/>
            </c:spPr>
            <c:trendlineType val="movingAvg"/>
            <c:period val="2"/>
            <c:dispRSqr val="0"/>
            <c:dispEq val="0"/>
          </c:trendline>
          <c:cat>
            <c:strRef>
              <c:f>Sheet1!$A$2:$A$4</c:f>
              <c:strCache>
                <c:ptCount val="3"/>
                <c:pt idx="0">
                  <c:v>2024.06.30</c:v>
                </c:pt>
                <c:pt idx="1">
                  <c:v>2024.12.31</c:v>
                </c:pt>
                <c:pt idx="2">
                  <c:v>2025.06.30</c:v>
                </c:pt>
              </c:strCache>
            </c:strRef>
          </c:cat>
          <c:val>
            <c:numRef>
              <c:f>Sheet1!$B$2:$B$4</c:f>
              <c:numCache>
                <c:formatCode>#,##0</c:formatCode>
                <c:ptCount val="3"/>
                <c:pt idx="0">
                  <c:v>1679195</c:v>
                </c:pt>
                <c:pt idx="1">
                  <c:v>6182657</c:v>
                </c:pt>
                <c:pt idx="2">
                  <c:v>1578255</c:v>
                </c:pt>
              </c:numCache>
            </c:numRef>
          </c:val>
          <c:extLst>
            <c:ext xmlns:c16="http://schemas.microsoft.com/office/drawing/2014/chart" uri="{C3380CC4-5D6E-409C-BE32-E72D297353CC}">
              <c16:uniqueId val="{00000000-B71E-485E-A03A-04FA838BF109}"/>
            </c:ext>
          </c:extLst>
        </c:ser>
        <c:dLbls>
          <c:showLegendKey val="0"/>
          <c:showVal val="0"/>
          <c:showCatName val="0"/>
          <c:showSerName val="0"/>
          <c:showPercent val="0"/>
          <c:showBubbleSize val="0"/>
        </c:dLbls>
        <c:gapWidth val="355"/>
        <c:overlap val="-70"/>
        <c:axId val="210535936"/>
        <c:axId val="210537472"/>
      </c:barChart>
      <c:catAx>
        <c:axId val="210535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0537472"/>
        <c:crosses val="autoZero"/>
        <c:auto val="1"/>
        <c:lblAlgn val="ctr"/>
        <c:lblOffset val="100"/>
        <c:noMultiLvlLbl val="0"/>
      </c:catAx>
      <c:valAx>
        <c:axId val="210537472"/>
        <c:scaling>
          <c:orientation val="minMax"/>
        </c:scaling>
        <c:delete val="0"/>
        <c:axPos val="l"/>
        <c:majorGridlines>
          <c:spPr>
            <a:ln w="9525" cap="flat" cmpd="sng" algn="ctr">
              <a:gradFill>
                <a:gsLst>
                  <a:gs pos="100000">
                    <a:schemeClr val="tx1">
                      <a:lumMod val="5000"/>
                      <a:lumOff val="95000"/>
                    </a:schemeClr>
                  </a:gs>
                  <a:gs pos="0">
                    <a:schemeClr val="tx1">
                      <a:lumMod val="25000"/>
                      <a:lumOff val="75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05359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2024.12.31</c:v>
                </c:pt>
              </c:strCache>
            </c:strRef>
          </c:tx>
          <c:spPr>
            <a:noFill/>
            <a:ln w="25400" cap="flat" cmpd="sng" algn="ctr">
              <a:solidFill>
                <a:schemeClr val="accent6"/>
              </a:solidFill>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ААНОАТ</c:v>
                </c:pt>
                <c:pt idx="1">
                  <c:v>НДШ</c:v>
                </c:pt>
              </c:strCache>
            </c:strRef>
          </c:cat>
          <c:val>
            <c:numRef>
              <c:f>Sheet1!$B$2:$B$3</c:f>
              <c:numCache>
                <c:formatCode>_(* #,##0_);_(* \(#,##0\);_(* "-"??_);_(@_)</c:formatCode>
                <c:ptCount val="2"/>
                <c:pt idx="0">
                  <c:v>3394047.4896199997</c:v>
                </c:pt>
                <c:pt idx="1">
                  <c:v>1417183.5190599998</c:v>
                </c:pt>
              </c:numCache>
            </c:numRef>
          </c:val>
          <c:extLst>
            <c:ext xmlns:c16="http://schemas.microsoft.com/office/drawing/2014/chart" uri="{C3380CC4-5D6E-409C-BE32-E72D297353CC}">
              <c16:uniqueId val="{00000000-950E-473C-A145-74AAB9F6C8F6}"/>
            </c:ext>
          </c:extLst>
        </c:ser>
        <c:ser>
          <c:idx val="1"/>
          <c:order val="1"/>
          <c:tx>
            <c:strRef>
              <c:f>Sheet1!$C$1</c:f>
              <c:strCache>
                <c:ptCount val="1"/>
                <c:pt idx="0">
                  <c:v>2025.06.30</c:v>
                </c:pt>
              </c:strCache>
            </c:strRef>
          </c:tx>
          <c:spPr>
            <a:noFill/>
            <a:ln w="25400" cap="flat" cmpd="sng" algn="ctr">
              <a:solidFill>
                <a:schemeClr val="accent5"/>
              </a:solidFill>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ААНОАТ</c:v>
                </c:pt>
                <c:pt idx="1">
                  <c:v>НДШ</c:v>
                </c:pt>
              </c:strCache>
            </c:strRef>
          </c:cat>
          <c:val>
            <c:numRef>
              <c:f>Sheet1!$C$2:$C$3</c:f>
              <c:numCache>
                <c:formatCode>_(* #,##0_);_(* \(#,##0\);_(* "-"??_);_(@_)</c:formatCode>
                <c:ptCount val="2"/>
                <c:pt idx="0">
                  <c:v>1023300.20976</c:v>
                </c:pt>
                <c:pt idx="1">
                  <c:v>460779.34146000003</c:v>
                </c:pt>
              </c:numCache>
            </c:numRef>
          </c:val>
          <c:extLst>
            <c:ext xmlns:c16="http://schemas.microsoft.com/office/drawing/2014/chart" uri="{C3380CC4-5D6E-409C-BE32-E72D297353CC}">
              <c16:uniqueId val="{00000001-21E0-442F-86FD-B90CA28BF542}"/>
            </c:ext>
          </c:extLst>
        </c:ser>
        <c:dLbls>
          <c:showLegendKey val="0"/>
          <c:showVal val="1"/>
          <c:showCatName val="0"/>
          <c:showSerName val="0"/>
          <c:showPercent val="0"/>
          <c:showBubbleSize val="0"/>
        </c:dLbls>
        <c:gapWidth val="75"/>
        <c:axId val="210384768"/>
        <c:axId val="210386304"/>
      </c:barChart>
      <c:catAx>
        <c:axId val="21038476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210386304"/>
        <c:crosses val="autoZero"/>
        <c:auto val="1"/>
        <c:lblAlgn val="ctr"/>
        <c:lblOffset val="100"/>
        <c:noMultiLvlLbl val="0"/>
      </c:catAx>
      <c:valAx>
        <c:axId val="210386304"/>
        <c:scaling>
          <c:orientation val="minMax"/>
        </c:scaling>
        <c:delete val="0"/>
        <c:axPos val="l"/>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210384768"/>
        <c:crosses val="autoZero"/>
        <c:crossBetween val="between"/>
      </c:valAx>
      <c:spPr>
        <a:noFill/>
        <a:ln>
          <a:noFill/>
        </a:ln>
        <a:effectLst/>
      </c:spPr>
    </c:plotArea>
    <c:legend>
      <c:legendPos val="b"/>
      <c:layout>
        <c:manualLayout>
          <c:xMode val="edge"/>
          <c:yMode val="edge"/>
          <c:x val="0.2405058986211307"/>
          <c:y val="5.0771447686686295E-2"/>
          <c:w val="0.64141211391098507"/>
          <c:h val="5.3803715712006588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243837641011305"/>
          <c:y val="7.9872411781860594E-2"/>
          <c:w val="0.75685158827819532"/>
          <c:h val="0.85873906386701659"/>
        </c:manualLayout>
      </c:layout>
      <c:doughnutChart>
        <c:varyColors val="1"/>
        <c:ser>
          <c:idx val="0"/>
          <c:order val="0"/>
          <c:tx>
            <c:strRef>
              <c:f>Sheet1!$B$1</c:f>
              <c:strCache>
                <c:ptCount val="1"/>
                <c:pt idx="0">
                  <c:v>Борлуулалтын орлого </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88AE-4120-B3F9-D660187BD01C}"/>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88AE-4120-B3F9-D660187BD01C}"/>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88AE-4120-B3F9-D660187BD01C}"/>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88AE-4120-B3F9-D660187BD01C}"/>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88AE-4120-B3F9-D660187BD01C}"/>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88AE-4120-B3F9-D660187BD01C}"/>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C-88AE-4120-B3F9-D660187BD01C}"/>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extLst>
          </c:dLbls>
          <c:cat>
            <c:strRef>
              <c:f>Sheet1!$A$2:$A$5</c:f>
              <c:strCache>
                <c:ptCount val="4"/>
                <c:pt idx="0">
                  <c:v>Борлуулалтын орлого</c:v>
                </c:pt>
                <c:pt idx="1">
                  <c:v>Түрээсийн орлого</c:v>
                </c:pt>
                <c:pt idx="2">
                  <c:v>Хүүний орлого</c:v>
                </c:pt>
                <c:pt idx="3">
                  <c:v>Бусад орлого</c:v>
                </c:pt>
              </c:strCache>
            </c:strRef>
          </c:cat>
          <c:val>
            <c:numRef>
              <c:f>Sheet1!$B$2:$B$5</c:f>
              <c:numCache>
                <c:formatCode>_(* #,##0.00_);_(* \(#,##0.00\);_(* "-"??_);_(@_)</c:formatCode>
                <c:ptCount val="4"/>
                <c:pt idx="0">
                  <c:v>74.471355707679749</c:v>
                </c:pt>
                <c:pt idx="1">
                  <c:v>9.3676678499555397</c:v>
                </c:pt>
                <c:pt idx="2">
                  <c:v>5.8860672912139389</c:v>
                </c:pt>
                <c:pt idx="3">
                  <c:v>10.274909151150773</c:v>
                </c:pt>
              </c:numCache>
            </c:numRef>
          </c:val>
          <c:extLst>
            <c:ext xmlns:c16="http://schemas.microsoft.com/office/drawing/2014/chart" uri="{C3380CC4-5D6E-409C-BE32-E72D297353CC}">
              <c16:uniqueId val="{00000010-88AE-4120-B3F9-D660187BD01C}"/>
            </c:ext>
          </c:extLst>
        </c:ser>
        <c:dLbls>
          <c:showLegendKey val="0"/>
          <c:showVal val="1"/>
          <c:showCatName val="0"/>
          <c:showSerName val="0"/>
          <c:showPercent val="0"/>
          <c:showBubbleSize val="0"/>
          <c:showLeaderLines val="0"/>
        </c:dLbls>
        <c:firstSliceAng val="0"/>
        <c:holeSize val="50"/>
      </c:doughnutChart>
      <c:spPr>
        <a:noFill/>
        <a:ln>
          <a:noFill/>
        </a:ln>
        <a:effectLst/>
      </c:spPr>
    </c:plotArea>
    <c:legend>
      <c:legendPos val="r"/>
      <c:layout>
        <c:manualLayout>
          <c:xMode val="edge"/>
          <c:yMode val="edge"/>
          <c:x val="5.7365646154686444E-3"/>
          <c:y val="0.10600320793234179"/>
          <c:w val="0.27488125458616508"/>
          <c:h val="0.8893671624380286"/>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Segoe UI Light" panose="020B0502040204020203" pitchFamily="34" charset="0"/>
              <a:ea typeface="+mn-ea"/>
              <a:cs typeface="Segoe UI Light" panose="020B0502040204020203" pitchFamily="34" charset="0"/>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withinLinear" id="19">
  <a:schemeClr val="accent6"/>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1">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bg1"/>
    </cs:fontRef>
    <cs:spPr>
      <a:solidFill>
        <a:schemeClr val="tx1">
          <a:lumMod val="35000"/>
          <a:lumOff val="65000"/>
        </a:schemeClr>
      </a:solidFill>
    </cs:spPr>
    <cs:defRPr sz="1197"/>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200" b="0" kern="1200" cap="none" spc="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0.0189</cdr:x>
      <cdr:y>0.02465</cdr:y>
    </cdr:from>
    <cdr:to>
      <cdr:x>0.36362</cdr:x>
      <cdr:y>0.11376</cdr:y>
    </cdr:to>
    <cdr:sp macro="" textlink="">
      <cdr:nvSpPr>
        <cdr:cNvPr id="2" name="Title 16"/>
        <cdr:cNvSpPr>
          <a:spLocks xmlns:a="http://schemas.openxmlformats.org/drawingml/2006/main" noGrp="1"/>
        </cdr:cNvSpPr>
      </cdr:nvSpPr>
      <cdr:spPr>
        <a:xfrm xmlns:a="http://schemas.openxmlformats.org/drawingml/2006/main">
          <a:off x="131291" y="135255"/>
          <a:ext cx="2394482" cy="488893"/>
        </a:xfrm>
        <a:prstGeom xmlns:a="http://schemas.openxmlformats.org/drawingml/2006/main" prst="rect">
          <a:avLst/>
        </a:prstGeom>
        <a:solidFill xmlns:a="http://schemas.openxmlformats.org/drawingml/2006/main">
          <a:srgbClr val="095763"/>
        </a:solidFill>
      </cdr:spPr>
      <cdr:txBody>
        <a:bodyPr xmlns:a="http://schemas.openxmlformats.org/drawingml/2006/main" wrap="square" lIns="0" tIns="0" rIns="0" bIns="0" anchor="ctr">
          <a:noAutofit/>
        </a:bodyPr>
        <a:lstStyle xmlns:a="http://schemas.openxmlformats.org/drawingml/2006/main">
          <a:lvl1pPr marL="0" algn="l" defTabSz="1175278" rtl="0" eaLnBrk="1" latinLnBrk="0" hangingPunct="1">
            <a:lnSpc>
              <a:spcPct val="90000"/>
            </a:lnSpc>
            <a:spcBef>
              <a:spcPct val="0"/>
            </a:spcBef>
            <a:buNone/>
            <a:defRPr lang="en-US" sz="6200" b="0" i="0" kern="1200" dirty="0">
              <a:solidFill>
                <a:srgbClr val="323E4A"/>
              </a:solidFill>
              <a:latin typeface="Bebas Neue" charset="0"/>
              <a:ea typeface="ＭＳ Ｐゴシック" charset="0"/>
              <a:cs typeface="Bebas Neue" charset="0"/>
            </a:defRPr>
          </a:lvl1pPr>
        </a:lstStyle>
        <a:p xmlns:a="http://schemas.openxmlformats.org/drawingml/2006/main">
          <a:r>
            <a:rPr lang="mn-MN" sz="1400" b="1" dirty="0">
              <a:solidFill>
                <a:schemeClr val="bg1"/>
              </a:solidFill>
              <a:latin typeface="Times New Roman" panose="02020603050405020304" pitchFamily="18" charset="0"/>
              <a:cs typeface="Times New Roman" panose="02020603050405020304" pitchFamily="18" charset="0"/>
            </a:rPr>
            <a:t>БОРЛУУЛАЛТЫН ОРЛОГО</a:t>
          </a:r>
          <a:endParaRPr lang="en-US" sz="1400" b="1" dirty="0">
            <a:solidFill>
              <a:schemeClr val="bg1"/>
            </a:solidFill>
            <a:latin typeface="Times New Roman" panose="02020603050405020304" pitchFamily="18" charset="0"/>
            <a:cs typeface="Times New Roman" panose="02020603050405020304"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68133" cy="355571"/>
          </a:xfrm>
          <a:prstGeom prst="rect">
            <a:avLst/>
          </a:prstGeom>
        </p:spPr>
        <p:txBody>
          <a:bodyPr vert="horz" lIns="61576" tIns="30788" rIns="61576" bIns="30788" rtlCol="0"/>
          <a:lstStyle>
            <a:lvl1pPr algn="l">
              <a:defRPr sz="800"/>
            </a:lvl1pPr>
          </a:lstStyle>
          <a:p>
            <a:endParaRPr lang="en-US"/>
          </a:p>
        </p:txBody>
      </p:sp>
      <p:sp>
        <p:nvSpPr>
          <p:cNvPr id="3" name="Date Placeholder 2"/>
          <p:cNvSpPr>
            <a:spLocks noGrp="1"/>
          </p:cNvSpPr>
          <p:nvPr>
            <p:ph type="dt" idx="1"/>
          </p:nvPr>
        </p:nvSpPr>
        <p:spPr>
          <a:xfrm>
            <a:off x="5318273" y="0"/>
            <a:ext cx="4068132" cy="355571"/>
          </a:xfrm>
          <a:prstGeom prst="rect">
            <a:avLst/>
          </a:prstGeom>
        </p:spPr>
        <p:txBody>
          <a:bodyPr vert="horz" lIns="61576" tIns="30788" rIns="61576" bIns="30788" rtlCol="0"/>
          <a:lstStyle>
            <a:lvl1pPr algn="r">
              <a:defRPr sz="800"/>
            </a:lvl1pPr>
          </a:lstStyle>
          <a:p>
            <a:fld id="{8F75785F-856B-4B66-9F2D-2E8554B12D7D}" type="datetimeFigureOut">
              <a:rPr lang="en-US" smtClean="0"/>
              <a:t>8/6/2025</a:t>
            </a:fld>
            <a:endParaRPr lang="en-US"/>
          </a:p>
        </p:txBody>
      </p:sp>
      <p:sp>
        <p:nvSpPr>
          <p:cNvPr id="4" name="Slide Image Placeholder 3"/>
          <p:cNvSpPr>
            <a:spLocks noGrp="1" noRot="1" noChangeAspect="1"/>
          </p:cNvSpPr>
          <p:nvPr>
            <p:ph type="sldImg" idx="2"/>
          </p:nvPr>
        </p:nvSpPr>
        <p:spPr>
          <a:xfrm>
            <a:off x="2982913" y="887413"/>
            <a:ext cx="3422650" cy="2397125"/>
          </a:xfrm>
          <a:prstGeom prst="rect">
            <a:avLst/>
          </a:prstGeom>
          <a:noFill/>
          <a:ln w="12700">
            <a:solidFill>
              <a:prstClr val="black"/>
            </a:solidFill>
          </a:ln>
        </p:spPr>
        <p:txBody>
          <a:bodyPr vert="horz" lIns="61576" tIns="30788" rIns="61576" bIns="30788" rtlCol="0" anchor="ctr"/>
          <a:lstStyle/>
          <a:p>
            <a:endParaRPr lang="en-US"/>
          </a:p>
        </p:txBody>
      </p:sp>
      <p:sp>
        <p:nvSpPr>
          <p:cNvPr id="5" name="Notes Placeholder 4"/>
          <p:cNvSpPr>
            <a:spLocks noGrp="1"/>
          </p:cNvSpPr>
          <p:nvPr>
            <p:ph type="body" sz="quarter" idx="3"/>
          </p:nvPr>
        </p:nvSpPr>
        <p:spPr>
          <a:xfrm>
            <a:off x="938641" y="3418179"/>
            <a:ext cx="7511194" cy="2796487"/>
          </a:xfrm>
          <a:prstGeom prst="rect">
            <a:avLst/>
          </a:prstGeom>
        </p:spPr>
        <p:txBody>
          <a:bodyPr vert="horz" lIns="61576" tIns="30788" rIns="61576" bIns="3078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746904"/>
            <a:ext cx="4068133" cy="355571"/>
          </a:xfrm>
          <a:prstGeom prst="rect">
            <a:avLst/>
          </a:prstGeom>
        </p:spPr>
        <p:txBody>
          <a:bodyPr vert="horz" lIns="61576" tIns="30788" rIns="61576" bIns="30788" rtlCol="0" anchor="b"/>
          <a:lstStyle>
            <a:lvl1pPr algn="l">
              <a:defRPr sz="800"/>
            </a:lvl1pPr>
          </a:lstStyle>
          <a:p>
            <a:endParaRPr lang="en-US"/>
          </a:p>
        </p:txBody>
      </p:sp>
      <p:sp>
        <p:nvSpPr>
          <p:cNvPr id="7" name="Slide Number Placeholder 6"/>
          <p:cNvSpPr>
            <a:spLocks noGrp="1"/>
          </p:cNvSpPr>
          <p:nvPr>
            <p:ph type="sldNum" sz="quarter" idx="5"/>
          </p:nvPr>
        </p:nvSpPr>
        <p:spPr>
          <a:xfrm>
            <a:off x="5318273" y="6746904"/>
            <a:ext cx="4068132" cy="355571"/>
          </a:xfrm>
          <a:prstGeom prst="rect">
            <a:avLst/>
          </a:prstGeom>
        </p:spPr>
        <p:txBody>
          <a:bodyPr vert="horz" lIns="61576" tIns="30788" rIns="61576" bIns="30788" rtlCol="0" anchor="b"/>
          <a:lstStyle>
            <a:lvl1pPr algn="r">
              <a:defRPr sz="800"/>
            </a:lvl1pPr>
          </a:lstStyle>
          <a:p>
            <a:fld id="{73E4763D-BF96-47B4-82CA-05E89487A58D}" type="slidenum">
              <a:rPr lang="en-US" smtClean="0"/>
              <a:t>‹#›</a:t>
            </a:fld>
            <a:endParaRPr lang="en-US"/>
          </a:p>
        </p:txBody>
      </p:sp>
    </p:spTree>
    <p:extLst>
      <p:ext uri="{BB962C8B-B14F-4D97-AF65-F5344CB8AC3E}">
        <p14:creationId xmlns:p14="http://schemas.microsoft.com/office/powerpoint/2010/main" val="2258456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F3C9FE-22BD-19CB-1120-D7F95686E3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58D09C-F7CD-0E23-EFF8-46ED5BAEBA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74633C-A16D-F1BC-4B40-C6D9741782D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6CB6B05-17D6-7CF8-BBE0-369E7614126F}"/>
              </a:ext>
            </a:extLst>
          </p:cNvPr>
          <p:cNvSpPr>
            <a:spLocks noGrp="1"/>
          </p:cNvSpPr>
          <p:nvPr>
            <p:ph type="sldNum" sz="quarter" idx="10"/>
          </p:nvPr>
        </p:nvSpPr>
        <p:spPr/>
        <p:txBody>
          <a:bodyPr/>
          <a:lstStyle/>
          <a:p>
            <a:fld id="{73E4763D-BF96-47B4-82CA-05E89487A58D}" type="slidenum">
              <a:rPr lang="en-US" smtClean="0"/>
              <a:t>2</a:t>
            </a:fld>
            <a:endParaRPr lang="en-US"/>
          </a:p>
        </p:txBody>
      </p:sp>
    </p:spTree>
    <p:extLst>
      <p:ext uri="{BB962C8B-B14F-4D97-AF65-F5344CB8AC3E}">
        <p14:creationId xmlns:p14="http://schemas.microsoft.com/office/powerpoint/2010/main" val="3778374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E4763D-BF96-47B4-82CA-05E89487A58D}" type="slidenum">
              <a:rPr lang="en-US" smtClean="0"/>
              <a:t>6</a:t>
            </a:fld>
            <a:endParaRPr lang="en-US"/>
          </a:p>
        </p:txBody>
      </p:sp>
    </p:spTree>
    <p:extLst>
      <p:ext uri="{BB962C8B-B14F-4D97-AF65-F5344CB8AC3E}">
        <p14:creationId xmlns:p14="http://schemas.microsoft.com/office/powerpoint/2010/main" val="3110793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E1123-FB44-E458-BB52-7812108E63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DCE658-15FF-D791-CC28-ABE581B4C5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391D14-FAD9-55C7-01B7-04417286725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B3B0D4-5101-9540-2BCA-6D154DCF9B14}"/>
              </a:ext>
            </a:extLst>
          </p:cNvPr>
          <p:cNvSpPr>
            <a:spLocks noGrp="1"/>
          </p:cNvSpPr>
          <p:nvPr>
            <p:ph type="sldNum" sz="quarter" idx="10"/>
          </p:nvPr>
        </p:nvSpPr>
        <p:spPr/>
        <p:txBody>
          <a:bodyPr/>
          <a:lstStyle/>
          <a:p>
            <a:fld id="{73E4763D-BF96-47B4-82CA-05E89487A58D}" type="slidenum">
              <a:rPr lang="en-US" smtClean="0"/>
              <a:t>9</a:t>
            </a:fld>
            <a:endParaRPr lang="en-US"/>
          </a:p>
        </p:txBody>
      </p:sp>
    </p:spTree>
    <p:extLst>
      <p:ext uri="{BB962C8B-B14F-4D97-AF65-F5344CB8AC3E}">
        <p14:creationId xmlns:p14="http://schemas.microsoft.com/office/powerpoint/2010/main" val="4233702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27E070-E139-7807-EA2C-C82B88F863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DE0447-A0D7-045A-30C2-8E663F7E7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8CA270-4758-CC8F-D7A6-B442AEC380C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360BB41-434E-8787-EA4E-E666A0A35E19}"/>
              </a:ext>
            </a:extLst>
          </p:cNvPr>
          <p:cNvSpPr>
            <a:spLocks noGrp="1"/>
          </p:cNvSpPr>
          <p:nvPr>
            <p:ph type="sldNum" sz="quarter" idx="10"/>
          </p:nvPr>
        </p:nvSpPr>
        <p:spPr/>
        <p:txBody>
          <a:bodyPr/>
          <a:lstStyle/>
          <a:p>
            <a:fld id="{73E4763D-BF96-47B4-82CA-05E89487A58D}" type="slidenum">
              <a:rPr lang="en-US" smtClean="0"/>
              <a:t>12</a:t>
            </a:fld>
            <a:endParaRPr lang="en-US"/>
          </a:p>
        </p:txBody>
      </p:sp>
    </p:spTree>
    <p:extLst>
      <p:ext uri="{BB962C8B-B14F-4D97-AF65-F5344CB8AC3E}">
        <p14:creationId xmlns:p14="http://schemas.microsoft.com/office/powerpoint/2010/main" val="1679615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090547-5E2C-CE56-10A5-A5CAB95BD0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2D46CB-4DF8-3C39-C65F-4A71C04268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EEE088-16EA-B933-3C8A-8BC3AEA8463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BDD1907-EF1E-1356-007E-B786533729F3}"/>
              </a:ext>
            </a:extLst>
          </p:cNvPr>
          <p:cNvSpPr>
            <a:spLocks noGrp="1"/>
          </p:cNvSpPr>
          <p:nvPr>
            <p:ph type="sldNum" sz="quarter" idx="10"/>
          </p:nvPr>
        </p:nvSpPr>
        <p:spPr/>
        <p:txBody>
          <a:bodyPr/>
          <a:lstStyle/>
          <a:p>
            <a:fld id="{73E4763D-BF96-47B4-82CA-05E89487A58D}" type="slidenum">
              <a:rPr lang="en-US" smtClean="0"/>
              <a:t>21</a:t>
            </a:fld>
            <a:endParaRPr lang="en-US"/>
          </a:p>
        </p:txBody>
      </p:sp>
    </p:spTree>
    <p:extLst>
      <p:ext uri="{BB962C8B-B14F-4D97-AF65-F5344CB8AC3E}">
        <p14:creationId xmlns:p14="http://schemas.microsoft.com/office/powerpoint/2010/main" val="1029036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E4763D-BF96-47B4-82CA-05E89487A58D}" type="slidenum">
              <a:rPr lang="en-US" smtClean="0"/>
              <a:t>22</a:t>
            </a:fld>
            <a:endParaRPr lang="en-US"/>
          </a:p>
        </p:txBody>
      </p:sp>
    </p:spTree>
    <p:extLst>
      <p:ext uri="{BB962C8B-B14F-4D97-AF65-F5344CB8AC3E}">
        <p14:creationId xmlns:p14="http://schemas.microsoft.com/office/powerpoint/2010/main" val="248387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E4763D-BF96-47B4-82CA-05E89487A58D}" type="slidenum">
              <a:rPr lang="en-US" smtClean="0"/>
              <a:t>23</a:t>
            </a:fld>
            <a:endParaRPr lang="en-US"/>
          </a:p>
        </p:txBody>
      </p:sp>
    </p:spTree>
    <p:extLst>
      <p:ext uri="{BB962C8B-B14F-4D97-AF65-F5344CB8AC3E}">
        <p14:creationId xmlns:p14="http://schemas.microsoft.com/office/powerpoint/2010/main" val="950447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2EBD9-BDB4-849E-D672-AEEE24DCF4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B488A-F9D5-D4EE-30A3-95219FBC61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E570DB-2835-F5F3-305D-5C6BC7EB21C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4BD81A5-483D-7D06-C6A7-0097F36EB57B}"/>
              </a:ext>
            </a:extLst>
          </p:cNvPr>
          <p:cNvSpPr>
            <a:spLocks noGrp="1"/>
          </p:cNvSpPr>
          <p:nvPr>
            <p:ph type="sldNum" sz="quarter" idx="10"/>
          </p:nvPr>
        </p:nvSpPr>
        <p:spPr/>
        <p:txBody>
          <a:bodyPr/>
          <a:lstStyle/>
          <a:p>
            <a:fld id="{73E4763D-BF96-47B4-82CA-05E89487A58D}" type="slidenum">
              <a:rPr lang="en-US" smtClean="0"/>
              <a:t>24</a:t>
            </a:fld>
            <a:endParaRPr lang="en-US"/>
          </a:p>
        </p:txBody>
      </p:sp>
    </p:spTree>
    <p:extLst>
      <p:ext uri="{BB962C8B-B14F-4D97-AF65-F5344CB8AC3E}">
        <p14:creationId xmlns:p14="http://schemas.microsoft.com/office/powerpoint/2010/main" val="1636406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40067" y="3125978"/>
            <a:ext cx="6120765" cy="21175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080135" y="5646928"/>
            <a:ext cx="5040630" cy="25209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8/6/2025</a:t>
            </a:fld>
            <a:endParaRPr lang="en-US"/>
          </a:p>
        </p:txBody>
      </p:sp>
      <p:sp>
        <p:nvSpPr>
          <p:cNvPr id="6" name="Holder 6"/>
          <p:cNvSpPr>
            <a:spLocks noGrp="1"/>
          </p:cNvSpPr>
          <p:nvPr>
            <p:ph type="sldNum" sz="quarter" idx="7"/>
          </p:nvPr>
        </p:nvSpPr>
        <p:spPr/>
        <p:txBody>
          <a:bodyPr lIns="0" tIns="0" rIns="0" bIns="0"/>
          <a:lstStyle>
            <a:lvl1pPr>
              <a:defRPr sz="600" b="0" i="0">
                <a:solidFill>
                  <a:srgbClr val="58595B"/>
                </a:solidFill>
                <a:latin typeface="Arial"/>
                <a:cs typeface="Arial"/>
              </a:defRPr>
            </a:lvl1pPr>
          </a:lstStyle>
          <a:p>
            <a:pPr marL="25400">
              <a:lnSpc>
                <a:spcPct val="100000"/>
              </a:lnSpc>
              <a:spcBef>
                <a:spcPts val="55"/>
              </a:spcBef>
            </a:pPr>
            <a:fld id="{81D60167-4931-47E6-BA6A-407CBD079E47}" type="slidenum">
              <a:rPr dirty="0"/>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98600" y="960196"/>
            <a:ext cx="4803698" cy="738664"/>
          </a:xfrm>
        </p:spPr>
        <p:txBody>
          <a:bodyPr/>
          <a:lstStyle/>
          <a:p>
            <a:r>
              <a:rPr lang="en-US" dirty="0"/>
              <a:t>CLICK TO EDIT MASTER TITLE STYLE</a:t>
            </a:r>
          </a:p>
        </p:txBody>
      </p:sp>
      <p:sp>
        <p:nvSpPr>
          <p:cNvPr id="4" name="Date Placeholder 3"/>
          <p:cNvSpPr>
            <a:spLocks noGrp="1"/>
          </p:cNvSpPr>
          <p:nvPr>
            <p:ph type="dt" sz="half" idx="10"/>
          </p:nvPr>
        </p:nvSpPr>
        <p:spPr>
          <a:xfrm>
            <a:off x="720090" y="12253675"/>
            <a:ext cx="3360420" cy="276999"/>
          </a:xfrm>
          <a:prstGeom prst="rect">
            <a:avLst/>
          </a:prstGeom>
        </p:spPr>
        <p:txBody>
          <a:bodyPr/>
          <a:lstStyle/>
          <a:p>
            <a:r>
              <a:rPr lang="en-US" dirty="0"/>
              <a:t>www.bestppt.com</a:t>
            </a:r>
          </a:p>
        </p:txBody>
      </p:sp>
      <p:sp>
        <p:nvSpPr>
          <p:cNvPr id="6" name="Slide Number Placeholder 5"/>
          <p:cNvSpPr>
            <a:spLocks noGrp="1"/>
          </p:cNvSpPr>
          <p:nvPr>
            <p:ph type="sldNum" sz="quarter" idx="12"/>
          </p:nvPr>
        </p:nvSpPr>
        <p:spPr>
          <a:xfrm>
            <a:off x="7045193" y="9616957"/>
            <a:ext cx="303914" cy="92333"/>
          </a:xfrm>
        </p:spPr>
        <p:txBody>
          <a:bodyPr/>
          <a:lstStyle/>
          <a:p>
            <a:fld id="{D60D1EDE-7116-2443-9BDD-368CE5B37660}" type="slidenum">
              <a:rPr lang="en-US" smtClean="0"/>
              <a:t>‹#›</a:t>
            </a:fld>
            <a:endParaRPr lang="en-US" dirty="0"/>
          </a:p>
        </p:txBody>
      </p:sp>
    </p:spTree>
    <p:extLst>
      <p:ext uri="{BB962C8B-B14F-4D97-AF65-F5344CB8AC3E}">
        <p14:creationId xmlns:p14="http://schemas.microsoft.com/office/powerpoint/2010/main" val="53980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End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7723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6" name="bk object 16"/>
          <p:cNvSpPr/>
          <p:nvPr/>
        </p:nvSpPr>
        <p:spPr>
          <a:xfrm>
            <a:off x="13757529" y="9673602"/>
            <a:ext cx="0" cy="109855"/>
          </a:xfrm>
          <a:custGeom>
            <a:avLst/>
            <a:gdLst/>
            <a:ahLst/>
            <a:cxnLst/>
            <a:rect l="l" t="t" r="r" b="b"/>
            <a:pathLst>
              <a:path h="109854">
                <a:moveTo>
                  <a:pt x="0" y="0"/>
                </a:moveTo>
                <a:lnTo>
                  <a:pt x="0" y="109804"/>
                </a:lnTo>
              </a:path>
            </a:pathLst>
          </a:custGeom>
          <a:ln w="3175">
            <a:solidFill>
              <a:srgbClr val="939598"/>
            </a:solidFill>
          </a:ln>
        </p:spPr>
        <p:txBody>
          <a:bodyPr wrap="square" lIns="0" tIns="0" rIns="0" bIns="0" rtlCol="0"/>
          <a:lstStyle/>
          <a:p>
            <a:endParaRPr/>
          </a:p>
        </p:txBody>
      </p:sp>
      <p:sp>
        <p:nvSpPr>
          <p:cNvPr id="17" name="bk object 17"/>
          <p:cNvSpPr/>
          <p:nvPr/>
        </p:nvSpPr>
        <p:spPr>
          <a:xfrm>
            <a:off x="0" y="0"/>
            <a:ext cx="1464310" cy="313690"/>
          </a:xfrm>
          <a:custGeom>
            <a:avLst/>
            <a:gdLst/>
            <a:ahLst/>
            <a:cxnLst/>
            <a:rect l="l" t="t" r="r" b="b"/>
            <a:pathLst>
              <a:path w="1464310" h="313690">
                <a:moveTo>
                  <a:pt x="0" y="313207"/>
                </a:moveTo>
                <a:lnTo>
                  <a:pt x="1463840" y="313207"/>
                </a:lnTo>
                <a:lnTo>
                  <a:pt x="1463840" y="0"/>
                </a:lnTo>
                <a:lnTo>
                  <a:pt x="0" y="0"/>
                </a:lnTo>
                <a:lnTo>
                  <a:pt x="0" y="313207"/>
                </a:lnTo>
                <a:close/>
              </a:path>
            </a:pathLst>
          </a:custGeom>
          <a:solidFill>
            <a:srgbClr val="78655B"/>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400" b="0" i="0">
                <a:solidFill>
                  <a:srgbClr val="78655B"/>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200" b="0" i="0">
                <a:solidFill>
                  <a:srgbClr val="78655B"/>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8/6/2025</a:t>
            </a:fld>
            <a:endParaRPr lang="en-US"/>
          </a:p>
        </p:txBody>
      </p:sp>
      <p:sp>
        <p:nvSpPr>
          <p:cNvPr id="6" name="Holder 6"/>
          <p:cNvSpPr>
            <a:spLocks noGrp="1"/>
          </p:cNvSpPr>
          <p:nvPr>
            <p:ph type="sldNum" sz="quarter" idx="7"/>
          </p:nvPr>
        </p:nvSpPr>
        <p:spPr/>
        <p:txBody>
          <a:bodyPr lIns="0" tIns="0" rIns="0" bIns="0"/>
          <a:lstStyle>
            <a:lvl1pPr>
              <a:defRPr sz="600" b="0" i="0">
                <a:solidFill>
                  <a:srgbClr val="58595B"/>
                </a:solidFill>
                <a:latin typeface="Arial"/>
                <a:cs typeface="Arial"/>
              </a:defRPr>
            </a:lvl1pPr>
          </a:lstStyle>
          <a:p>
            <a:pPr marL="25400">
              <a:lnSpc>
                <a:spcPct val="100000"/>
              </a:lnSpc>
              <a:spcBef>
                <a:spcPts val="55"/>
              </a:spcBef>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16" name="bk object 16"/>
          <p:cNvSpPr/>
          <p:nvPr/>
        </p:nvSpPr>
        <p:spPr>
          <a:xfrm>
            <a:off x="13757529" y="9673602"/>
            <a:ext cx="0" cy="109855"/>
          </a:xfrm>
          <a:custGeom>
            <a:avLst/>
            <a:gdLst/>
            <a:ahLst/>
            <a:cxnLst/>
            <a:rect l="l" t="t" r="r" b="b"/>
            <a:pathLst>
              <a:path h="109854">
                <a:moveTo>
                  <a:pt x="0" y="0"/>
                </a:moveTo>
                <a:lnTo>
                  <a:pt x="0" y="109804"/>
                </a:lnTo>
              </a:path>
            </a:pathLst>
          </a:custGeom>
          <a:ln w="3175">
            <a:solidFill>
              <a:srgbClr val="939598"/>
            </a:solidFill>
          </a:ln>
        </p:spPr>
        <p:txBody>
          <a:bodyPr wrap="square" lIns="0" tIns="0" rIns="0" bIns="0" rtlCol="0"/>
          <a:lstStyle/>
          <a:p>
            <a:endParaRPr/>
          </a:p>
        </p:txBody>
      </p:sp>
      <p:sp>
        <p:nvSpPr>
          <p:cNvPr id="17" name="bk object 17"/>
          <p:cNvSpPr/>
          <p:nvPr/>
        </p:nvSpPr>
        <p:spPr>
          <a:xfrm>
            <a:off x="0" y="0"/>
            <a:ext cx="1464310" cy="313690"/>
          </a:xfrm>
          <a:custGeom>
            <a:avLst/>
            <a:gdLst/>
            <a:ahLst/>
            <a:cxnLst/>
            <a:rect l="l" t="t" r="r" b="b"/>
            <a:pathLst>
              <a:path w="1464310" h="313690">
                <a:moveTo>
                  <a:pt x="0" y="313207"/>
                </a:moveTo>
                <a:lnTo>
                  <a:pt x="1463840" y="313207"/>
                </a:lnTo>
                <a:lnTo>
                  <a:pt x="1463840" y="0"/>
                </a:lnTo>
                <a:lnTo>
                  <a:pt x="0" y="0"/>
                </a:lnTo>
                <a:lnTo>
                  <a:pt x="0" y="313207"/>
                </a:lnTo>
                <a:close/>
              </a:path>
            </a:pathLst>
          </a:custGeom>
          <a:solidFill>
            <a:srgbClr val="78655B"/>
          </a:solidFill>
        </p:spPr>
        <p:txBody>
          <a:bodyPr wrap="square" lIns="0" tIns="0" rIns="0" bIns="0" rtlCol="0"/>
          <a:lstStyle/>
          <a:p>
            <a:endParaRPr/>
          </a:p>
        </p:txBody>
      </p:sp>
      <p:sp>
        <p:nvSpPr>
          <p:cNvPr id="18" name="bk object 18"/>
          <p:cNvSpPr/>
          <p:nvPr/>
        </p:nvSpPr>
        <p:spPr>
          <a:xfrm>
            <a:off x="12936181" y="0"/>
            <a:ext cx="1464310" cy="313690"/>
          </a:xfrm>
          <a:custGeom>
            <a:avLst/>
            <a:gdLst/>
            <a:ahLst/>
            <a:cxnLst/>
            <a:rect l="l" t="t" r="r" b="b"/>
            <a:pathLst>
              <a:path w="1464309" h="313690">
                <a:moveTo>
                  <a:pt x="1463840" y="313207"/>
                </a:moveTo>
                <a:lnTo>
                  <a:pt x="0" y="313207"/>
                </a:lnTo>
                <a:lnTo>
                  <a:pt x="0" y="0"/>
                </a:lnTo>
                <a:lnTo>
                  <a:pt x="1463840" y="0"/>
                </a:lnTo>
                <a:lnTo>
                  <a:pt x="1463840" y="313207"/>
                </a:lnTo>
                <a:close/>
              </a:path>
            </a:pathLst>
          </a:custGeom>
          <a:solidFill>
            <a:srgbClr val="78655B"/>
          </a:solidFill>
        </p:spPr>
        <p:txBody>
          <a:bodyPr wrap="square" lIns="0" tIns="0" rIns="0" bIns="0" rtlCol="0"/>
          <a:lstStyle/>
          <a:p>
            <a:endParaRPr/>
          </a:p>
        </p:txBody>
      </p:sp>
      <p:sp>
        <p:nvSpPr>
          <p:cNvPr id="19" name="bk object 19"/>
          <p:cNvSpPr/>
          <p:nvPr/>
        </p:nvSpPr>
        <p:spPr>
          <a:xfrm>
            <a:off x="1463840" y="0"/>
            <a:ext cx="1844675" cy="313690"/>
          </a:xfrm>
          <a:custGeom>
            <a:avLst/>
            <a:gdLst/>
            <a:ahLst/>
            <a:cxnLst/>
            <a:rect l="l" t="t" r="r" b="b"/>
            <a:pathLst>
              <a:path w="1844675" h="313690">
                <a:moveTo>
                  <a:pt x="0" y="313207"/>
                </a:moveTo>
                <a:lnTo>
                  <a:pt x="1844446" y="313207"/>
                </a:lnTo>
                <a:lnTo>
                  <a:pt x="1844446" y="0"/>
                </a:lnTo>
                <a:lnTo>
                  <a:pt x="0" y="0"/>
                </a:lnTo>
                <a:lnTo>
                  <a:pt x="0" y="313207"/>
                </a:lnTo>
                <a:close/>
              </a:path>
            </a:pathLst>
          </a:custGeom>
          <a:solidFill>
            <a:srgbClr val="E7D1B9"/>
          </a:solidFill>
        </p:spPr>
        <p:txBody>
          <a:bodyPr wrap="square" lIns="0" tIns="0" rIns="0" bIns="0" rtlCol="0"/>
          <a:lstStyle/>
          <a:p>
            <a:endParaRPr/>
          </a:p>
        </p:txBody>
      </p:sp>
      <p:sp>
        <p:nvSpPr>
          <p:cNvPr id="20" name="bk object 20"/>
          <p:cNvSpPr/>
          <p:nvPr/>
        </p:nvSpPr>
        <p:spPr>
          <a:xfrm>
            <a:off x="11091646" y="0"/>
            <a:ext cx="1844675" cy="313690"/>
          </a:xfrm>
          <a:custGeom>
            <a:avLst/>
            <a:gdLst/>
            <a:ahLst/>
            <a:cxnLst/>
            <a:rect l="l" t="t" r="r" b="b"/>
            <a:pathLst>
              <a:path w="1844675" h="313690">
                <a:moveTo>
                  <a:pt x="1844446" y="313207"/>
                </a:moveTo>
                <a:lnTo>
                  <a:pt x="0" y="313207"/>
                </a:lnTo>
                <a:lnTo>
                  <a:pt x="0" y="0"/>
                </a:lnTo>
                <a:lnTo>
                  <a:pt x="1844446" y="0"/>
                </a:lnTo>
                <a:lnTo>
                  <a:pt x="1844446" y="313207"/>
                </a:lnTo>
                <a:close/>
              </a:path>
            </a:pathLst>
          </a:custGeom>
          <a:solidFill>
            <a:srgbClr val="E7D1B9"/>
          </a:solidFill>
        </p:spPr>
        <p:txBody>
          <a:bodyPr wrap="square" lIns="0" tIns="0" rIns="0" bIns="0" rtlCol="0"/>
          <a:lstStyle/>
          <a:p>
            <a:endParaRPr/>
          </a:p>
        </p:txBody>
      </p:sp>
      <p:sp>
        <p:nvSpPr>
          <p:cNvPr id="21" name="bk object 21"/>
          <p:cNvSpPr/>
          <p:nvPr/>
        </p:nvSpPr>
        <p:spPr>
          <a:xfrm>
            <a:off x="3308286" y="0"/>
            <a:ext cx="2317115" cy="313690"/>
          </a:xfrm>
          <a:custGeom>
            <a:avLst/>
            <a:gdLst/>
            <a:ahLst/>
            <a:cxnLst/>
            <a:rect l="l" t="t" r="r" b="b"/>
            <a:pathLst>
              <a:path w="2317115" h="313690">
                <a:moveTo>
                  <a:pt x="0" y="313207"/>
                </a:moveTo>
                <a:lnTo>
                  <a:pt x="2316708" y="313207"/>
                </a:lnTo>
                <a:lnTo>
                  <a:pt x="2316708" y="0"/>
                </a:lnTo>
                <a:lnTo>
                  <a:pt x="0" y="0"/>
                </a:lnTo>
                <a:lnTo>
                  <a:pt x="0" y="313207"/>
                </a:lnTo>
                <a:close/>
              </a:path>
            </a:pathLst>
          </a:custGeom>
          <a:solidFill>
            <a:srgbClr val="EBEBEC"/>
          </a:solidFill>
        </p:spPr>
        <p:txBody>
          <a:bodyPr wrap="square" lIns="0" tIns="0" rIns="0" bIns="0" rtlCol="0"/>
          <a:lstStyle/>
          <a:p>
            <a:endParaRPr/>
          </a:p>
        </p:txBody>
      </p:sp>
      <p:sp>
        <p:nvSpPr>
          <p:cNvPr id="22" name="bk object 22"/>
          <p:cNvSpPr/>
          <p:nvPr/>
        </p:nvSpPr>
        <p:spPr>
          <a:xfrm>
            <a:off x="8775001" y="0"/>
            <a:ext cx="2317115" cy="313690"/>
          </a:xfrm>
          <a:custGeom>
            <a:avLst/>
            <a:gdLst/>
            <a:ahLst/>
            <a:cxnLst/>
            <a:rect l="l" t="t" r="r" b="b"/>
            <a:pathLst>
              <a:path w="2317115" h="313690">
                <a:moveTo>
                  <a:pt x="2316708" y="313207"/>
                </a:moveTo>
                <a:lnTo>
                  <a:pt x="0" y="313207"/>
                </a:lnTo>
                <a:lnTo>
                  <a:pt x="0" y="0"/>
                </a:lnTo>
                <a:lnTo>
                  <a:pt x="2316708" y="0"/>
                </a:lnTo>
                <a:lnTo>
                  <a:pt x="2316708" y="313207"/>
                </a:lnTo>
                <a:close/>
              </a:path>
            </a:pathLst>
          </a:custGeom>
          <a:solidFill>
            <a:srgbClr val="EBEBEC"/>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400" b="0" i="0">
                <a:solidFill>
                  <a:srgbClr val="78655B"/>
                </a:solidFill>
                <a:latin typeface="Arial"/>
                <a:cs typeface="Arial"/>
              </a:defRPr>
            </a:lvl1pPr>
          </a:lstStyle>
          <a:p>
            <a:endParaRPr/>
          </a:p>
        </p:txBody>
      </p:sp>
      <p:sp>
        <p:nvSpPr>
          <p:cNvPr id="3" name="Holder 3"/>
          <p:cNvSpPr>
            <a:spLocks noGrp="1"/>
          </p:cNvSpPr>
          <p:nvPr>
            <p:ph sz="half" idx="2"/>
          </p:nvPr>
        </p:nvSpPr>
        <p:spPr>
          <a:xfrm>
            <a:off x="360045" y="2319274"/>
            <a:ext cx="3132391" cy="665530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708463" y="2319274"/>
            <a:ext cx="3132391" cy="665530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8/6/2025</a:t>
            </a:fld>
            <a:endParaRPr lang="en-US"/>
          </a:p>
        </p:txBody>
      </p:sp>
      <p:sp>
        <p:nvSpPr>
          <p:cNvPr id="7" name="Holder 7"/>
          <p:cNvSpPr>
            <a:spLocks noGrp="1"/>
          </p:cNvSpPr>
          <p:nvPr>
            <p:ph type="sldNum" sz="quarter" idx="7"/>
          </p:nvPr>
        </p:nvSpPr>
        <p:spPr/>
        <p:txBody>
          <a:bodyPr lIns="0" tIns="0" rIns="0" bIns="0"/>
          <a:lstStyle>
            <a:lvl1pPr>
              <a:defRPr sz="600" b="0" i="0">
                <a:solidFill>
                  <a:srgbClr val="58595B"/>
                </a:solidFill>
                <a:latin typeface="Arial"/>
                <a:cs typeface="Arial"/>
              </a:defRPr>
            </a:lvl1pPr>
          </a:lstStyle>
          <a:p>
            <a:pPr marL="25400">
              <a:lnSpc>
                <a:spcPct val="100000"/>
              </a:lnSpc>
              <a:spcBef>
                <a:spcPts val="55"/>
              </a:spcBef>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78655B"/>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8/6/2025</a:t>
            </a:fld>
            <a:endParaRPr lang="en-US"/>
          </a:p>
        </p:txBody>
      </p:sp>
      <p:sp>
        <p:nvSpPr>
          <p:cNvPr id="5" name="Holder 5"/>
          <p:cNvSpPr>
            <a:spLocks noGrp="1"/>
          </p:cNvSpPr>
          <p:nvPr>
            <p:ph type="sldNum" sz="quarter" idx="7"/>
          </p:nvPr>
        </p:nvSpPr>
        <p:spPr/>
        <p:txBody>
          <a:bodyPr lIns="0" tIns="0" rIns="0" bIns="0"/>
          <a:lstStyle>
            <a:lvl1pPr>
              <a:defRPr sz="600" b="0" i="0">
                <a:solidFill>
                  <a:srgbClr val="58595B"/>
                </a:solidFill>
                <a:latin typeface="Arial"/>
                <a:cs typeface="Arial"/>
              </a:defRPr>
            </a:lvl1pPr>
          </a:lstStyle>
          <a:p>
            <a:pPr marL="25400">
              <a:lnSpc>
                <a:spcPct val="100000"/>
              </a:lnSpc>
              <a:spcBef>
                <a:spcPts val="55"/>
              </a:spcBef>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16" name="bk object 16"/>
          <p:cNvSpPr/>
          <p:nvPr/>
        </p:nvSpPr>
        <p:spPr>
          <a:xfrm>
            <a:off x="0" y="0"/>
            <a:ext cx="1464310" cy="6985"/>
          </a:xfrm>
          <a:custGeom>
            <a:avLst/>
            <a:gdLst/>
            <a:ahLst/>
            <a:cxnLst/>
            <a:rect l="l" t="t" r="r" b="b"/>
            <a:pathLst>
              <a:path w="1464310" h="6985">
                <a:moveTo>
                  <a:pt x="0" y="6388"/>
                </a:moveTo>
                <a:lnTo>
                  <a:pt x="1463840" y="6388"/>
                </a:lnTo>
                <a:lnTo>
                  <a:pt x="1463840" y="0"/>
                </a:lnTo>
                <a:lnTo>
                  <a:pt x="0" y="0"/>
                </a:lnTo>
                <a:lnTo>
                  <a:pt x="0" y="6388"/>
                </a:lnTo>
                <a:close/>
              </a:path>
            </a:pathLst>
          </a:custGeom>
          <a:solidFill>
            <a:srgbClr val="78655B"/>
          </a:solidFill>
        </p:spPr>
        <p:txBody>
          <a:bodyPr wrap="square" lIns="0" tIns="0" rIns="0" bIns="0" rtlCol="0"/>
          <a:lstStyle/>
          <a:p>
            <a:endParaRPr/>
          </a:p>
        </p:txBody>
      </p:sp>
      <p:sp>
        <p:nvSpPr>
          <p:cNvPr id="17" name="bk object 17"/>
          <p:cNvSpPr/>
          <p:nvPr/>
        </p:nvSpPr>
        <p:spPr>
          <a:xfrm>
            <a:off x="12936181" y="0"/>
            <a:ext cx="1464310" cy="6985"/>
          </a:xfrm>
          <a:custGeom>
            <a:avLst/>
            <a:gdLst/>
            <a:ahLst/>
            <a:cxnLst/>
            <a:rect l="l" t="t" r="r" b="b"/>
            <a:pathLst>
              <a:path w="1464309" h="6985">
                <a:moveTo>
                  <a:pt x="0" y="6388"/>
                </a:moveTo>
                <a:lnTo>
                  <a:pt x="1463840" y="6388"/>
                </a:lnTo>
                <a:lnTo>
                  <a:pt x="1463840" y="0"/>
                </a:lnTo>
                <a:lnTo>
                  <a:pt x="0" y="0"/>
                </a:lnTo>
                <a:lnTo>
                  <a:pt x="0" y="6388"/>
                </a:lnTo>
                <a:close/>
              </a:path>
            </a:pathLst>
          </a:custGeom>
          <a:solidFill>
            <a:srgbClr val="78655B"/>
          </a:solidFill>
        </p:spPr>
        <p:txBody>
          <a:bodyPr wrap="square" lIns="0" tIns="0" rIns="0" bIns="0" rtlCol="0"/>
          <a:lstStyle/>
          <a:p>
            <a:endParaRPr/>
          </a:p>
        </p:txBody>
      </p:sp>
      <p:sp>
        <p:nvSpPr>
          <p:cNvPr id="18" name="bk object 18"/>
          <p:cNvSpPr/>
          <p:nvPr/>
        </p:nvSpPr>
        <p:spPr>
          <a:xfrm>
            <a:off x="1463840" y="0"/>
            <a:ext cx="1844675" cy="6985"/>
          </a:xfrm>
          <a:custGeom>
            <a:avLst/>
            <a:gdLst/>
            <a:ahLst/>
            <a:cxnLst/>
            <a:rect l="l" t="t" r="r" b="b"/>
            <a:pathLst>
              <a:path w="1844675" h="6985">
                <a:moveTo>
                  <a:pt x="0" y="6388"/>
                </a:moveTo>
                <a:lnTo>
                  <a:pt x="1844446" y="6388"/>
                </a:lnTo>
                <a:lnTo>
                  <a:pt x="1844446" y="0"/>
                </a:lnTo>
                <a:lnTo>
                  <a:pt x="0" y="0"/>
                </a:lnTo>
                <a:lnTo>
                  <a:pt x="0" y="6388"/>
                </a:lnTo>
                <a:close/>
              </a:path>
            </a:pathLst>
          </a:custGeom>
          <a:solidFill>
            <a:srgbClr val="E7D1B9"/>
          </a:solidFill>
        </p:spPr>
        <p:txBody>
          <a:bodyPr wrap="square" lIns="0" tIns="0" rIns="0" bIns="0" rtlCol="0"/>
          <a:lstStyle/>
          <a:p>
            <a:endParaRPr/>
          </a:p>
        </p:txBody>
      </p:sp>
      <p:sp>
        <p:nvSpPr>
          <p:cNvPr id="19" name="bk object 19"/>
          <p:cNvSpPr/>
          <p:nvPr/>
        </p:nvSpPr>
        <p:spPr>
          <a:xfrm>
            <a:off x="11091646" y="0"/>
            <a:ext cx="1844675" cy="6985"/>
          </a:xfrm>
          <a:custGeom>
            <a:avLst/>
            <a:gdLst/>
            <a:ahLst/>
            <a:cxnLst/>
            <a:rect l="l" t="t" r="r" b="b"/>
            <a:pathLst>
              <a:path w="1844675" h="6985">
                <a:moveTo>
                  <a:pt x="0" y="6388"/>
                </a:moveTo>
                <a:lnTo>
                  <a:pt x="1844446" y="6388"/>
                </a:lnTo>
                <a:lnTo>
                  <a:pt x="1844446" y="0"/>
                </a:lnTo>
                <a:lnTo>
                  <a:pt x="0" y="0"/>
                </a:lnTo>
                <a:lnTo>
                  <a:pt x="0" y="6388"/>
                </a:lnTo>
                <a:close/>
              </a:path>
            </a:pathLst>
          </a:custGeom>
          <a:solidFill>
            <a:srgbClr val="E7D1B9"/>
          </a:solidFill>
        </p:spPr>
        <p:txBody>
          <a:bodyPr wrap="square" lIns="0" tIns="0" rIns="0" bIns="0" rtlCol="0"/>
          <a:lstStyle/>
          <a:p>
            <a:endParaRPr/>
          </a:p>
        </p:txBody>
      </p:sp>
      <p:sp>
        <p:nvSpPr>
          <p:cNvPr id="20" name="bk object 20"/>
          <p:cNvSpPr/>
          <p:nvPr/>
        </p:nvSpPr>
        <p:spPr>
          <a:xfrm>
            <a:off x="3308286" y="0"/>
            <a:ext cx="2317115" cy="6985"/>
          </a:xfrm>
          <a:custGeom>
            <a:avLst/>
            <a:gdLst/>
            <a:ahLst/>
            <a:cxnLst/>
            <a:rect l="l" t="t" r="r" b="b"/>
            <a:pathLst>
              <a:path w="2317115" h="6985">
                <a:moveTo>
                  <a:pt x="0" y="6388"/>
                </a:moveTo>
                <a:lnTo>
                  <a:pt x="2316708" y="6388"/>
                </a:lnTo>
                <a:lnTo>
                  <a:pt x="2316708" y="0"/>
                </a:lnTo>
                <a:lnTo>
                  <a:pt x="0" y="0"/>
                </a:lnTo>
                <a:lnTo>
                  <a:pt x="0" y="6388"/>
                </a:lnTo>
                <a:close/>
              </a:path>
            </a:pathLst>
          </a:custGeom>
          <a:solidFill>
            <a:srgbClr val="EBEBEC"/>
          </a:solidFill>
        </p:spPr>
        <p:txBody>
          <a:bodyPr wrap="square" lIns="0" tIns="0" rIns="0" bIns="0" rtlCol="0"/>
          <a:lstStyle/>
          <a:p>
            <a:endParaRPr/>
          </a:p>
        </p:txBody>
      </p:sp>
      <p:sp>
        <p:nvSpPr>
          <p:cNvPr id="21" name="bk object 21"/>
          <p:cNvSpPr/>
          <p:nvPr/>
        </p:nvSpPr>
        <p:spPr>
          <a:xfrm>
            <a:off x="8775001" y="0"/>
            <a:ext cx="2317115" cy="6985"/>
          </a:xfrm>
          <a:custGeom>
            <a:avLst/>
            <a:gdLst/>
            <a:ahLst/>
            <a:cxnLst/>
            <a:rect l="l" t="t" r="r" b="b"/>
            <a:pathLst>
              <a:path w="2317115" h="6985">
                <a:moveTo>
                  <a:pt x="0" y="6388"/>
                </a:moveTo>
                <a:lnTo>
                  <a:pt x="2316708" y="6388"/>
                </a:lnTo>
                <a:lnTo>
                  <a:pt x="2316708" y="0"/>
                </a:lnTo>
                <a:lnTo>
                  <a:pt x="0" y="0"/>
                </a:lnTo>
                <a:lnTo>
                  <a:pt x="0" y="6388"/>
                </a:lnTo>
                <a:close/>
              </a:path>
            </a:pathLst>
          </a:custGeom>
          <a:solidFill>
            <a:srgbClr val="EBEBEC"/>
          </a:solidFill>
        </p:spPr>
        <p:txBody>
          <a:bodyPr wrap="square" lIns="0" tIns="0" rIns="0" bIns="0" rtlCol="0"/>
          <a:lstStyle/>
          <a:p>
            <a:endParaRPr/>
          </a:p>
        </p:txBody>
      </p:sp>
      <p:sp>
        <p:nvSpPr>
          <p:cNvPr id="22" name="bk object 22"/>
          <p:cNvSpPr/>
          <p:nvPr/>
        </p:nvSpPr>
        <p:spPr>
          <a:xfrm>
            <a:off x="6350" y="6387"/>
            <a:ext cx="7187565" cy="10067290"/>
          </a:xfrm>
          <a:custGeom>
            <a:avLst/>
            <a:gdLst/>
            <a:ahLst/>
            <a:cxnLst/>
            <a:rect l="l" t="t" r="r" b="b"/>
            <a:pathLst>
              <a:path w="7187565" h="10067290">
                <a:moveTo>
                  <a:pt x="0" y="10067264"/>
                </a:moveTo>
                <a:lnTo>
                  <a:pt x="7187298" y="10067264"/>
                </a:lnTo>
                <a:lnTo>
                  <a:pt x="7187298" y="0"/>
                </a:lnTo>
                <a:lnTo>
                  <a:pt x="0" y="0"/>
                </a:lnTo>
                <a:lnTo>
                  <a:pt x="0" y="10067264"/>
                </a:lnTo>
                <a:close/>
              </a:path>
            </a:pathLst>
          </a:custGeom>
          <a:solidFill>
            <a:srgbClr val="E6E7E8"/>
          </a:solidFill>
        </p:spPr>
        <p:txBody>
          <a:bodyPr wrap="square" lIns="0" tIns="0" rIns="0" bIns="0" rtlCol="0"/>
          <a:lstStyle/>
          <a:p>
            <a:endParaRPr/>
          </a:p>
        </p:txBody>
      </p:sp>
      <p:sp>
        <p:nvSpPr>
          <p:cNvPr id="23" name="bk object 23"/>
          <p:cNvSpPr/>
          <p:nvPr/>
        </p:nvSpPr>
        <p:spPr>
          <a:xfrm>
            <a:off x="6350" y="6375"/>
            <a:ext cx="7187565" cy="10067290"/>
          </a:xfrm>
          <a:custGeom>
            <a:avLst/>
            <a:gdLst/>
            <a:ahLst/>
            <a:cxnLst/>
            <a:rect l="l" t="t" r="r" b="b"/>
            <a:pathLst>
              <a:path w="7187565" h="10067290">
                <a:moveTo>
                  <a:pt x="0" y="10067277"/>
                </a:moveTo>
                <a:lnTo>
                  <a:pt x="7187298" y="10067277"/>
                </a:lnTo>
                <a:lnTo>
                  <a:pt x="7187298" y="0"/>
                </a:lnTo>
                <a:lnTo>
                  <a:pt x="0" y="0"/>
                </a:lnTo>
                <a:lnTo>
                  <a:pt x="0" y="10067277"/>
                </a:lnTo>
                <a:close/>
              </a:path>
            </a:pathLst>
          </a:custGeom>
          <a:ln w="12700">
            <a:solidFill>
              <a:srgbClr val="F8F8F9"/>
            </a:solidFill>
          </a:ln>
        </p:spPr>
        <p:txBody>
          <a:bodyPr wrap="square" lIns="0" tIns="0" rIns="0" bIns="0" rtlCol="0"/>
          <a:lstStyle/>
          <a:p>
            <a:endParaRPr/>
          </a:p>
        </p:txBody>
      </p:sp>
      <p:sp>
        <p:nvSpPr>
          <p:cNvPr id="24" name="bk object 24"/>
          <p:cNvSpPr/>
          <p:nvPr/>
        </p:nvSpPr>
        <p:spPr>
          <a:xfrm>
            <a:off x="465531" y="574852"/>
            <a:ext cx="6377940" cy="8929370"/>
          </a:xfrm>
          <a:custGeom>
            <a:avLst/>
            <a:gdLst/>
            <a:ahLst/>
            <a:cxnLst/>
            <a:rect l="l" t="t" r="r" b="b"/>
            <a:pathLst>
              <a:path w="6377940" h="8929370">
                <a:moveTo>
                  <a:pt x="0" y="0"/>
                </a:moveTo>
                <a:lnTo>
                  <a:pt x="6377940" y="0"/>
                </a:lnTo>
                <a:lnTo>
                  <a:pt x="6377940" y="8929116"/>
                </a:lnTo>
                <a:lnTo>
                  <a:pt x="0" y="8929116"/>
                </a:lnTo>
                <a:lnTo>
                  <a:pt x="0" y="0"/>
                </a:lnTo>
                <a:close/>
              </a:path>
            </a:pathLst>
          </a:custGeom>
          <a:solidFill>
            <a:srgbClr val="000000">
              <a:alpha val="29998"/>
            </a:srgbClr>
          </a:solidFill>
        </p:spPr>
        <p:txBody>
          <a:bodyPr wrap="square" lIns="0" tIns="0" rIns="0" bIns="0" rtlCol="0"/>
          <a:lstStyle/>
          <a:p>
            <a:endParaRPr/>
          </a:p>
        </p:txBody>
      </p:sp>
      <p:sp>
        <p:nvSpPr>
          <p:cNvPr id="25" name="bk object 25"/>
          <p:cNvSpPr/>
          <p:nvPr/>
        </p:nvSpPr>
        <p:spPr>
          <a:xfrm>
            <a:off x="497331" y="604088"/>
            <a:ext cx="6212205" cy="8767445"/>
          </a:xfrm>
          <a:custGeom>
            <a:avLst/>
            <a:gdLst/>
            <a:ahLst/>
            <a:cxnLst/>
            <a:rect l="l" t="t" r="r" b="b"/>
            <a:pathLst>
              <a:path w="6212205" h="8767445">
                <a:moveTo>
                  <a:pt x="0" y="8767445"/>
                </a:moveTo>
                <a:lnTo>
                  <a:pt x="6212078" y="8767445"/>
                </a:lnTo>
                <a:lnTo>
                  <a:pt x="6212078" y="0"/>
                </a:lnTo>
                <a:lnTo>
                  <a:pt x="0" y="0"/>
                </a:lnTo>
                <a:lnTo>
                  <a:pt x="0" y="8767445"/>
                </a:lnTo>
                <a:close/>
              </a:path>
            </a:pathLst>
          </a:custGeom>
          <a:solidFill>
            <a:srgbClr val="FFFFFF"/>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8/6/2025</a:t>
            </a:fld>
            <a:endParaRPr lang="en-US"/>
          </a:p>
        </p:txBody>
      </p:sp>
      <p:sp>
        <p:nvSpPr>
          <p:cNvPr id="4" name="Holder 4"/>
          <p:cNvSpPr>
            <a:spLocks noGrp="1"/>
          </p:cNvSpPr>
          <p:nvPr>
            <p:ph type="sldNum" sz="quarter" idx="7"/>
          </p:nvPr>
        </p:nvSpPr>
        <p:spPr/>
        <p:txBody>
          <a:bodyPr lIns="0" tIns="0" rIns="0" bIns="0"/>
          <a:lstStyle>
            <a:lvl1pPr>
              <a:defRPr sz="600" b="0" i="0">
                <a:solidFill>
                  <a:srgbClr val="58595B"/>
                </a:solidFill>
                <a:latin typeface="Arial"/>
                <a:cs typeface="Arial"/>
              </a:defRPr>
            </a:lvl1pPr>
          </a:lstStyle>
          <a:p>
            <a:pPr marL="25400">
              <a:lnSpc>
                <a:spcPct val="100000"/>
              </a:lnSpc>
              <a:spcBef>
                <a:spcPts val="55"/>
              </a:spcBef>
            </a:pPr>
            <a:fld id="{81D60167-4931-47E6-BA6A-407CBD079E47}" type="slidenum">
              <a:rPr dirty="0"/>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number-I">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8568421"/>
      </p:ext>
    </p:extLst>
  </p:cSld>
  <p:clrMapOvr>
    <a:masterClrMapping/>
  </p:clrMapOvr>
  <p:transition spd="med"/>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6863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15" name="Picture Placeholder 14"/>
          <p:cNvSpPr>
            <a:spLocks noGrp="1"/>
          </p:cNvSpPr>
          <p:nvPr>
            <p:ph type="pic" sz="quarter" idx="12"/>
          </p:nvPr>
        </p:nvSpPr>
        <p:spPr>
          <a:xfrm>
            <a:off x="0" y="0"/>
            <a:ext cx="4719966" cy="184666"/>
          </a:xfrm>
          <a:prstGeom prst="rect">
            <a:avLst/>
          </a:prstGeom>
        </p:spPr>
        <p:txBody>
          <a:bodyPr/>
          <a:lstStyle/>
          <a:p>
            <a:endParaRPr lang="en-US"/>
          </a:p>
        </p:txBody>
      </p:sp>
      <p:sp>
        <p:nvSpPr>
          <p:cNvPr id="6" name="Title 1"/>
          <p:cNvSpPr>
            <a:spLocks noGrp="1"/>
          </p:cNvSpPr>
          <p:nvPr>
            <p:ph type="title"/>
          </p:nvPr>
        </p:nvSpPr>
        <p:spPr>
          <a:xfrm>
            <a:off x="5200239" y="1044128"/>
            <a:ext cx="8734689" cy="768583"/>
          </a:xfrm>
          <a:prstGeom prst="rect">
            <a:avLst/>
          </a:prstGeom>
        </p:spPr>
        <p:txBody>
          <a:bodyPr anchor="ctr">
            <a:noAutofit/>
          </a:bodyPr>
          <a:lstStyle>
            <a:lvl1pPr marL="0" algn="l" defTabSz="1175278" rtl="0" eaLnBrk="1" latinLnBrk="0" hangingPunct="1">
              <a:lnSpc>
                <a:spcPct val="90000"/>
              </a:lnSpc>
              <a:spcBef>
                <a:spcPct val="0"/>
              </a:spcBef>
              <a:buNone/>
              <a:defRPr lang="en-US" sz="6200" kern="1200" dirty="0">
                <a:solidFill>
                  <a:srgbClr val="323E4A"/>
                </a:solidFill>
                <a:latin typeface="Bebas Neue" charset="0"/>
                <a:ea typeface="ＭＳ Ｐゴシック" charset="0"/>
                <a:cs typeface="Bebas Neue" charset="0"/>
              </a:defRPr>
            </a:lvl1pPr>
          </a:lstStyle>
          <a:p>
            <a:endParaRPr lang="en-US" dirty="0"/>
          </a:p>
        </p:txBody>
      </p:sp>
      <p:sp>
        <p:nvSpPr>
          <p:cNvPr id="7" name="Text Placeholder 6"/>
          <p:cNvSpPr>
            <a:spLocks noGrp="1"/>
          </p:cNvSpPr>
          <p:nvPr>
            <p:ph type="body" sz="quarter" idx="10" hasCustomPrompt="1"/>
          </p:nvPr>
        </p:nvSpPr>
        <p:spPr>
          <a:xfrm>
            <a:off x="5196507" y="1870976"/>
            <a:ext cx="8769020" cy="336124"/>
          </a:xfrm>
          <a:prstGeom prst="rect">
            <a:avLst/>
          </a:prstGeom>
        </p:spPr>
        <p:txBody>
          <a:bodyPr anchor="ctr">
            <a:noAutofit/>
          </a:bodyPr>
          <a:lstStyle>
            <a:lvl1pPr marL="0" indent="0" algn="l" defTabSz="1175278" rtl="0" eaLnBrk="1" latinLnBrk="0" hangingPunct="1">
              <a:lnSpc>
                <a:spcPct val="90000"/>
              </a:lnSpc>
              <a:spcBef>
                <a:spcPts val="1285"/>
              </a:spcBef>
              <a:buFont typeface="Arial" panose="020B0604020202020204" pitchFamily="34" charset="0"/>
              <a:buNone/>
              <a:defRPr lang="en-US" sz="1800" kern="120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marL="1762917" indent="0" algn="l">
              <a:buNone/>
              <a:defRPr>
                <a:solidFill>
                  <a:schemeClr val="bg1">
                    <a:lumMod val="50000"/>
                  </a:schemeClr>
                </a:solidFill>
              </a:defRPr>
            </a:lvl5pPr>
            <a:lvl6pPr marL="2203647" indent="0">
              <a:buNone/>
              <a:defRPr/>
            </a:lvl6pPr>
            <a:lvl7pPr marL="2644376" indent="0">
              <a:buNone/>
              <a:defRPr/>
            </a:lvl7pPr>
            <a:lvl8pPr marL="3085106" indent="0">
              <a:buNone/>
              <a:defRPr/>
            </a:lvl8pPr>
            <a:lvl9pPr marL="3525835" indent="0">
              <a:buNone/>
              <a:defRPr/>
            </a:lvl9pPr>
          </a:lstStyle>
          <a:p>
            <a:pPr marL="0" lvl="0" indent="0" algn="l" defTabSz="881459" rtl="0" eaLnBrk="1" latinLnBrk="0" hangingPunct="1">
              <a:lnSpc>
                <a:spcPct val="70000"/>
              </a:lnSpc>
              <a:spcBef>
                <a:spcPts val="964"/>
              </a:spcBef>
              <a:buFont typeface="Arial" panose="020B0604020202020204" pitchFamily="34" charset="0"/>
              <a:buNone/>
            </a:pPr>
            <a:r>
              <a:rPr lang="en-US" dirty="0"/>
              <a:t>Click to edit Master text styles level</a:t>
            </a:r>
          </a:p>
        </p:txBody>
      </p:sp>
      <p:sp>
        <p:nvSpPr>
          <p:cNvPr id="8" name="Text Placeholder 6"/>
          <p:cNvSpPr>
            <a:spLocks noGrp="1"/>
          </p:cNvSpPr>
          <p:nvPr>
            <p:ph type="body" sz="quarter" idx="11" hasCustomPrompt="1"/>
          </p:nvPr>
        </p:nvSpPr>
        <p:spPr>
          <a:xfrm>
            <a:off x="5200239" y="584559"/>
            <a:ext cx="8734689" cy="366199"/>
          </a:xfrm>
          <a:prstGeom prst="rect">
            <a:avLst/>
          </a:prstGeom>
        </p:spPr>
        <p:txBody>
          <a:bodyPr anchor="ctr">
            <a:noAutofit/>
          </a:bodyPr>
          <a:lstStyle>
            <a:lvl1pPr marL="0" indent="0" algn="l" defTabSz="1175278" rtl="0" eaLnBrk="1" latinLnBrk="0" hangingPunct="1">
              <a:lnSpc>
                <a:spcPct val="90000"/>
              </a:lnSpc>
              <a:spcBef>
                <a:spcPts val="1285"/>
              </a:spcBef>
              <a:buFont typeface="Arial" panose="020B0604020202020204" pitchFamily="34" charset="0"/>
              <a:buNone/>
              <a:defRPr lang="en-US" sz="1800" kern="1200" dirty="0">
                <a:solidFill>
                  <a:srgbClr val="EC1F3A"/>
                </a:solidFill>
                <a:latin typeface="Lato" panose="020F0502020204030203" pitchFamily="34" charset="0"/>
                <a:ea typeface="Lato" panose="020F0502020204030203" pitchFamily="34" charset="0"/>
                <a:cs typeface="Lato" panose="020F0502020204030203" pitchFamily="34" charset="0"/>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marL="1762917" indent="0" algn="l">
              <a:buNone/>
              <a:defRPr>
                <a:solidFill>
                  <a:schemeClr val="bg1">
                    <a:lumMod val="50000"/>
                  </a:schemeClr>
                </a:solidFill>
              </a:defRPr>
            </a:lvl5pPr>
            <a:lvl6pPr marL="2203647" indent="0">
              <a:buNone/>
              <a:defRPr/>
            </a:lvl6pPr>
            <a:lvl7pPr marL="2644376" indent="0">
              <a:buNone/>
              <a:defRPr/>
            </a:lvl7pPr>
            <a:lvl8pPr marL="3085106" indent="0">
              <a:buNone/>
              <a:defRPr/>
            </a:lvl8pPr>
            <a:lvl9pPr marL="3525835" indent="0">
              <a:buNone/>
              <a:defRPr/>
            </a:lvl9pPr>
          </a:lstStyle>
          <a:p>
            <a:pPr marL="0" lvl="0" indent="0" algn="l" defTabSz="881459" rtl="0" eaLnBrk="1" latinLnBrk="0" hangingPunct="1">
              <a:lnSpc>
                <a:spcPct val="70000"/>
              </a:lnSpc>
              <a:spcBef>
                <a:spcPts val="964"/>
              </a:spcBef>
              <a:buFont typeface="Arial" panose="020B0604020202020204" pitchFamily="34" charset="0"/>
              <a:buNone/>
            </a:pPr>
            <a:r>
              <a:rPr lang="en-US" dirty="0"/>
              <a:t>Click to edit Master text styles level</a:t>
            </a:r>
          </a:p>
        </p:txBody>
      </p:sp>
    </p:spTree>
    <p:extLst>
      <p:ext uri="{BB962C8B-B14F-4D97-AF65-F5344CB8AC3E}">
        <p14:creationId xmlns:p14="http://schemas.microsoft.com/office/powerpoint/2010/main" val="3608155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10" name="Title 1"/>
          <p:cNvSpPr>
            <a:spLocks noGrp="1"/>
          </p:cNvSpPr>
          <p:nvPr>
            <p:ph type="title"/>
          </p:nvPr>
        </p:nvSpPr>
        <p:spPr>
          <a:xfrm>
            <a:off x="714679" y="1044128"/>
            <a:ext cx="8734689" cy="768583"/>
          </a:xfrm>
          <a:prstGeom prst="rect">
            <a:avLst/>
          </a:prstGeom>
        </p:spPr>
        <p:txBody>
          <a:bodyPr anchor="ctr">
            <a:noAutofit/>
          </a:bodyPr>
          <a:lstStyle>
            <a:lvl1pPr marL="0" algn="l" defTabSz="1175278" rtl="0" eaLnBrk="1" latinLnBrk="0" hangingPunct="1">
              <a:lnSpc>
                <a:spcPct val="90000"/>
              </a:lnSpc>
              <a:spcBef>
                <a:spcPct val="0"/>
              </a:spcBef>
              <a:buNone/>
              <a:defRPr lang="en-US" sz="6200" kern="1200" dirty="0">
                <a:solidFill>
                  <a:srgbClr val="323E4A"/>
                </a:solidFill>
                <a:latin typeface="Bebas Neue" charset="0"/>
                <a:ea typeface="ＭＳ Ｐゴシック" charset="0"/>
                <a:cs typeface="Bebas Neue" charset="0"/>
              </a:defRPr>
            </a:lvl1pPr>
          </a:lstStyle>
          <a:p>
            <a:endParaRPr lang="en-US" dirty="0"/>
          </a:p>
        </p:txBody>
      </p:sp>
      <p:sp>
        <p:nvSpPr>
          <p:cNvPr id="12" name="Text Placeholder 6"/>
          <p:cNvSpPr>
            <a:spLocks noGrp="1"/>
          </p:cNvSpPr>
          <p:nvPr>
            <p:ph type="body" sz="quarter" idx="10" hasCustomPrompt="1"/>
          </p:nvPr>
        </p:nvSpPr>
        <p:spPr>
          <a:xfrm>
            <a:off x="710947" y="1870976"/>
            <a:ext cx="8769020" cy="336124"/>
          </a:xfrm>
          <a:prstGeom prst="rect">
            <a:avLst/>
          </a:prstGeom>
        </p:spPr>
        <p:txBody>
          <a:bodyPr anchor="ctr">
            <a:noAutofit/>
          </a:bodyPr>
          <a:lstStyle>
            <a:lvl1pPr marL="0" indent="0" algn="l" defTabSz="1175278" rtl="0" eaLnBrk="1" latinLnBrk="0" hangingPunct="1">
              <a:lnSpc>
                <a:spcPct val="90000"/>
              </a:lnSpc>
              <a:spcBef>
                <a:spcPts val="1285"/>
              </a:spcBef>
              <a:buFont typeface="Arial" panose="020B0604020202020204" pitchFamily="34" charset="0"/>
              <a:buNone/>
              <a:defRPr lang="en-US" sz="1800" kern="120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marL="1762917" indent="0" algn="l">
              <a:buNone/>
              <a:defRPr>
                <a:solidFill>
                  <a:schemeClr val="bg1">
                    <a:lumMod val="50000"/>
                  </a:schemeClr>
                </a:solidFill>
              </a:defRPr>
            </a:lvl5pPr>
            <a:lvl6pPr marL="2203647" indent="0">
              <a:buNone/>
              <a:defRPr/>
            </a:lvl6pPr>
            <a:lvl7pPr marL="2644376" indent="0">
              <a:buNone/>
              <a:defRPr/>
            </a:lvl7pPr>
            <a:lvl8pPr marL="3085106" indent="0">
              <a:buNone/>
              <a:defRPr/>
            </a:lvl8pPr>
            <a:lvl9pPr marL="3525835" indent="0">
              <a:buNone/>
              <a:defRPr/>
            </a:lvl9pPr>
          </a:lstStyle>
          <a:p>
            <a:pPr marL="0" lvl="0" indent="0" algn="l" defTabSz="881459" rtl="0" eaLnBrk="1" latinLnBrk="0" hangingPunct="1">
              <a:lnSpc>
                <a:spcPct val="70000"/>
              </a:lnSpc>
              <a:spcBef>
                <a:spcPts val="964"/>
              </a:spcBef>
              <a:buFont typeface="Arial" panose="020B0604020202020204" pitchFamily="34" charset="0"/>
              <a:buNone/>
            </a:pPr>
            <a:r>
              <a:rPr lang="en-US" dirty="0"/>
              <a:t>Click to edit Master text styles level</a:t>
            </a:r>
          </a:p>
        </p:txBody>
      </p:sp>
      <p:sp>
        <p:nvSpPr>
          <p:cNvPr id="13" name="Text Placeholder 6"/>
          <p:cNvSpPr>
            <a:spLocks noGrp="1"/>
          </p:cNvSpPr>
          <p:nvPr>
            <p:ph type="body" sz="quarter" idx="11" hasCustomPrompt="1"/>
          </p:nvPr>
        </p:nvSpPr>
        <p:spPr>
          <a:xfrm>
            <a:off x="714679" y="584559"/>
            <a:ext cx="8734689" cy="366199"/>
          </a:xfrm>
          <a:prstGeom prst="rect">
            <a:avLst/>
          </a:prstGeom>
        </p:spPr>
        <p:txBody>
          <a:bodyPr anchor="ctr">
            <a:noAutofit/>
          </a:bodyPr>
          <a:lstStyle>
            <a:lvl1pPr marL="0" indent="0" algn="l" defTabSz="1175278" rtl="0" eaLnBrk="1" latinLnBrk="0" hangingPunct="1">
              <a:lnSpc>
                <a:spcPct val="90000"/>
              </a:lnSpc>
              <a:spcBef>
                <a:spcPts val="1285"/>
              </a:spcBef>
              <a:buFont typeface="Arial" panose="020B0604020202020204" pitchFamily="34" charset="0"/>
              <a:buNone/>
              <a:defRPr lang="en-US" sz="1800" kern="1200" dirty="0">
                <a:solidFill>
                  <a:srgbClr val="EC1F3A"/>
                </a:solidFill>
                <a:latin typeface="Lato" panose="020F0502020204030203" pitchFamily="34" charset="0"/>
                <a:ea typeface="Lato" panose="020F0502020204030203" pitchFamily="34" charset="0"/>
                <a:cs typeface="Lato" panose="020F0502020204030203" pitchFamily="34" charset="0"/>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marL="1762917" indent="0" algn="l">
              <a:buNone/>
              <a:defRPr>
                <a:solidFill>
                  <a:schemeClr val="bg1">
                    <a:lumMod val="50000"/>
                  </a:schemeClr>
                </a:solidFill>
              </a:defRPr>
            </a:lvl5pPr>
            <a:lvl6pPr marL="2203647" indent="0">
              <a:buNone/>
              <a:defRPr/>
            </a:lvl6pPr>
            <a:lvl7pPr marL="2644376" indent="0">
              <a:buNone/>
              <a:defRPr/>
            </a:lvl7pPr>
            <a:lvl8pPr marL="3085106" indent="0">
              <a:buNone/>
              <a:defRPr/>
            </a:lvl8pPr>
            <a:lvl9pPr marL="3525835" indent="0">
              <a:buNone/>
              <a:defRPr/>
            </a:lvl9pPr>
          </a:lstStyle>
          <a:p>
            <a:pPr marL="0" lvl="0" indent="0" algn="l" defTabSz="881459" rtl="0" eaLnBrk="1" latinLnBrk="0" hangingPunct="1">
              <a:lnSpc>
                <a:spcPct val="70000"/>
              </a:lnSpc>
              <a:spcBef>
                <a:spcPts val="964"/>
              </a:spcBef>
              <a:buFont typeface="Arial" panose="020B0604020202020204" pitchFamily="34" charset="0"/>
              <a:buNone/>
            </a:pPr>
            <a:r>
              <a:rPr lang="en-US" dirty="0"/>
              <a:t>Click to edit Master text styles level</a:t>
            </a:r>
          </a:p>
        </p:txBody>
      </p:sp>
    </p:spTree>
    <p:extLst>
      <p:ext uri="{BB962C8B-B14F-4D97-AF65-F5344CB8AC3E}">
        <p14:creationId xmlns:p14="http://schemas.microsoft.com/office/powerpoint/2010/main" val="68095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198600" y="960196"/>
            <a:ext cx="4803698" cy="772160"/>
          </a:xfrm>
          <a:prstGeom prst="rect">
            <a:avLst/>
          </a:prstGeom>
        </p:spPr>
        <p:txBody>
          <a:bodyPr wrap="square" lIns="0" tIns="0" rIns="0" bIns="0">
            <a:spAutoFit/>
          </a:bodyPr>
          <a:lstStyle>
            <a:lvl1pPr>
              <a:defRPr sz="2400" b="0" i="0">
                <a:solidFill>
                  <a:srgbClr val="78655B"/>
                </a:solidFill>
                <a:latin typeface="Arial"/>
                <a:cs typeface="Arial"/>
              </a:defRPr>
            </a:lvl1pPr>
          </a:lstStyle>
          <a:p>
            <a:endParaRPr/>
          </a:p>
        </p:txBody>
      </p:sp>
      <p:sp>
        <p:nvSpPr>
          <p:cNvPr id="3" name="Holder 3"/>
          <p:cNvSpPr>
            <a:spLocks noGrp="1"/>
          </p:cNvSpPr>
          <p:nvPr>
            <p:ph type="body" idx="1"/>
          </p:nvPr>
        </p:nvSpPr>
        <p:spPr>
          <a:xfrm>
            <a:off x="1198571" y="2899409"/>
            <a:ext cx="5297805" cy="2290445"/>
          </a:xfrm>
          <a:prstGeom prst="rect">
            <a:avLst/>
          </a:prstGeom>
        </p:spPr>
        <p:txBody>
          <a:bodyPr wrap="square" lIns="0" tIns="0" rIns="0" bIns="0">
            <a:spAutoFit/>
          </a:bodyPr>
          <a:lstStyle>
            <a:lvl1pPr>
              <a:defRPr sz="1200" b="0" i="0">
                <a:solidFill>
                  <a:srgbClr val="78655B"/>
                </a:solidFill>
                <a:latin typeface="Arial"/>
                <a:cs typeface="Arial"/>
              </a:defRPr>
            </a:lvl1pPr>
          </a:lstStyle>
          <a:p>
            <a:endParaRPr/>
          </a:p>
        </p:txBody>
      </p:sp>
      <p:sp>
        <p:nvSpPr>
          <p:cNvPr id="4" name="Holder 4"/>
          <p:cNvSpPr>
            <a:spLocks noGrp="1"/>
          </p:cNvSpPr>
          <p:nvPr>
            <p:ph type="ftr" sz="quarter" idx="5"/>
          </p:nvPr>
        </p:nvSpPr>
        <p:spPr>
          <a:xfrm>
            <a:off x="2448306" y="9377934"/>
            <a:ext cx="2304288" cy="50419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60045" y="9377934"/>
            <a:ext cx="1656207" cy="50419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8/6/2025</a:t>
            </a:fld>
            <a:endParaRPr lang="en-US"/>
          </a:p>
        </p:txBody>
      </p:sp>
      <p:sp>
        <p:nvSpPr>
          <p:cNvPr id="6" name="Holder 6"/>
          <p:cNvSpPr>
            <a:spLocks noGrp="1"/>
          </p:cNvSpPr>
          <p:nvPr>
            <p:ph type="sldNum" sz="quarter" idx="7"/>
          </p:nvPr>
        </p:nvSpPr>
        <p:spPr>
          <a:xfrm>
            <a:off x="643881" y="9672759"/>
            <a:ext cx="135890" cy="114934"/>
          </a:xfrm>
          <a:prstGeom prst="rect">
            <a:avLst/>
          </a:prstGeom>
        </p:spPr>
        <p:txBody>
          <a:bodyPr wrap="square" lIns="0" tIns="0" rIns="0" bIns="0">
            <a:spAutoFit/>
          </a:bodyPr>
          <a:lstStyle>
            <a:lvl1pPr>
              <a:defRPr sz="600" b="0" i="0">
                <a:solidFill>
                  <a:srgbClr val="58595B"/>
                </a:solidFill>
                <a:latin typeface="Arial"/>
                <a:cs typeface="Arial"/>
              </a:defRPr>
            </a:lvl1pPr>
          </a:lstStyle>
          <a:p>
            <a:pPr marL="25400">
              <a:lnSpc>
                <a:spcPct val="100000"/>
              </a:lnSpc>
              <a:spcBef>
                <a:spcPts val="55"/>
              </a:spcBef>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 id="2147483669" r:id="rId8"/>
    <p:sldLayoutId id="2147483670" r:id="rId9"/>
    <p:sldLayoutId id="2147483671" r:id="rId10"/>
    <p:sldLayoutId id="2147483672" r:id="rId1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eg"/><Relationship Id="rId7" Type="http://schemas.openxmlformats.org/officeDocument/2006/relationships/image" Target="../media/image18.jpg"/><Relationship Id="rId2" Type="http://schemas.openxmlformats.org/officeDocument/2006/relationships/image" Target="../media/image13.jpeg"/><Relationship Id="rId1" Type="http://schemas.openxmlformats.org/officeDocument/2006/relationships/slideLayout" Target="../slideLayouts/slideLayout1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fif"/><Relationship Id="rId2" Type="http://schemas.openxmlformats.org/officeDocument/2006/relationships/image" Target="../media/image20.jfif"/><Relationship Id="rId1" Type="http://schemas.openxmlformats.org/officeDocument/2006/relationships/slideLayout" Target="../slideLayouts/slideLayout11.xml"/><Relationship Id="rId4" Type="http://schemas.openxmlformats.org/officeDocument/2006/relationships/image" Target="../media/image22.jfi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arget="../media/image24.svg" Type="http://schemas.openxmlformats.org/officeDocument/2006/relationships/image"/><Relationship Id="rId2" Target="../media/image23.png" Type="http://schemas.openxmlformats.org/officeDocument/2006/relationships/image"/><Relationship Id="rId1" Target="../slideLayouts/slideLayout7.xml" Type="http://schemas.openxmlformats.org/officeDocument/2006/relationships/slideLayout"/><Relationship Id="rId6" Target="../media/image27.jpeg" Type="http://schemas.openxmlformats.org/officeDocument/2006/relationships/image"/><Relationship Id="rId5" Target="../media/image26.jpeg" Type="http://schemas.openxmlformats.org/officeDocument/2006/relationships/image"/><Relationship Id="rId4" Target="../media/image25.jpeg" Type="http://schemas.openxmlformats.org/officeDocument/2006/relationships/image"/></Relationships>
</file>

<file path=ppt/slides/_rels/slide14.xml.rels><?xml version="1.0" encoding="UTF-8" standalone="yes" ?><Relationships xmlns="http://schemas.openxmlformats.org/package/2006/relationships"><Relationship Id="rId3" Target="../media/image24.svg" Type="http://schemas.openxmlformats.org/officeDocument/2006/relationships/image"/><Relationship Id="rId7" Target="../media/image31.jpeg" Type="http://schemas.openxmlformats.org/officeDocument/2006/relationships/image"/><Relationship Id="rId2" Target="../media/image23.png" Type="http://schemas.openxmlformats.org/officeDocument/2006/relationships/image"/><Relationship Id="rId1" Target="../slideLayouts/slideLayout7.xml" Type="http://schemas.openxmlformats.org/officeDocument/2006/relationships/slideLayout"/><Relationship Id="rId6" Target="../media/image30.jpeg" Type="http://schemas.openxmlformats.org/officeDocument/2006/relationships/image"/><Relationship Id="rId5" Target="../media/image29.jpeg" Type="http://schemas.openxmlformats.org/officeDocument/2006/relationships/image"/><Relationship Id="rId4" Target="../media/image28.jpeg" Type="http://schemas.openxmlformats.org/officeDocument/2006/relationships/image"/></Relationships>
</file>

<file path=ppt/slides/_rels/slide15.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arget="../media/image37.jpeg" Type="http://schemas.openxmlformats.org/officeDocument/2006/relationships/image"/><Relationship Id="rId13" Target="../media/image42.emf" Type="http://schemas.openxmlformats.org/officeDocument/2006/relationships/image"/><Relationship Id="rId3" Target="../media/image24.svg" Type="http://schemas.openxmlformats.org/officeDocument/2006/relationships/image"/><Relationship Id="rId7" Target="../media/image36.jfif" Type="http://schemas.openxmlformats.org/officeDocument/2006/relationships/image"/><Relationship Id="rId12" Target="../media/image41.jpeg" Type="http://schemas.openxmlformats.org/officeDocument/2006/relationships/image"/><Relationship Id="rId2" Target="../media/image23.png" Type="http://schemas.openxmlformats.org/officeDocument/2006/relationships/image"/><Relationship Id="rId1" Target="../slideLayouts/slideLayout7.xml" Type="http://schemas.openxmlformats.org/officeDocument/2006/relationships/slideLayout"/><Relationship Id="rId6" Target="../media/image35.jfif" Type="http://schemas.openxmlformats.org/officeDocument/2006/relationships/image"/><Relationship Id="rId11" Target="../media/image40.jpeg" Type="http://schemas.openxmlformats.org/officeDocument/2006/relationships/image"/><Relationship Id="rId5" Target="../media/image34.jfif" Type="http://schemas.openxmlformats.org/officeDocument/2006/relationships/image"/><Relationship Id="rId10" Target="../media/image39.jpeg" Type="http://schemas.openxmlformats.org/officeDocument/2006/relationships/image"/><Relationship Id="rId4" Target="../media/image33.jfif" Type="http://schemas.openxmlformats.org/officeDocument/2006/relationships/image"/><Relationship Id="rId9" Target="../media/image38.jpeg" Type="http://schemas.openxmlformats.org/officeDocument/2006/relationships/image"/></Relationships>
</file>

<file path=ppt/slides/_rels/slide17.xml.rels><?xml version="1.0" encoding="UTF-8" standalone="yes" ?><Relationships xmlns="http://schemas.openxmlformats.org/package/2006/relationships"><Relationship Id="rId3" Target="../media/hdphoto2.wdp" Type="http://schemas.microsoft.com/office/2007/relationships/hdphoto"/><Relationship Id="rId7" Target="../media/image45.png" Type="http://schemas.openxmlformats.org/officeDocument/2006/relationships/image"/><Relationship Id="rId2" Target="../media/image43.jpeg" Type="http://schemas.openxmlformats.org/officeDocument/2006/relationships/image"/><Relationship Id="rId1" Target="../slideLayouts/slideLayout7.xml" Type="http://schemas.openxmlformats.org/officeDocument/2006/relationships/slideLayout"/><Relationship Id="rId6" Target="../media/image24.svg" Type="http://schemas.openxmlformats.org/officeDocument/2006/relationships/image"/><Relationship Id="rId5" Target="../media/image23.png" Type="http://schemas.openxmlformats.org/officeDocument/2006/relationships/image"/><Relationship Id="rId4" Target="../media/image44.jpeg" Type="http://schemas.openxmlformats.org/officeDocument/2006/relationships/image"/></Relationships>
</file>

<file path=ppt/slides/_rels/slide18.xml.rels><?xml version="1.0" encoding="UTF-8" standalone="yes" ?><Relationships xmlns="http://schemas.openxmlformats.org/package/2006/relationships"><Relationship Id="rId3" Target="../media/image24.svg" Type="http://schemas.openxmlformats.org/officeDocument/2006/relationships/image"/><Relationship Id="rId2" Target="../media/image23.png" Type="http://schemas.openxmlformats.org/officeDocument/2006/relationships/image"/><Relationship Id="rId1" Target="../slideLayouts/slideLayout7.xml" Type="http://schemas.openxmlformats.org/officeDocument/2006/relationships/slideLayout"/><Relationship Id="rId4" Target="../media/image46.jpeg" Type="http://schemas.openxmlformats.org/officeDocument/2006/relationships/image"/></Relationships>
</file>

<file path=ppt/slides/_rels/slide19.xml.rels><?xml version="1.0" encoding="UTF-8" standalone="yes" ?><Relationships xmlns="http://schemas.openxmlformats.org/package/2006/relationships"><Relationship Id="rId3" Target="../media/image48.jpeg" Type="http://schemas.openxmlformats.org/officeDocument/2006/relationships/image"/><Relationship Id="rId7" Target="../media/image52.jpeg" Type="http://schemas.openxmlformats.org/officeDocument/2006/relationships/image"/><Relationship Id="rId2" Target="../media/image47.jpeg" Type="http://schemas.openxmlformats.org/officeDocument/2006/relationships/image"/><Relationship Id="rId1" Target="../slideLayouts/slideLayout7.xml" Type="http://schemas.openxmlformats.org/officeDocument/2006/relationships/slideLayout"/><Relationship Id="rId6" Target="../media/image51.jpeg" Type="http://schemas.openxmlformats.org/officeDocument/2006/relationships/image"/><Relationship Id="rId5" Target="../media/image50.jpeg" Type="http://schemas.openxmlformats.org/officeDocument/2006/relationships/image"/><Relationship Id="rId4" Target="../media/image49.jpeg" Type="http://schemas.openxmlformats.org/officeDocument/2006/relationships/image"/></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arget="../media/image24.svg" Type="http://schemas.openxmlformats.org/officeDocument/2006/relationships/image"/><Relationship Id="rId7" Target="../media/image56.jpeg" Type="http://schemas.openxmlformats.org/officeDocument/2006/relationships/image"/><Relationship Id="rId2" Target="../media/image23.png" Type="http://schemas.openxmlformats.org/officeDocument/2006/relationships/image"/><Relationship Id="rId1" Target="../slideLayouts/slideLayout7.xml" Type="http://schemas.openxmlformats.org/officeDocument/2006/relationships/slideLayout"/><Relationship Id="rId6" Target="../media/image55.jpeg" Type="http://schemas.openxmlformats.org/officeDocument/2006/relationships/image"/><Relationship Id="rId5" Target="../media/image54.jpeg" Type="http://schemas.openxmlformats.org/officeDocument/2006/relationships/image"/><Relationship Id="rId4" Target="../media/image53.jpeg" Type="http://schemas.openxmlformats.org/officeDocument/2006/relationships/image"/></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8" Target="../media/image63.jpeg" Type="http://schemas.openxmlformats.org/officeDocument/2006/relationships/image"/><Relationship Id="rId3" Target="../media/image58.jpg" Type="http://schemas.openxmlformats.org/officeDocument/2006/relationships/image"/><Relationship Id="rId7" Target="../media/image62.jpeg" Type="http://schemas.openxmlformats.org/officeDocument/2006/relationships/image"/><Relationship Id="rId2" Target="../media/image57.jpg" Type="http://schemas.openxmlformats.org/officeDocument/2006/relationships/image"/><Relationship Id="rId1" Target="../slideLayouts/slideLayout10.xml" Type="http://schemas.openxmlformats.org/officeDocument/2006/relationships/slideLayout"/><Relationship Id="rId6" Target="../media/image61.jpeg" Type="http://schemas.openxmlformats.org/officeDocument/2006/relationships/image"/><Relationship Id="rId5" Target="../media/image60.jpg" Type="http://schemas.openxmlformats.org/officeDocument/2006/relationships/image"/><Relationship Id="rId4" Target="../media/image59.jpg" Type="http://schemas.openxmlformats.org/officeDocument/2006/relationships/image"/></Relationships>
</file>

<file path=ppt/slides/_rels/slide27.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arget="../media/image66.png" Type="http://schemas.openxmlformats.org/officeDocument/2006/relationships/image"/><Relationship Id="rId2" Target="../media/image65.png" Type="http://schemas.openxmlformats.org/officeDocument/2006/relationships/image"/><Relationship Id="rId1" Target="../slideLayouts/slideLayout9.xml" Type="http://schemas.openxmlformats.org/officeDocument/2006/relationships/slideLayout"/><Relationship Id="rId6" Target="../media/image69.png" Type="http://schemas.openxmlformats.org/officeDocument/2006/relationships/image"/><Relationship Id="rId5" Target="../media/image68.jpeg" Type="http://schemas.openxmlformats.org/officeDocument/2006/relationships/image"/><Relationship Id="rId4" Target="../media/image67.jpeg" Type="http://schemas.openxmlformats.org/officeDocument/2006/relationships/image"/></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arget="../media/image5.jpeg" Type="http://schemas.openxmlformats.org/officeDocument/2006/relationships/image"/><Relationship Id="rId2" Target="../charts/chart1.xml" Type="http://schemas.openxmlformats.org/officeDocument/2006/relationships/chart"/><Relationship Id="rId1" Target="../slideLayouts/slideLayout7.xml" Type="http://schemas.openxmlformats.org/officeDocument/2006/relationships/slideLayout"/></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95763"/>
        </a:solidFill>
        <a:effectLst/>
      </p:bgPr>
    </p:bg>
    <p:spTree>
      <p:nvGrpSpPr>
        <p:cNvPr id="1" name=""/>
        <p:cNvGrpSpPr/>
        <p:nvPr/>
      </p:nvGrpSpPr>
      <p:grpSpPr>
        <a:xfrm>
          <a:off x="0" y="0"/>
          <a:ext cx="0" cy="0"/>
          <a:chOff x="0" y="0"/>
          <a:chExt cx="0" cy="0"/>
        </a:xfrm>
      </p:grpSpPr>
      <p:sp>
        <p:nvSpPr>
          <p:cNvPr id="63" name="Title 13"/>
          <p:cNvSpPr txBox="1">
            <a:spLocks/>
          </p:cNvSpPr>
          <p:nvPr/>
        </p:nvSpPr>
        <p:spPr>
          <a:xfrm>
            <a:off x="5095727" y="5115113"/>
            <a:ext cx="8734689" cy="939370"/>
          </a:xfrm>
          <a:prstGeom prst="rect">
            <a:avLst/>
          </a:prstGeom>
        </p:spPr>
        <p:txBody>
          <a:bodyPr lIns="117528" tIns="58764" rIns="117528" bIns="58764">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pPr>
            <a:r>
              <a:rPr lang="en-US" sz="5500" b="1" dirty="0">
                <a:solidFill>
                  <a:schemeClr val="bg1"/>
                </a:solidFill>
                <a:latin typeface="Bebas Neue" charset="0"/>
                <a:ea typeface="ＭＳ Ｐゴシック" charset="0"/>
                <a:cs typeface="Bebas Neue" charset="0"/>
              </a:rPr>
              <a:t>DARKHAN NEKHII JSC </a:t>
            </a:r>
          </a:p>
        </p:txBody>
      </p:sp>
      <p:sp>
        <p:nvSpPr>
          <p:cNvPr id="64" name="Text Placeholder 14"/>
          <p:cNvSpPr txBox="1">
            <a:spLocks/>
          </p:cNvSpPr>
          <p:nvPr/>
        </p:nvSpPr>
        <p:spPr>
          <a:xfrm>
            <a:off x="5201704" y="6428307"/>
            <a:ext cx="7890557" cy="482298"/>
          </a:xfrm>
          <a:prstGeom prst="rect">
            <a:avLst/>
          </a:prstGeom>
        </p:spPr>
        <p:txBody>
          <a:bodyPr lIns="117528" tIns="58764" rIns="117528" bIns="58764">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sz="1800" dirty="0">
                <a:solidFill>
                  <a:schemeClr val="bg1">
                    <a:lumMod val="95000"/>
                  </a:schemeClr>
                </a:solidFill>
                <a:latin typeface="Lato" panose="020F0502020204030203" pitchFamily="34" charset="0"/>
                <a:ea typeface="Lato" panose="020F0502020204030203" pitchFamily="34" charset="0"/>
                <a:cs typeface="Lato" panose="020F0502020204030203" pitchFamily="34" charset="0"/>
              </a:rPr>
              <a:t>TRUE MONGOLIAN GENUINE LEATHER  </a:t>
            </a:r>
          </a:p>
        </p:txBody>
      </p:sp>
      <p:sp>
        <p:nvSpPr>
          <p:cNvPr id="65" name="Text Placeholder 15"/>
          <p:cNvSpPr txBox="1">
            <a:spLocks/>
          </p:cNvSpPr>
          <p:nvPr/>
        </p:nvSpPr>
        <p:spPr>
          <a:xfrm>
            <a:off x="5152663" y="3908106"/>
            <a:ext cx="5915174" cy="601624"/>
          </a:xfrm>
          <a:prstGeom prst="rect">
            <a:avLst/>
          </a:prstGeom>
        </p:spPr>
        <p:txBody>
          <a:bodyPr lIns="117528" tIns="58764" rIns="117528" bIns="58764">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b="1" dirty="0">
                <a:solidFill>
                  <a:schemeClr val="bg1"/>
                </a:solidFill>
                <a:latin typeface="Arial" panose="020B0604020202020204" pitchFamily="34" charset="0"/>
                <a:ea typeface="Lato" panose="020F0502020204030203" pitchFamily="34" charset="0"/>
                <a:cs typeface="Arial" panose="020B0604020202020204" pitchFamily="34" charset="0"/>
              </a:rPr>
              <a:t>202</a:t>
            </a:r>
            <a:r>
              <a:rPr lang="mn-MN" b="1" dirty="0">
                <a:solidFill>
                  <a:schemeClr val="bg1"/>
                </a:solidFill>
                <a:latin typeface="Arial" panose="020B0604020202020204" pitchFamily="34" charset="0"/>
                <a:ea typeface="Lato" panose="020F0502020204030203" pitchFamily="34" charset="0"/>
                <a:cs typeface="Arial" panose="020B0604020202020204" pitchFamily="34" charset="0"/>
              </a:rPr>
              <a:t>5 ОНЫ ХАГАС ЖИЛИЙН ҮЙЛ АЖИЛЛАГААНЫ ТАЙЛАН</a:t>
            </a:r>
            <a:endParaRPr lang="en-US" b="1" dirty="0">
              <a:solidFill>
                <a:schemeClr val="bg1"/>
              </a:solidFill>
              <a:latin typeface="Arial" panose="020B0604020202020204" pitchFamily="34" charset="0"/>
              <a:ea typeface="Lato" panose="020F0502020204030203" pitchFamily="34" charset="0"/>
              <a:cs typeface="Arial" panose="020B0604020202020204" pitchFamily="34" charset="0"/>
            </a:endParaRPr>
          </a:p>
        </p:txBody>
      </p:sp>
      <p:sp>
        <p:nvSpPr>
          <p:cNvPr id="8" name="object 21"/>
          <p:cNvSpPr/>
          <p:nvPr/>
        </p:nvSpPr>
        <p:spPr>
          <a:xfrm>
            <a:off x="1028700" y="73213"/>
            <a:ext cx="2057400" cy="10083800"/>
          </a:xfrm>
          <a:custGeom>
            <a:avLst/>
            <a:gdLst/>
            <a:ahLst/>
            <a:cxnLst/>
            <a:rect l="l" t="t" r="r" b="b"/>
            <a:pathLst>
              <a:path h="10080625">
                <a:moveTo>
                  <a:pt x="0" y="0"/>
                </a:moveTo>
                <a:lnTo>
                  <a:pt x="0" y="10080002"/>
                </a:lnTo>
              </a:path>
            </a:pathLst>
          </a:custGeom>
          <a:ln w="3175">
            <a:solidFill>
              <a:schemeClr val="bg1"/>
            </a:solidFill>
          </a:ln>
        </p:spPr>
        <p:txBody>
          <a:bodyPr wrap="square" lIns="0" tIns="0" rIns="0" bIns="0" rtlCol="0"/>
          <a:lstStyle/>
          <a:p>
            <a:endParaRPr/>
          </a:p>
        </p:txBody>
      </p:sp>
      <p:sp>
        <p:nvSpPr>
          <p:cNvPr id="12" name="Text Placeholder 15"/>
          <p:cNvSpPr txBox="1">
            <a:spLocks/>
          </p:cNvSpPr>
          <p:nvPr/>
        </p:nvSpPr>
        <p:spPr>
          <a:xfrm>
            <a:off x="5201703" y="8768778"/>
            <a:ext cx="3133196" cy="975448"/>
          </a:xfrm>
          <a:prstGeom prst="rect">
            <a:avLst/>
          </a:prstGeom>
        </p:spPr>
        <p:txBody>
          <a:bodyPr lIns="117528" tIns="58764" rIns="117528" bIns="58764">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sz="2600" b="1" dirty="0">
                <a:solidFill>
                  <a:schemeClr val="bg2"/>
                </a:solidFill>
                <a:latin typeface="Lato" panose="020F0502020204030203" pitchFamily="34" charset="0"/>
                <a:ea typeface="Lato" panose="020F0502020204030203" pitchFamily="34" charset="0"/>
                <a:cs typeface="Lato" panose="020F0502020204030203" pitchFamily="34" charset="0"/>
              </a:rPr>
              <a:t>www.nekhii.mn</a:t>
            </a:r>
          </a:p>
        </p:txBody>
      </p:sp>
      <p:sp>
        <p:nvSpPr>
          <p:cNvPr id="13" name="Text Placeholder 15"/>
          <p:cNvSpPr txBox="1">
            <a:spLocks/>
          </p:cNvSpPr>
          <p:nvPr/>
        </p:nvSpPr>
        <p:spPr>
          <a:xfrm>
            <a:off x="11287654" y="8768777"/>
            <a:ext cx="3133196" cy="975448"/>
          </a:xfrm>
          <a:prstGeom prst="rect">
            <a:avLst/>
          </a:prstGeom>
        </p:spPr>
        <p:txBody>
          <a:bodyPr lIns="117528" tIns="58764" rIns="117528" bIns="58764">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sz="2600" b="1" dirty="0">
                <a:solidFill>
                  <a:schemeClr val="bg2"/>
                </a:solidFill>
                <a:latin typeface="Lato" panose="020F0502020204030203" pitchFamily="34" charset="0"/>
                <a:ea typeface="Lato" panose="020F0502020204030203" pitchFamily="34" charset="0"/>
                <a:cs typeface="Lato" panose="020F0502020204030203" pitchFamily="34" charset="0"/>
              </a:rPr>
              <a:t>7717-5555</a:t>
            </a:r>
          </a:p>
        </p:txBody>
      </p:sp>
      <p:pic>
        <p:nvPicPr>
          <p:cNvPr id="1029" name="Picture 5" descr="C:\Users\Lenovo\Downloads\red-telephone-icon-png-5.png"/>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6288674">
            <a:off x="10779405" y="8876179"/>
            <a:ext cx="422618" cy="42261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 y="-63500"/>
            <a:ext cx="3238500" cy="10147300"/>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p:cNvPicPr>
            <a:picLocks noChangeAspect="1" noChangeArrowheads="1"/>
          </p:cNvPicPr>
          <p:nvPr/>
        </p:nvPicPr>
        <p:blipFill>
          <a:blip r:embed="rId3" cstate="print">
            <a:lum bright="70000" contrast="-70000"/>
            <a:extLst>
              <a:ext uri="{BEBA8EAE-BF5A-486C-A8C5-ECC9F3942E4B}">
                <a14:imgProps xmlns:a14="http://schemas.microsoft.com/office/drawing/2010/main">
                  <a14:imgLayer r:embed="rId4">
                    <a14:imgEffect>
                      <a14:sharpenSoften amount="49000"/>
                    </a14:imgEffect>
                  </a14:imgLayer>
                </a14:imgProps>
              </a:ext>
              <a:ext uri="{28A0092B-C50C-407E-A947-70E740481C1C}">
                <a14:useLocalDpi xmlns:a14="http://schemas.microsoft.com/office/drawing/2010/main" val="0"/>
              </a:ext>
            </a:extLst>
          </a:blip>
          <a:stretch>
            <a:fillRect/>
          </a:stretch>
        </p:blipFill>
        <p:spPr bwMode="auto">
          <a:xfrm>
            <a:off x="-62261" y="3807280"/>
            <a:ext cx="3300762" cy="2615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975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8251FD-81E2-9EFA-BBEF-810676622B34}"/>
              </a:ext>
            </a:extLst>
          </p:cNvPr>
          <p:cNvSpPr txBox="1"/>
          <p:nvPr/>
        </p:nvSpPr>
        <p:spPr>
          <a:xfrm>
            <a:off x="497214" y="1011404"/>
            <a:ext cx="13426995" cy="3805016"/>
          </a:xfrm>
          <a:prstGeom prst="rect">
            <a:avLst/>
          </a:prstGeom>
          <a:noFill/>
        </p:spPr>
        <p:txBody>
          <a:bodyPr wrap="square">
            <a:spAutoFit/>
          </a:bodyPr>
          <a:lstStyle/>
          <a:p>
            <a:pPr marL="337556" indent="-337556">
              <a:buFont typeface="Wingdings" panose="05000000000000000000" pitchFamily="2" charset="2"/>
              <a:buChar char="ü"/>
            </a:pPr>
            <a:r>
              <a:rPr lang="mn-MN" sz="2000" i="1" dirty="0">
                <a:solidFill>
                  <a:srgbClr val="000000"/>
                </a:solidFill>
                <a:latin typeface="Times New Roman" panose="02020603050405020304" pitchFamily="18" charset="0"/>
                <a:cs typeface="Times New Roman" panose="02020603050405020304" pitchFamily="18" charset="0"/>
              </a:rPr>
              <a:t>Татварт 1.0 тэрбум төгрөг </a:t>
            </a:r>
          </a:p>
          <a:p>
            <a:pPr algn="l"/>
            <a:r>
              <a:rPr lang="mn-MN" sz="2000" i="1" dirty="0">
                <a:solidFill>
                  <a:srgbClr val="000000"/>
                </a:solidFill>
                <a:latin typeface="Times New Roman" panose="02020603050405020304" pitchFamily="18" charset="0"/>
                <a:cs typeface="Times New Roman" panose="02020603050405020304" pitchFamily="18" charset="0"/>
              </a:rPr>
              <a:t>Нийгмийн хариуцлагын хүрээнд улс орон нутгийн санд:</a:t>
            </a:r>
          </a:p>
          <a:p>
            <a:pPr marL="337556" indent="-337556">
              <a:buFont typeface="Wingdings" panose="05000000000000000000" pitchFamily="2" charset="2"/>
              <a:buChar char="ü"/>
            </a:pPr>
            <a:r>
              <a:rPr lang="mn-MN" sz="2000" i="1" dirty="0">
                <a:solidFill>
                  <a:srgbClr val="000000"/>
                </a:solidFill>
                <a:latin typeface="Times New Roman" panose="02020603050405020304" pitchFamily="18" charset="0"/>
                <a:cs typeface="Times New Roman" panose="02020603050405020304" pitchFamily="18" charset="0"/>
              </a:rPr>
              <a:t>Нийгмийн даатгалын санд 460 сая </a:t>
            </a:r>
            <a:r>
              <a:rPr lang="en-US" sz="2000" i="1" dirty="0">
                <a:solidFill>
                  <a:srgbClr val="000000"/>
                </a:solidFill>
                <a:latin typeface="Times New Roman" panose="02020603050405020304" pitchFamily="18" charset="0"/>
                <a:cs typeface="Times New Roman" panose="02020603050405020304" pitchFamily="18" charset="0"/>
              </a:rPr>
              <a:t> </a:t>
            </a:r>
            <a:r>
              <a:rPr lang="mn-MN" sz="2000" i="1" dirty="0">
                <a:solidFill>
                  <a:srgbClr val="000000"/>
                </a:solidFill>
                <a:latin typeface="Times New Roman" panose="02020603050405020304" pitchFamily="18" charset="0"/>
                <a:cs typeface="Times New Roman" panose="02020603050405020304" pitchFamily="18" charset="0"/>
              </a:rPr>
              <a:t>төгрөг төвлөрүүлсэн</a:t>
            </a:r>
          </a:p>
          <a:p>
            <a:pPr marL="337556" indent="-337556">
              <a:buFont typeface="Wingdings" panose="05000000000000000000" pitchFamily="2" charset="2"/>
              <a:buChar char="ü"/>
            </a:pPr>
            <a:r>
              <a:rPr lang="mn-MN" sz="2000" i="1" dirty="0">
                <a:solidFill>
                  <a:srgbClr val="000000"/>
                </a:solidFill>
                <a:latin typeface="Times New Roman" panose="02020603050405020304" pitchFamily="18" charset="0"/>
                <a:cs typeface="Times New Roman" panose="02020603050405020304" pitchFamily="18" charset="0"/>
              </a:rPr>
              <a:t>Арьс ширний холбооны 100 жилийн ойд 5 сая төгрөг олгосон.</a:t>
            </a:r>
          </a:p>
          <a:p>
            <a:pPr marL="337556" indent="-337556">
              <a:buFont typeface="Wingdings" panose="05000000000000000000" pitchFamily="2" charset="2"/>
              <a:buChar char="ü"/>
            </a:pPr>
            <a:r>
              <a:rPr lang="mn-MN" sz="2000" i="1" dirty="0">
                <a:solidFill>
                  <a:srgbClr val="000000"/>
                </a:solidFill>
                <a:latin typeface="Times New Roman" panose="02020603050405020304" pitchFamily="18" charset="0"/>
                <a:cs typeface="Times New Roman" panose="02020603050405020304" pitchFamily="18" charset="0"/>
              </a:rPr>
              <a:t>Спортын үйл ажиллагаанд 9,495,000 төгрөг үзүүлсэн</a:t>
            </a:r>
          </a:p>
          <a:p>
            <a:pPr algn="l"/>
            <a:r>
              <a:rPr lang="mn-MN" sz="2000" b="1" i="1" dirty="0">
                <a:solidFill>
                  <a:srgbClr val="000000"/>
                </a:solidFill>
                <a:latin typeface="Times New Roman" panose="02020603050405020304" pitchFamily="18" charset="0"/>
                <a:cs typeface="Times New Roman" panose="02020603050405020304" pitchFamily="18" charset="0"/>
              </a:rPr>
              <a:t>Ажилчидийн хүрээнд:</a:t>
            </a:r>
          </a:p>
          <a:p>
            <a:pPr marL="337556" indent="-337556">
              <a:buFont typeface="Wingdings" panose="05000000000000000000" pitchFamily="2" charset="2"/>
              <a:buChar char="ü"/>
            </a:pPr>
            <a:r>
              <a:rPr lang="mn-MN" sz="2000" i="1" dirty="0">
                <a:solidFill>
                  <a:srgbClr val="000000"/>
                </a:solidFill>
                <a:latin typeface="Times New Roman" panose="02020603050405020304" pitchFamily="18" charset="0"/>
                <a:cs typeface="Times New Roman" panose="02020603050405020304" pitchFamily="18" charset="0"/>
              </a:rPr>
              <a:t>Өндөр насны тэтгэвэрт гарсан 2 Хүнд  4,369,000 төгрөгийн тэтгэмж НХС-аас олгосон</a:t>
            </a:r>
          </a:p>
          <a:p>
            <a:pPr marL="337556" indent="-337556">
              <a:buFont typeface="Wingdings" panose="05000000000000000000" pitchFamily="2" charset="2"/>
              <a:buChar char="ü"/>
            </a:pPr>
            <a:r>
              <a:rPr lang="mn-MN" sz="2000" i="1" dirty="0">
                <a:solidFill>
                  <a:srgbClr val="000000"/>
                </a:solidFill>
                <a:latin typeface="Times New Roman" panose="02020603050405020304" pitchFamily="18" charset="0"/>
                <a:cs typeface="Times New Roman" panose="02020603050405020304" pitchFamily="18" charset="0"/>
              </a:rPr>
              <a:t>2024 оны ажлаа 2025оны 3сарын 14нд дүгнэн шилдгүүдээ шагнаж урамшуулан 3 хүнийг гадаадад аялах эрхийн бичгээр 2 хүнийг мөнгөн урамшууллаар шагнаж урамшуулан худалдааны компанийн үйл ажиллагааны талаар, ХАБЭА, Бүтээгдэхүүний онцлогын талаар, Т-</a:t>
            </a:r>
            <a:r>
              <a:rPr lang="en-US" sz="2000" i="1" dirty="0">
                <a:solidFill>
                  <a:srgbClr val="000000"/>
                </a:solidFill>
                <a:latin typeface="Times New Roman" panose="02020603050405020304" pitchFamily="18" charset="0"/>
                <a:cs typeface="Times New Roman" panose="02020603050405020304" pitchFamily="18" charset="0"/>
              </a:rPr>
              <a:t>money </a:t>
            </a:r>
            <a:r>
              <a:rPr lang="mn-MN" sz="2000" i="1" dirty="0">
                <a:solidFill>
                  <a:srgbClr val="000000"/>
                </a:solidFill>
                <a:latin typeface="Times New Roman" panose="02020603050405020304" pitchFamily="18" charset="0"/>
                <a:cs typeface="Times New Roman" panose="02020603050405020304" pitchFamily="18" charset="0"/>
              </a:rPr>
              <a:t>аплекешин, зар сурталчилгаагаа өөрсдөө хэрхэн хийх талаар сургалт хийсэн. </a:t>
            </a:r>
          </a:p>
          <a:p>
            <a:pPr marL="337556" indent="-337556">
              <a:buFont typeface="Wingdings" panose="05000000000000000000" pitchFamily="2" charset="2"/>
              <a:buChar char="ü"/>
            </a:pPr>
            <a:endParaRPr lang="mn-MN" sz="2126" i="1" dirty="0">
              <a:solidFill>
                <a:srgbClr val="000000"/>
              </a:solidFill>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1D3A4AE4-60B1-F37E-E0BB-C2D3CAB41910}"/>
              </a:ext>
            </a:extLst>
          </p:cNvPr>
          <p:cNvSpPr txBox="1">
            <a:spLocks/>
          </p:cNvSpPr>
          <p:nvPr/>
        </p:nvSpPr>
        <p:spPr>
          <a:xfrm>
            <a:off x="525502" y="497362"/>
            <a:ext cx="13152397" cy="429738"/>
          </a:xfrm>
          <a:prstGeom prst="rect">
            <a:avLst/>
          </a:prstGeom>
          <a:solidFill>
            <a:srgbClr val="095763"/>
          </a:solidFill>
          <a:ln>
            <a:solidFill>
              <a:srgbClr val="095763"/>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mn-MN" sz="2835" i="1" dirty="0">
                <a:solidFill>
                  <a:schemeClr val="bg1"/>
                </a:solidFill>
                <a:latin typeface="Times New Roman" panose="02020603050405020304" pitchFamily="18" charset="0"/>
                <a:cs typeface="Times New Roman" panose="02020603050405020304" pitchFamily="18" charset="0"/>
              </a:rPr>
              <a:t>Нийгмийн хариуцлагын хүрээнд хийсэн ажил</a:t>
            </a:r>
            <a:endParaRPr lang="en-US" sz="2835" i="1" dirty="0">
              <a:solidFill>
                <a:schemeClr val="bg1"/>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24F3785D-C8FA-4F78-AD88-A1A77FD29B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72847" y="4202448"/>
            <a:ext cx="2278955" cy="2051932"/>
          </a:xfrm>
          <a:prstGeom prst="rect">
            <a:avLst/>
          </a:prstGeom>
        </p:spPr>
      </p:pic>
      <p:pic>
        <p:nvPicPr>
          <p:cNvPr id="9" name="Picture 8">
            <a:extLst>
              <a:ext uri="{FF2B5EF4-FFF2-40B4-BE49-F238E27FC236}">
                <a16:creationId xmlns:a16="http://schemas.microsoft.com/office/drawing/2014/main" id="{DD20D2ED-A7FB-6A04-3F23-02EA4D11B7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130" y="4203700"/>
            <a:ext cx="2561270" cy="2072299"/>
          </a:xfrm>
          <a:prstGeom prst="rect">
            <a:avLst/>
          </a:prstGeom>
        </p:spPr>
      </p:pic>
      <p:pic>
        <p:nvPicPr>
          <p:cNvPr id="11" name="Picture 10">
            <a:extLst>
              <a:ext uri="{FF2B5EF4-FFF2-40B4-BE49-F238E27FC236}">
                <a16:creationId xmlns:a16="http://schemas.microsoft.com/office/drawing/2014/main" id="{9F50B3D6-F2CF-3813-C205-FF109358EA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46612" y="4203700"/>
            <a:ext cx="2669510" cy="2051932"/>
          </a:xfrm>
          <a:prstGeom prst="rect">
            <a:avLst/>
          </a:prstGeom>
        </p:spPr>
      </p:pic>
      <p:pic>
        <p:nvPicPr>
          <p:cNvPr id="13" name="Picture 12">
            <a:extLst>
              <a:ext uri="{FF2B5EF4-FFF2-40B4-BE49-F238E27FC236}">
                <a16:creationId xmlns:a16="http://schemas.microsoft.com/office/drawing/2014/main" id="{181A8219-090E-4F4D-3B16-4102FE960C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6401" y="4202448"/>
            <a:ext cx="2496167" cy="2051932"/>
          </a:xfrm>
          <a:prstGeom prst="rect">
            <a:avLst/>
          </a:prstGeom>
        </p:spPr>
      </p:pic>
      <p:pic>
        <p:nvPicPr>
          <p:cNvPr id="15" name="Picture 14">
            <a:extLst>
              <a:ext uri="{FF2B5EF4-FFF2-40B4-BE49-F238E27FC236}">
                <a16:creationId xmlns:a16="http://schemas.microsoft.com/office/drawing/2014/main" id="{EAE6BBF7-2D80-B9DA-B88A-0387372DE83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340715" y="4202448"/>
            <a:ext cx="2184786" cy="2051932"/>
          </a:xfrm>
          <a:prstGeom prst="rect">
            <a:avLst/>
          </a:prstGeom>
        </p:spPr>
      </p:pic>
      <p:sp>
        <p:nvSpPr>
          <p:cNvPr id="4" name="TextBox 3">
            <a:extLst>
              <a:ext uri="{FF2B5EF4-FFF2-40B4-BE49-F238E27FC236}">
                <a16:creationId xmlns:a16="http://schemas.microsoft.com/office/drawing/2014/main" id="{B14C0D5C-FDD8-C620-9F21-B9EA2E24EC5B}"/>
              </a:ext>
            </a:extLst>
          </p:cNvPr>
          <p:cNvSpPr txBox="1"/>
          <p:nvPr/>
        </p:nvSpPr>
        <p:spPr>
          <a:xfrm>
            <a:off x="525503" y="6285479"/>
            <a:ext cx="13094166" cy="1323439"/>
          </a:xfrm>
          <a:prstGeom prst="rect">
            <a:avLst/>
          </a:prstGeom>
          <a:noFill/>
        </p:spPr>
        <p:txBody>
          <a:bodyPr wrap="square">
            <a:spAutoFit/>
          </a:bodyPr>
          <a:lstStyle/>
          <a:p>
            <a:pPr algn="just">
              <a:buFont typeface="Wingdings" panose="05000000000000000000" pitchFamily="2" charset="2"/>
              <a:buChar char="Ø"/>
            </a:pPr>
            <a:r>
              <a:rPr lang="mn-MN" sz="1654" dirty="0">
                <a:latin typeface="Times New Roman" panose="02020603050405020304" pitchFamily="18" charset="0"/>
                <a:cs typeface="Times New Roman" panose="02020603050405020304" pitchFamily="18" charset="0"/>
              </a:rPr>
              <a:t> </a:t>
            </a:r>
            <a:r>
              <a:rPr lang="mn-MN" sz="2000" dirty="0">
                <a:latin typeface="Times New Roman" panose="02020603050405020304" pitchFamily="18" charset="0"/>
                <a:cs typeface="Times New Roman" panose="02020603050405020304" pitchFamily="18" charset="0"/>
              </a:rPr>
              <a:t>Морин хуур цогцолбороос баруун хойш шинээр байгуулж буй цэцэрлэгт хүрээлэнд Дархан-Уул аймаг дахь ХААИС-ийн Агроэкологийн сургуулийн мод үржүүлгийн газраас 7-гоос 8 настай нийт 20 ширхэг нарс модыг авч, Дархан Хотын Тохижилт Үйлчилгээний Газар ОНӨААТҮГ-ын Тохижилтын инженер, агрономчийн зааварчилгааны дагуу, тарьж хүлээлгэн өгсөн</a:t>
            </a:r>
            <a:r>
              <a:rPr lang="mn-MN" sz="2000" dirty="0"/>
              <a:t>. </a:t>
            </a:r>
            <a:endParaRPr lang="en-US" sz="2000" dirty="0"/>
          </a:p>
        </p:txBody>
      </p:sp>
      <p:pic>
        <p:nvPicPr>
          <p:cNvPr id="6" name="Picture 5">
            <a:extLst>
              <a:ext uri="{FF2B5EF4-FFF2-40B4-BE49-F238E27FC236}">
                <a16:creationId xmlns:a16="http://schemas.microsoft.com/office/drawing/2014/main" id="{93750C9B-40EF-A60A-FCF5-9E0D21FAA0B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503" y="7612258"/>
            <a:ext cx="6324599" cy="2086950"/>
          </a:xfrm>
          <a:prstGeom prst="rect">
            <a:avLst/>
          </a:prstGeom>
        </p:spPr>
      </p:pic>
      <p:pic>
        <p:nvPicPr>
          <p:cNvPr id="8" name="Picture 7">
            <a:extLst>
              <a:ext uri="{FF2B5EF4-FFF2-40B4-BE49-F238E27FC236}">
                <a16:creationId xmlns:a16="http://schemas.microsoft.com/office/drawing/2014/main" id="{B4928E96-A62C-4B72-3879-78D73F5EB72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62390" y="7608918"/>
            <a:ext cx="6463111" cy="2086950"/>
          </a:xfrm>
          <a:prstGeom prst="rect">
            <a:avLst/>
          </a:prstGeom>
        </p:spPr>
      </p:pic>
    </p:spTree>
    <p:extLst>
      <p:ext uri="{BB962C8B-B14F-4D97-AF65-F5344CB8AC3E}">
        <p14:creationId xmlns:p14="http://schemas.microsoft.com/office/powerpoint/2010/main" val="3992659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E57F9-7925-CD9B-502A-446DFEBD7A84}"/>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30C4FCE-B8C7-257C-AED7-A1E4BBC074D1}"/>
              </a:ext>
            </a:extLst>
          </p:cNvPr>
          <p:cNvSpPr txBox="1">
            <a:spLocks/>
          </p:cNvSpPr>
          <p:nvPr/>
        </p:nvSpPr>
        <p:spPr>
          <a:xfrm>
            <a:off x="525503" y="497362"/>
            <a:ext cx="13094166" cy="429738"/>
          </a:xfrm>
          <a:prstGeom prst="rect">
            <a:avLst/>
          </a:prstGeom>
          <a:solidFill>
            <a:srgbClr val="095763"/>
          </a:solidFill>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mn-MN" sz="2835" i="1" dirty="0">
                <a:solidFill>
                  <a:schemeClr val="bg1"/>
                </a:solidFill>
                <a:latin typeface="Times New Roman" panose="02020603050405020304" pitchFamily="18" charset="0"/>
                <a:cs typeface="Times New Roman" panose="02020603050405020304" pitchFamily="18" charset="0"/>
              </a:rPr>
              <a:t>Нийгмийн хариуцлагын хүрээнд хийсэн ажил</a:t>
            </a:r>
            <a:endParaRPr lang="en-US" sz="2835" i="1" dirty="0">
              <a:solidFill>
                <a:schemeClr val="bg1"/>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555942C3-6FE0-98B4-5282-588C0196E318}"/>
              </a:ext>
            </a:extLst>
          </p:cNvPr>
          <p:cNvSpPr txBox="1"/>
          <p:nvPr/>
        </p:nvSpPr>
        <p:spPr>
          <a:xfrm>
            <a:off x="525503" y="994681"/>
            <a:ext cx="13094166" cy="1323439"/>
          </a:xfrm>
          <a:prstGeom prst="rect">
            <a:avLst/>
          </a:prstGeom>
          <a:noFill/>
        </p:spPr>
        <p:txBody>
          <a:bodyPr wrap="square">
            <a:spAutoFit/>
          </a:bodyPr>
          <a:lstStyle/>
          <a:p>
            <a:pPr algn="just">
              <a:buFont typeface="Wingdings" panose="05000000000000000000" pitchFamily="2" charset="2"/>
              <a:buChar char="Ø"/>
            </a:pPr>
            <a:r>
              <a:rPr lang="mn-MN" sz="2000" dirty="0">
                <a:latin typeface="Times New Roman" panose="02020603050405020304" pitchFamily="18" charset="0"/>
                <a:cs typeface="Times New Roman" panose="02020603050405020304" pitchFamily="18" charset="0"/>
              </a:rPr>
              <a:t> Дэвжих нэхий ББСБ нь спотрын барилга байгууламж барьж байгуулах, ашиглах, олимпын төрлийн тэмцээн зохион байгуулах, Монголын үндэсний олимпын хороо, Монголын үндэсний паралимпын хорооны бүртгэлтэй олимпын төрлийн спортын холбоо, түүнд бүртгэлтэй баг, мэргэжлийн тамирчин, дасгалжуулагчид 9,495,000 төгрөгийн санхүүгийн дэмжлэг үзүүлсэн. </a:t>
            </a:r>
            <a:endParaRPr lang="en-US" sz="2000" dirty="0"/>
          </a:p>
        </p:txBody>
      </p:sp>
      <p:pic>
        <p:nvPicPr>
          <p:cNvPr id="5" name="Picture 4">
            <a:extLst>
              <a:ext uri="{FF2B5EF4-FFF2-40B4-BE49-F238E27FC236}">
                <a16:creationId xmlns:a16="http://schemas.microsoft.com/office/drawing/2014/main" id="{4812A198-7A58-74BC-4277-EA2D43E0E8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503" y="2538222"/>
            <a:ext cx="7208797" cy="6694677"/>
          </a:xfrm>
          <a:prstGeom prst="rect">
            <a:avLst/>
          </a:prstGeom>
        </p:spPr>
      </p:pic>
      <p:pic>
        <p:nvPicPr>
          <p:cNvPr id="7" name="Picture 6">
            <a:extLst>
              <a:ext uri="{FF2B5EF4-FFF2-40B4-BE49-F238E27FC236}">
                <a16:creationId xmlns:a16="http://schemas.microsoft.com/office/drawing/2014/main" id="{D6A66A46-4D77-6C71-CA77-E4E3C584FE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1393" y="2538222"/>
            <a:ext cx="5571707" cy="3230763"/>
          </a:xfrm>
          <a:prstGeom prst="rect">
            <a:avLst/>
          </a:prstGeom>
        </p:spPr>
      </p:pic>
      <p:pic>
        <p:nvPicPr>
          <p:cNvPr id="9" name="Picture 8">
            <a:extLst>
              <a:ext uri="{FF2B5EF4-FFF2-40B4-BE49-F238E27FC236}">
                <a16:creationId xmlns:a16="http://schemas.microsoft.com/office/drawing/2014/main" id="{F447A0AA-4C20-0971-0E78-0B99AAF99F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83170" y="5768986"/>
            <a:ext cx="5589929" cy="3463914"/>
          </a:xfrm>
          <a:prstGeom prst="rect">
            <a:avLst/>
          </a:prstGeom>
        </p:spPr>
      </p:pic>
    </p:spTree>
    <p:extLst>
      <p:ext uri="{BB962C8B-B14F-4D97-AF65-F5344CB8AC3E}">
        <p14:creationId xmlns:p14="http://schemas.microsoft.com/office/powerpoint/2010/main" val="2514226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95763"/>
        </a:solidFill>
        <a:effectLst/>
      </p:bgPr>
    </p:bg>
    <p:spTree>
      <p:nvGrpSpPr>
        <p:cNvPr id="1" name="">
          <a:extLst>
            <a:ext uri="{FF2B5EF4-FFF2-40B4-BE49-F238E27FC236}">
              <a16:creationId xmlns:a16="http://schemas.microsoft.com/office/drawing/2014/main" id="{C7BEF5DD-0753-4259-FE8C-0088F8BE0ACD}"/>
            </a:ext>
          </a:extLst>
        </p:cNvPr>
        <p:cNvGrpSpPr/>
        <p:nvPr/>
      </p:nvGrpSpPr>
      <p:grpSpPr>
        <a:xfrm>
          <a:off x="0" y="0"/>
          <a:ext cx="0" cy="0"/>
          <a:chOff x="0" y="0"/>
          <a:chExt cx="0" cy="0"/>
        </a:xfrm>
      </p:grpSpPr>
      <p:sp>
        <p:nvSpPr>
          <p:cNvPr id="14" name="Title 13">
            <a:extLst>
              <a:ext uri="{FF2B5EF4-FFF2-40B4-BE49-F238E27FC236}">
                <a16:creationId xmlns:a16="http://schemas.microsoft.com/office/drawing/2014/main" id="{737F6A4E-2D3D-1111-01F9-0F5065BB5757}"/>
              </a:ext>
            </a:extLst>
          </p:cNvPr>
          <p:cNvSpPr>
            <a:spLocks noGrp="1"/>
          </p:cNvSpPr>
          <p:nvPr>
            <p:ph type="title"/>
          </p:nvPr>
        </p:nvSpPr>
        <p:spPr>
          <a:xfrm>
            <a:off x="3162300" y="2679700"/>
            <a:ext cx="10908810" cy="731484"/>
          </a:xfrm>
        </p:spPr>
        <p:txBody>
          <a:bodyPr>
            <a:noAutofit/>
          </a:bodyPr>
          <a:lstStyle/>
          <a:p>
            <a:r>
              <a:rPr lang="mn-MN" sz="4400" b="1" dirty="0">
                <a:solidFill>
                  <a:schemeClr val="bg1"/>
                </a:solidFill>
                <a:latin typeface="Arial" panose="020B0604020202020204" pitchFamily="34" charset="0"/>
                <a:cs typeface="Arial" panose="020B0604020202020204" pitchFamily="34" charset="0"/>
              </a:rPr>
              <a:t>ҮЙЛ АЖИЛЛАГААНДАА НЭВТРҮҮЛСЭН ШИНЭ </a:t>
            </a:r>
            <a:br>
              <a:rPr lang="mn-MN" sz="4400" b="1" dirty="0">
                <a:solidFill>
                  <a:schemeClr val="bg1"/>
                </a:solidFill>
                <a:latin typeface="Arial" panose="020B0604020202020204" pitchFamily="34" charset="0"/>
                <a:cs typeface="Arial" panose="020B0604020202020204" pitchFamily="34" charset="0"/>
              </a:rPr>
            </a:br>
            <a:r>
              <a:rPr lang="mn-MN" sz="4400" b="1" dirty="0">
                <a:solidFill>
                  <a:schemeClr val="bg1"/>
                </a:solidFill>
                <a:latin typeface="Arial" panose="020B0604020202020204" pitchFamily="34" charset="0"/>
                <a:cs typeface="Arial" panose="020B0604020202020204" pitchFamily="34" charset="0"/>
              </a:rPr>
              <a:t>ТЕХНОЛОГИ БҮТЭЭГДЭХҮҮН ХӨГЖҮҮЛЭЛТ</a:t>
            </a:r>
          </a:p>
        </p:txBody>
      </p:sp>
      <p:sp>
        <p:nvSpPr>
          <p:cNvPr id="2" name="Text Placeholder 1">
            <a:extLst>
              <a:ext uri="{FF2B5EF4-FFF2-40B4-BE49-F238E27FC236}">
                <a16:creationId xmlns:a16="http://schemas.microsoft.com/office/drawing/2014/main" id="{3D7DC69D-1389-1046-6CCA-AA15156ADE0A}"/>
              </a:ext>
            </a:extLst>
          </p:cNvPr>
          <p:cNvSpPr>
            <a:spLocks noGrp="1"/>
          </p:cNvSpPr>
          <p:nvPr>
            <p:ph type="body" sz="quarter" idx="10"/>
          </p:nvPr>
        </p:nvSpPr>
        <p:spPr>
          <a:xfrm>
            <a:off x="10325100" y="622300"/>
            <a:ext cx="3879959" cy="319900"/>
          </a:xfrm>
        </p:spPr>
        <p:txBody>
          <a:bodyPr/>
          <a:lstStyle/>
          <a:p>
            <a:r>
              <a:rPr lang="en-US" b="1" dirty="0">
                <a:solidFill>
                  <a:schemeClr val="bg1"/>
                </a:solidFill>
              </a:rPr>
              <a:t>TRUE MONGOLIAN GENUINE LEATHER  </a:t>
            </a:r>
          </a:p>
          <a:p>
            <a:endParaRPr lang="en-US" b="1" dirty="0">
              <a:solidFill>
                <a:schemeClr val="bg1"/>
              </a:solidFill>
            </a:endParaRPr>
          </a:p>
        </p:txBody>
      </p:sp>
      <p:sp>
        <p:nvSpPr>
          <p:cNvPr id="4" name="object 21">
            <a:extLst>
              <a:ext uri="{FF2B5EF4-FFF2-40B4-BE49-F238E27FC236}">
                <a16:creationId xmlns:a16="http://schemas.microsoft.com/office/drawing/2014/main" id="{8EEFF40A-179C-DA63-DA36-80BBF25B8AB6}"/>
              </a:ext>
            </a:extLst>
          </p:cNvPr>
          <p:cNvSpPr/>
          <p:nvPr/>
        </p:nvSpPr>
        <p:spPr>
          <a:xfrm flipH="1">
            <a:off x="2628900" y="-139700"/>
            <a:ext cx="152400" cy="10080625"/>
          </a:xfrm>
          <a:custGeom>
            <a:avLst/>
            <a:gdLst/>
            <a:ahLst/>
            <a:cxnLst/>
            <a:rect l="l" t="t" r="r" b="b"/>
            <a:pathLst>
              <a:path h="10080625">
                <a:moveTo>
                  <a:pt x="0" y="0"/>
                </a:moveTo>
                <a:lnTo>
                  <a:pt x="0" y="10080002"/>
                </a:lnTo>
              </a:path>
            </a:pathLst>
          </a:custGeom>
          <a:ln w="3175">
            <a:solidFill>
              <a:schemeClr val="bg1"/>
            </a:solidFill>
          </a:ln>
        </p:spPr>
        <p:txBody>
          <a:bodyPr wrap="square" lIns="0" tIns="0" rIns="0" bIns="0" rtlCol="0"/>
          <a:lstStyle/>
          <a:p>
            <a:endParaRPr/>
          </a:p>
        </p:txBody>
      </p:sp>
    </p:spTree>
    <p:extLst>
      <p:ext uri="{BB962C8B-B14F-4D97-AF65-F5344CB8AC3E}">
        <p14:creationId xmlns:p14="http://schemas.microsoft.com/office/powerpoint/2010/main" val="3080195824"/>
      </p:ext>
    </p:extLst>
  </p:cSld>
  <p:clrMapOvr>
    <a:masterClrMapping/>
  </p:clrMapOvr>
  <p:transition spd="slow">
    <p:push dir="u"/>
  </p:transition>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a:extLst>
            <a:ext uri="{FF2B5EF4-FFF2-40B4-BE49-F238E27FC236}">
              <a16:creationId xmlns:a16="http://schemas.microsoft.com/office/drawing/2014/main" id="{526A2C56-7247-26D7-FFE7-ACE0F9D44626}"/>
            </a:ext>
          </a:extLst>
        </p:cNvPr>
        <p:cNvGrpSpPr/>
        <p:nvPr/>
      </p:nvGrpSpPr>
      <p:grpSpPr>
        <a:xfrm>
          <a:off x="0" y="0"/>
          <a:ext cx="0" cy="0"/>
          <a:chOff x="0" y="0"/>
          <a:chExt cx="0" cy="0"/>
        </a:xfrm>
      </p:grpSpPr>
      <p:grpSp>
        <p:nvGrpSpPr>
          <p:cNvPr id="26" name="Group 26">
            <a:extLst>
              <a:ext uri="{FF2B5EF4-FFF2-40B4-BE49-F238E27FC236}">
                <a16:creationId xmlns:a16="http://schemas.microsoft.com/office/drawing/2014/main" id="{60415C8B-19D0-6CC6-1256-277FDD88500C}"/>
              </a:ext>
            </a:extLst>
          </p:cNvPr>
          <p:cNvGrpSpPr/>
          <p:nvPr/>
        </p:nvGrpSpPr>
        <p:grpSpPr>
          <a:xfrm rot="1539013">
            <a:off x="12256991" y="5909015"/>
            <a:ext cx="643212" cy="643212"/>
            <a:chOff x="0" y="0"/>
            <a:chExt cx="812800" cy="812800"/>
          </a:xfrm>
        </p:grpSpPr>
        <p:sp>
          <p:nvSpPr>
            <p:cNvPr id="27" name="Freeform 27">
              <a:extLst>
                <a:ext uri="{FF2B5EF4-FFF2-40B4-BE49-F238E27FC236}">
                  <a16:creationId xmlns:a16="http://schemas.microsoft.com/office/drawing/2014/main" id="{B76F96CA-EFF8-7853-EE53-6755CE7FD599}"/>
                </a:ext>
              </a:extLst>
            </p:cNvPr>
            <p:cNvSpPr/>
            <p:nvPr/>
          </p:nvSpPr>
          <p:spPr>
            <a:xfrm>
              <a:off x="60364" y="60364"/>
              <a:ext cx="692072" cy="692072"/>
            </a:xfrm>
            <a:custGeom>
              <a:avLst/>
              <a:gdLst/>
              <a:ahLst/>
              <a:cxnLst/>
              <a:rect b="b" l="l" r="r" t="t"/>
              <a:pathLst>
                <a:path h="692072" w="692072">
                  <a:moveTo>
                    <a:pt x="386122" y="25529"/>
                  </a:moveTo>
                  <a:lnTo>
                    <a:pt x="435265" y="130828"/>
                  </a:lnTo>
                  <a:cubicBezTo>
                    <a:pt x="461160" y="186313"/>
                    <a:pt x="505759" y="230912"/>
                    <a:pt x="561244" y="256807"/>
                  </a:cubicBezTo>
                  <a:lnTo>
                    <a:pt x="666543" y="305950"/>
                  </a:lnTo>
                  <a:cubicBezTo>
                    <a:pt x="682117" y="313218"/>
                    <a:pt x="692072" y="328849"/>
                    <a:pt x="692072" y="346036"/>
                  </a:cubicBezTo>
                  <a:cubicBezTo>
                    <a:pt x="692072" y="363223"/>
                    <a:pt x="682117" y="378854"/>
                    <a:pt x="666543" y="386122"/>
                  </a:cubicBezTo>
                  <a:lnTo>
                    <a:pt x="561244" y="435265"/>
                  </a:lnTo>
                  <a:cubicBezTo>
                    <a:pt x="505759" y="461160"/>
                    <a:pt x="461160" y="505759"/>
                    <a:pt x="435265" y="561244"/>
                  </a:cubicBezTo>
                  <a:lnTo>
                    <a:pt x="386122" y="666543"/>
                  </a:lnTo>
                  <a:cubicBezTo>
                    <a:pt x="378854" y="682117"/>
                    <a:pt x="363223" y="692072"/>
                    <a:pt x="346036" y="692072"/>
                  </a:cubicBezTo>
                  <a:cubicBezTo>
                    <a:pt x="328849" y="692072"/>
                    <a:pt x="313218" y="682117"/>
                    <a:pt x="305950" y="666543"/>
                  </a:cubicBezTo>
                  <a:lnTo>
                    <a:pt x="256807" y="561244"/>
                  </a:lnTo>
                  <a:cubicBezTo>
                    <a:pt x="230912" y="505759"/>
                    <a:pt x="186313" y="461160"/>
                    <a:pt x="130828" y="435265"/>
                  </a:cubicBezTo>
                  <a:lnTo>
                    <a:pt x="25529" y="386122"/>
                  </a:lnTo>
                  <a:cubicBezTo>
                    <a:pt x="9955" y="378854"/>
                    <a:pt x="0" y="363223"/>
                    <a:pt x="0" y="346036"/>
                  </a:cubicBezTo>
                  <a:cubicBezTo>
                    <a:pt x="0" y="328849"/>
                    <a:pt x="9955" y="313218"/>
                    <a:pt x="25529" y="305950"/>
                  </a:cubicBezTo>
                  <a:lnTo>
                    <a:pt x="130828" y="256807"/>
                  </a:lnTo>
                  <a:cubicBezTo>
                    <a:pt x="186313" y="230912"/>
                    <a:pt x="230912" y="186313"/>
                    <a:pt x="256807" y="130828"/>
                  </a:cubicBezTo>
                  <a:lnTo>
                    <a:pt x="305950" y="25529"/>
                  </a:lnTo>
                  <a:cubicBezTo>
                    <a:pt x="313218" y="9955"/>
                    <a:pt x="328849" y="0"/>
                    <a:pt x="346036" y="0"/>
                  </a:cubicBezTo>
                  <a:cubicBezTo>
                    <a:pt x="363223" y="0"/>
                    <a:pt x="378854" y="9955"/>
                    <a:pt x="386122" y="25529"/>
                  </a:cubicBezTo>
                  <a:close/>
                </a:path>
              </a:pathLst>
            </a:custGeom>
            <a:solidFill>
              <a:srgbClr val="323232"/>
            </a:solidFill>
          </p:spPr>
        </p:sp>
        <p:sp>
          <p:nvSpPr>
            <p:cNvPr id="28" name="TextBox 28">
              <a:extLst>
                <a:ext uri="{FF2B5EF4-FFF2-40B4-BE49-F238E27FC236}">
                  <a16:creationId xmlns:a16="http://schemas.microsoft.com/office/drawing/2014/main" id="{94261F60-D27C-8995-178E-38103DDC54FB}"/>
                </a:ext>
              </a:extLst>
            </p:cNvPr>
            <p:cNvSpPr txBox="1"/>
            <p:nvPr/>
          </p:nvSpPr>
          <p:spPr>
            <a:xfrm>
              <a:off x="190500" y="152400"/>
              <a:ext cx="431800" cy="469900"/>
            </a:xfrm>
            <a:prstGeom prst="rect">
              <a:avLst/>
            </a:prstGeom>
          </p:spPr>
          <p:txBody>
            <a:bodyPr anchor="ctr" bIns="40005" lIns="40005" rIns="40005" rtlCol="0" tIns="40005"/>
            <a:lstStyle/>
            <a:p>
              <a:pPr algn="ctr">
                <a:lnSpc>
                  <a:spcPts val="2150"/>
                </a:lnSpc>
              </a:pPr>
              <a:endParaRPr sz="1418"/>
            </a:p>
          </p:txBody>
        </p:sp>
      </p:grpSp>
      <p:sp>
        <p:nvSpPr>
          <p:cNvPr id="29" name="Freeform 29">
            <a:extLst>
              <a:ext uri="{FF2B5EF4-FFF2-40B4-BE49-F238E27FC236}">
                <a16:creationId xmlns:a16="http://schemas.microsoft.com/office/drawing/2014/main" id="{CF28FED4-B5D6-A980-9722-A942C5CA6AA2}"/>
              </a:ext>
            </a:extLst>
          </p:cNvPr>
          <p:cNvSpPr/>
          <p:nvPr/>
        </p:nvSpPr>
        <p:spPr>
          <a:xfrm>
            <a:off x="12338419" y="3135487"/>
            <a:ext cx="235118" cy="255059"/>
          </a:xfrm>
          <a:custGeom>
            <a:avLst/>
            <a:gdLst/>
            <a:ahLst/>
            <a:cxnLst/>
            <a:rect b="b" l="l" r="r" t="t"/>
            <a:pathLst>
              <a:path h="323885" w="298563">
                <a:moveTo>
                  <a:pt x="0" y="0"/>
                </a:moveTo>
                <a:lnTo>
                  <a:pt x="298563" y="0"/>
                </a:lnTo>
                <a:lnTo>
                  <a:pt x="298563" y="323885"/>
                </a:lnTo>
                <a:lnTo>
                  <a:pt x="0" y="32388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5" name="TextBox 55">
            <a:extLst>
              <a:ext uri="{FF2B5EF4-FFF2-40B4-BE49-F238E27FC236}">
                <a16:creationId xmlns:a16="http://schemas.microsoft.com/office/drawing/2014/main" id="{8FADC0CC-603A-DD97-E3FD-78909A061FF6}"/>
              </a:ext>
            </a:extLst>
          </p:cNvPr>
          <p:cNvSpPr txBox="1"/>
          <p:nvPr/>
        </p:nvSpPr>
        <p:spPr>
          <a:xfrm>
            <a:off x="783849" y="600591"/>
            <a:ext cx="6417051" cy="1354217"/>
          </a:xfrm>
          <a:prstGeom prst="rect">
            <a:avLst/>
          </a:prstGeom>
        </p:spPr>
        <p:txBody>
          <a:bodyPr anchor="t" bIns="0" lIns="0" rIns="0" rtlCol="0" tIns="0" wrap="square">
            <a:spAutoFit/>
          </a:bodyPr>
          <a:lstStyle/>
          <a:p>
            <a:pPr algn="l"/>
            <a:r>
              <a:rPr b="1" dirty="0" lang="mn-MN" sz="4400">
                <a:latin charset="0" panose="02020603050405020304" pitchFamily="18" typeface="Times New Roman"/>
                <a:ea typeface="Bricolage Grotesque Bold"/>
                <a:cs charset="0" panose="02020603050405020304" pitchFamily="18" typeface="Times New Roman"/>
                <a:sym typeface="Bricolage Grotesque Bold"/>
              </a:rPr>
              <a:t>Бүтээгдэхүүн хөгжүүлэлт</a:t>
            </a:r>
          </a:p>
          <a:p>
            <a:pPr algn="l"/>
            <a:r>
              <a:rPr b="1" dirty="0" lang="mn-MN" sz="4400">
                <a:latin charset="0" panose="02020603050405020304" pitchFamily="18" typeface="Times New Roman"/>
                <a:ea typeface="Bricolage Grotesque Bold"/>
                <a:cs charset="0" panose="02020603050405020304" pitchFamily="18" typeface="Times New Roman"/>
                <a:sym typeface="Bricolage Grotesque Bold"/>
              </a:rPr>
              <a:t>АВТОМАТ ВОА ҮДЭЭС</a:t>
            </a:r>
            <a:endParaRPr b="1" dirty="0" lang="en-US" sz="4400">
              <a:latin charset="0" panose="02020603050405020304" pitchFamily="18" typeface="Times New Roman"/>
              <a:ea typeface="Bricolage Grotesque Bold"/>
              <a:cs charset="0" panose="02020603050405020304" pitchFamily="18" typeface="Times New Roman"/>
              <a:sym typeface="Bricolage Grotesque Bold"/>
            </a:endParaRPr>
          </a:p>
        </p:txBody>
      </p:sp>
      <p:grpSp>
        <p:nvGrpSpPr>
          <p:cNvPr id="109" name="Group 17">
            <a:extLst>
              <a:ext uri="{FF2B5EF4-FFF2-40B4-BE49-F238E27FC236}">
                <a16:creationId xmlns:a16="http://schemas.microsoft.com/office/drawing/2014/main" id="{FF3E6D27-DF72-AB67-5374-7355EBEF3BC4}"/>
              </a:ext>
            </a:extLst>
          </p:cNvPr>
          <p:cNvGrpSpPr/>
          <p:nvPr/>
        </p:nvGrpSpPr>
        <p:grpSpPr>
          <a:xfrm>
            <a:off x="680482" y="1738495"/>
            <a:ext cx="71789" cy="71789"/>
            <a:chOff x="0" y="0"/>
            <a:chExt cx="812800" cy="812800"/>
          </a:xfrm>
        </p:grpSpPr>
        <p:sp>
          <p:nvSpPr>
            <p:cNvPr id="110" name="Freeform 18">
              <a:extLst>
                <a:ext uri="{FF2B5EF4-FFF2-40B4-BE49-F238E27FC236}">
                  <a16:creationId xmlns:a16="http://schemas.microsoft.com/office/drawing/2014/main" id="{F72748B4-708A-DEA3-BEE3-10B2E1BA4D9F}"/>
                </a:ext>
              </a:extLst>
            </p:cNvPr>
            <p:cNvSpPr/>
            <p:nvPr/>
          </p:nvSpPr>
          <p:spPr>
            <a:xfrm>
              <a:off x="0" y="0"/>
              <a:ext cx="812800" cy="812800"/>
            </a:xfrm>
            <a:custGeom>
              <a:avLst/>
              <a:gdLst/>
              <a:ahLst/>
              <a:cxnLst/>
              <a:rect b="b" l="l" r="r" t="t"/>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111" name="TextBox 19">
              <a:extLst>
                <a:ext uri="{FF2B5EF4-FFF2-40B4-BE49-F238E27FC236}">
                  <a16:creationId xmlns:a16="http://schemas.microsoft.com/office/drawing/2014/main" id="{B4E2ED39-EDF3-812A-A7D2-BE54260E5F72}"/>
                </a:ext>
              </a:extLst>
            </p:cNvPr>
            <p:cNvSpPr txBox="1"/>
            <p:nvPr/>
          </p:nvSpPr>
          <p:spPr>
            <a:xfrm>
              <a:off x="76200" y="38100"/>
              <a:ext cx="660400" cy="698500"/>
            </a:xfrm>
            <a:prstGeom prst="rect">
              <a:avLst/>
            </a:prstGeom>
          </p:spPr>
          <p:txBody>
            <a:bodyPr anchor="ctr" bIns="40005" lIns="40005" rIns="40005" rtlCol="0" tIns="40005"/>
            <a:lstStyle/>
            <a:p>
              <a:pPr algn="ctr">
                <a:lnSpc>
                  <a:spcPts val="1855"/>
                </a:lnSpc>
              </a:pPr>
              <a:endParaRPr sz="1418"/>
            </a:p>
          </p:txBody>
        </p:sp>
      </p:grpSp>
      <p:sp>
        <p:nvSpPr>
          <p:cNvPr id="119" name="TextBox 37">
            <a:extLst>
              <a:ext uri="{FF2B5EF4-FFF2-40B4-BE49-F238E27FC236}">
                <a16:creationId xmlns:a16="http://schemas.microsoft.com/office/drawing/2014/main" id="{F4391B4C-08DA-D49C-48DF-A4AB15110DE3}"/>
              </a:ext>
            </a:extLst>
          </p:cNvPr>
          <p:cNvSpPr txBox="1"/>
          <p:nvPr/>
        </p:nvSpPr>
        <p:spPr>
          <a:xfrm>
            <a:off x="3703327" y="5282253"/>
            <a:ext cx="1350468" cy="288605"/>
          </a:xfrm>
          <a:prstGeom prst="rect">
            <a:avLst/>
          </a:prstGeom>
        </p:spPr>
        <p:txBody>
          <a:bodyPr anchor="t" bIns="0" lIns="0" rIns="0" rtlCol="0" tIns="0" wrap="square">
            <a:spAutoFit/>
          </a:bodyPr>
          <a:lstStyle/>
          <a:p>
            <a:pPr algn="ctr">
              <a:lnSpc>
                <a:spcPts val="2375"/>
              </a:lnSpc>
            </a:pPr>
            <a:r>
              <a:rPr b="1" dirty="0" lang="mn-MN" sz="1979">
                <a:solidFill>
                  <a:srgbClr val="FFFFFF"/>
                </a:solidFill>
                <a:latin typeface="Bricolage Grotesque Bold"/>
                <a:ea typeface="Bricolage Grotesque Bold"/>
                <a:cs typeface="Bricolage Grotesque Bold"/>
                <a:sym typeface="Bricolage Grotesque Bold"/>
              </a:rPr>
              <a:t>91</a:t>
            </a:r>
            <a:r>
              <a:rPr b="1" dirty="0" lang="en-US" sz="1979">
                <a:solidFill>
                  <a:srgbClr val="FFFFFF"/>
                </a:solidFill>
                <a:latin typeface="Bricolage Grotesque Bold"/>
                <a:ea typeface="Bricolage Grotesque Bold"/>
                <a:cs typeface="Bricolage Grotesque Bold"/>
                <a:sym typeface="Bricolage Grotesque Bold"/>
              </a:rPr>
              <a:t>%</a:t>
            </a:r>
          </a:p>
        </p:txBody>
      </p:sp>
      <p:sp>
        <p:nvSpPr>
          <p:cNvPr id="15" name="TextBox 14">
            <a:extLst>
              <a:ext uri="{FF2B5EF4-FFF2-40B4-BE49-F238E27FC236}">
                <a16:creationId xmlns:a16="http://schemas.microsoft.com/office/drawing/2014/main" id="{3A2450AC-C3F3-9E65-E7B9-DE6E1DD67D7D}"/>
              </a:ext>
            </a:extLst>
          </p:cNvPr>
          <p:cNvSpPr txBox="1"/>
          <p:nvPr/>
        </p:nvSpPr>
        <p:spPr>
          <a:xfrm>
            <a:off x="1790700" y="2013535"/>
            <a:ext cx="11028924" cy="646331"/>
          </a:xfrm>
          <a:prstGeom prst="rect">
            <a:avLst/>
          </a:prstGeom>
          <a:noFill/>
        </p:spPr>
        <p:txBody>
          <a:bodyPr wrap="square">
            <a:spAutoFit/>
          </a:bodyPr>
          <a:lstStyle/>
          <a:p>
            <a:pPr algn="just"/>
            <a:r>
              <a:rPr dirty="0" lang="mn-MN">
                <a:latin charset="0" panose="02020603050405020304" pitchFamily="18" typeface="Times New Roman"/>
              </a:rPr>
              <a:t>Тусгай зориулалтын гутлын загвар дээр тус автомат үдээсийг оруулж өгсөнөөр илүү загварлаг мөн үдээс үдэхэд хялбар болгож өгсөн. Байгууллагын удирдлага болон ИТА нар түлхүү сонголт хийдэг.</a:t>
            </a:r>
            <a:endParaRPr dirty="0" lang="en-US"/>
          </a:p>
        </p:txBody>
      </p:sp>
      <p:pic>
        <p:nvPicPr>
          <p:cNvPr id="3" name="Picture 2">
            <a:extLst>
              <a:ext uri="{FF2B5EF4-FFF2-40B4-BE49-F238E27FC236}">
                <a16:creationId xmlns:a16="http://schemas.microsoft.com/office/drawing/2014/main" id="{0D3DE5DA-E49F-2E64-9BC9-F0C1C1F9A2BE}"/>
              </a:ext>
            </a:extLst>
          </p:cNvPr>
          <p:cNvPicPr>
            <a:picLocks noChangeAspect="1"/>
          </p:cNvPicPr>
          <p:nvPr/>
        </p:nvPicPr>
        <p:blipFill rotWithShape="1">
          <a:blip cstate="print" r:embed="rId4">
            <a:extLst>
              <a:ext uri="{28A0092B-C50C-407E-A947-70E740481C1C}">
                <a14:useLocalDpi xmlns:a14="http://schemas.microsoft.com/office/drawing/2010/main" val="0"/>
              </a:ext>
            </a:extLst>
          </a:blip>
          <a:srcRect r="67"/>
          <a:stretch/>
        </p:blipFill>
        <p:spPr>
          <a:xfrm flipV="1" rot="16200000">
            <a:off x="1284676" y="3471015"/>
            <a:ext cx="4350544" cy="5352197"/>
          </a:xfrm>
          <a:prstGeom prst="rect">
            <a:avLst/>
          </a:prstGeom>
        </p:spPr>
      </p:pic>
      <p:pic>
        <p:nvPicPr>
          <p:cNvPr id="9" name="Picture 8">
            <a:extLst>
              <a:ext uri="{FF2B5EF4-FFF2-40B4-BE49-F238E27FC236}">
                <a16:creationId xmlns:a16="http://schemas.microsoft.com/office/drawing/2014/main" id="{E6D64367-6746-E7E1-6B2F-1A5BB70DBB9B}"/>
              </a:ext>
            </a:extLst>
          </p:cNvPr>
          <p:cNvPicPr>
            <a:picLocks noChangeAspect="1"/>
          </p:cNvPicPr>
          <p:nvPr/>
        </p:nvPicPr>
        <p:blipFill rotWithShape="1">
          <a:blip cstate="print" r:embed="rId5">
            <a:extLst>
              <a:ext uri="{28A0092B-C50C-407E-A947-70E740481C1C}">
                <a14:useLocalDpi xmlns:a14="http://schemas.microsoft.com/office/drawing/2010/main" val="0"/>
              </a:ext>
            </a:extLst>
          </a:blip>
          <a:srcRect l="91" r="46"/>
          <a:stretch/>
        </p:blipFill>
        <p:spPr>
          <a:xfrm rot="16200000">
            <a:off x="8519873" y="3454547"/>
            <a:ext cx="4350545" cy="5400675"/>
          </a:xfrm>
          <a:prstGeom prst="rect">
            <a:avLst/>
          </a:prstGeom>
        </p:spPr>
      </p:pic>
      <p:pic>
        <p:nvPicPr>
          <p:cNvPr id="12" name="Picture 11">
            <a:extLst>
              <a:ext uri="{FF2B5EF4-FFF2-40B4-BE49-F238E27FC236}">
                <a16:creationId xmlns:a16="http://schemas.microsoft.com/office/drawing/2014/main" id="{A11EE00A-C11D-AF7B-17F0-94E705381D79}"/>
              </a:ext>
            </a:extLst>
          </p:cNvPr>
          <p:cNvPicPr>
            <a:picLocks noChangeAspect="1"/>
          </p:cNvPicPr>
          <p:nvPr/>
        </p:nvPicPr>
        <p:blipFill rotWithShape="1">
          <a:blip cstate="print" r:embed="rId6">
            <a:extLst>
              <a:ext uri="{28A0092B-C50C-407E-A947-70E740481C1C}">
                <a14:useLocalDpi xmlns:a14="http://schemas.microsoft.com/office/drawing/2010/main" val="0"/>
              </a:ext>
            </a:extLst>
          </a:blip>
          <a:srcRect b="187" t="170"/>
          <a:stretch/>
        </p:blipFill>
        <p:spPr>
          <a:xfrm>
            <a:off x="5907111" y="3914063"/>
            <a:ext cx="3390424" cy="2084043"/>
          </a:xfrm>
          <a:prstGeom prst="rect">
            <a:avLst/>
          </a:prstGeom>
        </p:spPr>
      </p:pic>
      <p:cxnSp>
        <p:nvCxnSpPr>
          <p:cNvPr id="16" name="Straight Arrow Connector 15">
            <a:extLst>
              <a:ext uri="{FF2B5EF4-FFF2-40B4-BE49-F238E27FC236}">
                <a16:creationId xmlns:a16="http://schemas.microsoft.com/office/drawing/2014/main" id="{2410DE67-537E-D7ED-F623-4821955EEE17}"/>
              </a:ext>
            </a:extLst>
          </p:cNvPr>
          <p:cNvCxnSpPr>
            <a:cxnSpLocks/>
          </p:cNvCxnSpPr>
          <p:nvPr/>
        </p:nvCxnSpPr>
        <p:spPr>
          <a:xfrm>
            <a:off x="3771900" y="4737100"/>
            <a:ext cx="2222265"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715047325"/>
      </p:ext>
    </p:extLst>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a:extLst>
            <a:ext uri="{FF2B5EF4-FFF2-40B4-BE49-F238E27FC236}">
              <a16:creationId xmlns:a16="http://schemas.microsoft.com/office/drawing/2014/main" id="{5F6203C4-3279-5530-500E-58BBC2802506}"/>
            </a:ext>
          </a:extLst>
        </p:cNvPr>
        <p:cNvGrpSpPr/>
        <p:nvPr/>
      </p:nvGrpSpPr>
      <p:grpSpPr>
        <a:xfrm>
          <a:off x="0" y="0"/>
          <a:ext cx="0" cy="0"/>
          <a:chOff x="0" y="0"/>
          <a:chExt cx="0" cy="0"/>
        </a:xfrm>
      </p:grpSpPr>
      <p:grpSp>
        <p:nvGrpSpPr>
          <p:cNvPr id="26" name="Group 26">
            <a:extLst>
              <a:ext uri="{FF2B5EF4-FFF2-40B4-BE49-F238E27FC236}">
                <a16:creationId xmlns:a16="http://schemas.microsoft.com/office/drawing/2014/main" id="{FE4047D7-2463-9BF9-43A2-B236E32A2FBD}"/>
              </a:ext>
            </a:extLst>
          </p:cNvPr>
          <p:cNvGrpSpPr/>
          <p:nvPr/>
        </p:nvGrpSpPr>
        <p:grpSpPr>
          <a:xfrm rot="1539013">
            <a:off x="12256991" y="5909015"/>
            <a:ext cx="643212" cy="643212"/>
            <a:chOff x="0" y="0"/>
            <a:chExt cx="812800" cy="812800"/>
          </a:xfrm>
        </p:grpSpPr>
        <p:sp>
          <p:nvSpPr>
            <p:cNvPr id="27" name="Freeform 27">
              <a:extLst>
                <a:ext uri="{FF2B5EF4-FFF2-40B4-BE49-F238E27FC236}">
                  <a16:creationId xmlns:a16="http://schemas.microsoft.com/office/drawing/2014/main" id="{14A41844-E958-7D3E-7B3D-293C58A97893}"/>
                </a:ext>
              </a:extLst>
            </p:cNvPr>
            <p:cNvSpPr/>
            <p:nvPr/>
          </p:nvSpPr>
          <p:spPr>
            <a:xfrm>
              <a:off x="60364" y="60364"/>
              <a:ext cx="692072" cy="692072"/>
            </a:xfrm>
            <a:custGeom>
              <a:avLst/>
              <a:gdLst/>
              <a:ahLst/>
              <a:cxnLst/>
              <a:rect b="b" l="l" r="r" t="t"/>
              <a:pathLst>
                <a:path h="692072" w="692072">
                  <a:moveTo>
                    <a:pt x="386122" y="25529"/>
                  </a:moveTo>
                  <a:lnTo>
                    <a:pt x="435265" y="130828"/>
                  </a:lnTo>
                  <a:cubicBezTo>
                    <a:pt x="461160" y="186313"/>
                    <a:pt x="505759" y="230912"/>
                    <a:pt x="561244" y="256807"/>
                  </a:cubicBezTo>
                  <a:lnTo>
                    <a:pt x="666543" y="305950"/>
                  </a:lnTo>
                  <a:cubicBezTo>
                    <a:pt x="682117" y="313218"/>
                    <a:pt x="692072" y="328849"/>
                    <a:pt x="692072" y="346036"/>
                  </a:cubicBezTo>
                  <a:cubicBezTo>
                    <a:pt x="692072" y="363223"/>
                    <a:pt x="682117" y="378854"/>
                    <a:pt x="666543" y="386122"/>
                  </a:cubicBezTo>
                  <a:lnTo>
                    <a:pt x="561244" y="435265"/>
                  </a:lnTo>
                  <a:cubicBezTo>
                    <a:pt x="505759" y="461160"/>
                    <a:pt x="461160" y="505759"/>
                    <a:pt x="435265" y="561244"/>
                  </a:cubicBezTo>
                  <a:lnTo>
                    <a:pt x="386122" y="666543"/>
                  </a:lnTo>
                  <a:cubicBezTo>
                    <a:pt x="378854" y="682117"/>
                    <a:pt x="363223" y="692072"/>
                    <a:pt x="346036" y="692072"/>
                  </a:cubicBezTo>
                  <a:cubicBezTo>
                    <a:pt x="328849" y="692072"/>
                    <a:pt x="313218" y="682117"/>
                    <a:pt x="305950" y="666543"/>
                  </a:cubicBezTo>
                  <a:lnTo>
                    <a:pt x="256807" y="561244"/>
                  </a:lnTo>
                  <a:cubicBezTo>
                    <a:pt x="230912" y="505759"/>
                    <a:pt x="186313" y="461160"/>
                    <a:pt x="130828" y="435265"/>
                  </a:cubicBezTo>
                  <a:lnTo>
                    <a:pt x="25529" y="386122"/>
                  </a:lnTo>
                  <a:cubicBezTo>
                    <a:pt x="9955" y="378854"/>
                    <a:pt x="0" y="363223"/>
                    <a:pt x="0" y="346036"/>
                  </a:cubicBezTo>
                  <a:cubicBezTo>
                    <a:pt x="0" y="328849"/>
                    <a:pt x="9955" y="313218"/>
                    <a:pt x="25529" y="305950"/>
                  </a:cubicBezTo>
                  <a:lnTo>
                    <a:pt x="130828" y="256807"/>
                  </a:lnTo>
                  <a:cubicBezTo>
                    <a:pt x="186313" y="230912"/>
                    <a:pt x="230912" y="186313"/>
                    <a:pt x="256807" y="130828"/>
                  </a:cubicBezTo>
                  <a:lnTo>
                    <a:pt x="305950" y="25529"/>
                  </a:lnTo>
                  <a:cubicBezTo>
                    <a:pt x="313218" y="9955"/>
                    <a:pt x="328849" y="0"/>
                    <a:pt x="346036" y="0"/>
                  </a:cubicBezTo>
                  <a:cubicBezTo>
                    <a:pt x="363223" y="0"/>
                    <a:pt x="378854" y="9955"/>
                    <a:pt x="386122" y="25529"/>
                  </a:cubicBezTo>
                  <a:close/>
                </a:path>
              </a:pathLst>
            </a:custGeom>
            <a:solidFill>
              <a:srgbClr val="323232"/>
            </a:solidFill>
          </p:spPr>
        </p:sp>
        <p:sp>
          <p:nvSpPr>
            <p:cNvPr id="28" name="TextBox 28">
              <a:extLst>
                <a:ext uri="{FF2B5EF4-FFF2-40B4-BE49-F238E27FC236}">
                  <a16:creationId xmlns:a16="http://schemas.microsoft.com/office/drawing/2014/main" id="{E13B2305-213F-49E8-5152-4E76FD39FDE7}"/>
                </a:ext>
              </a:extLst>
            </p:cNvPr>
            <p:cNvSpPr txBox="1"/>
            <p:nvPr/>
          </p:nvSpPr>
          <p:spPr>
            <a:xfrm>
              <a:off x="190500" y="152400"/>
              <a:ext cx="431800" cy="469900"/>
            </a:xfrm>
            <a:prstGeom prst="rect">
              <a:avLst/>
            </a:prstGeom>
          </p:spPr>
          <p:txBody>
            <a:bodyPr anchor="ctr" bIns="40005" lIns="40005" rIns="40005" rtlCol="0" tIns="40005"/>
            <a:lstStyle/>
            <a:p>
              <a:pPr algn="ctr">
                <a:lnSpc>
                  <a:spcPts val="2150"/>
                </a:lnSpc>
              </a:pPr>
              <a:endParaRPr sz="1418"/>
            </a:p>
          </p:txBody>
        </p:sp>
      </p:grpSp>
      <p:sp>
        <p:nvSpPr>
          <p:cNvPr id="29" name="Freeform 29">
            <a:extLst>
              <a:ext uri="{FF2B5EF4-FFF2-40B4-BE49-F238E27FC236}">
                <a16:creationId xmlns:a16="http://schemas.microsoft.com/office/drawing/2014/main" id="{9B24A635-71FA-35DD-511E-1D982774A8AE}"/>
              </a:ext>
            </a:extLst>
          </p:cNvPr>
          <p:cNvSpPr/>
          <p:nvPr/>
        </p:nvSpPr>
        <p:spPr>
          <a:xfrm>
            <a:off x="12338419" y="3135487"/>
            <a:ext cx="235118" cy="255059"/>
          </a:xfrm>
          <a:custGeom>
            <a:avLst/>
            <a:gdLst/>
            <a:ahLst/>
            <a:cxnLst/>
            <a:rect b="b" l="l" r="r" t="t"/>
            <a:pathLst>
              <a:path h="323885" w="298563">
                <a:moveTo>
                  <a:pt x="0" y="0"/>
                </a:moveTo>
                <a:lnTo>
                  <a:pt x="298563" y="0"/>
                </a:lnTo>
                <a:lnTo>
                  <a:pt x="298563" y="323885"/>
                </a:lnTo>
                <a:lnTo>
                  <a:pt x="0" y="32388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5" name="TextBox 55">
            <a:extLst>
              <a:ext uri="{FF2B5EF4-FFF2-40B4-BE49-F238E27FC236}">
                <a16:creationId xmlns:a16="http://schemas.microsoft.com/office/drawing/2014/main" id="{CC012D59-A78A-6A77-0C56-DC831D9AE021}"/>
              </a:ext>
            </a:extLst>
          </p:cNvPr>
          <p:cNvSpPr txBox="1"/>
          <p:nvPr/>
        </p:nvSpPr>
        <p:spPr>
          <a:xfrm>
            <a:off x="905471" y="660747"/>
            <a:ext cx="11214547" cy="677108"/>
          </a:xfrm>
          <a:prstGeom prst="rect">
            <a:avLst/>
          </a:prstGeom>
        </p:spPr>
        <p:txBody>
          <a:bodyPr anchor="t" bIns="0" lIns="0" rIns="0" rtlCol="0" tIns="0" wrap="square">
            <a:spAutoFit/>
          </a:bodyPr>
          <a:lstStyle/>
          <a:p>
            <a:pPr algn="l"/>
            <a:r>
              <a:rPr b="1" dirty="0" lang="mn-MN" sz="4400">
                <a:latin charset="0" panose="02020603050405020304" pitchFamily="18" typeface="Times New Roman"/>
                <a:ea typeface="Bricolage Grotesque Bold"/>
                <a:cs charset="0" panose="02020603050405020304" pitchFamily="18" typeface="Times New Roman"/>
                <a:sym typeface="Bricolage Grotesque Bold"/>
              </a:rPr>
              <a:t>БНХАУ-ын ГУТЛЫН ҮЗЭСГЭЛЭН</a:t>
            </a:r>
            <a:endParaRPr b="1" dirty="0" lang="en-US" sz="4400">
              <a:solidFill>
                <a:srgbClr val="323232"/>
              </a:solidFill>
              <a:latin charset="0" panose="02020603050405020304" pitchFamily="18" typeface="Times New Roman"/>
              <a:ea typeface="Bricolage Grotesque Bold"/>
              <a:cs charset="0" panose="02020603050405020304" pitchFamily="18" typeface="Times New Roman"/>
              <a:sym typeface="Bricolage Grotesque Bold"/>
            </a:endParaRPr>
          </a:p>
        </p:txBody>
      </p:sp>
      <p:grpSp>
        <p:nvGrpSpPr>
          <p:cNvPr id="109" name="Group 17">
            <a:extLst>
              <a:ext uri="{FF2B5EF4-FFF2-40B4-BE49-F238E27FC236}">
                <a16:creationId xmlns:a16="http://schemas.microsoft.com/office/drawing/2014/main" id="{FDEEE45E-D674-F8F0-EC58-CE1C8857AB70}"/>
              </a:ext>
            </a:extLst>
          </p:cNvPr>
          <p:cNvGrpSpPr/>
          <p:nvPr/>
        </p:nvGrpSpPr>
        <p:grpSpPr>
          <a:xfrm>
            <a:off x="680482" y="1738495"/>
            <a:ext cx="71789" cy="71789"/>
            <a:chOff x="0" y="0"/>
            <a:chExt cx="812800" cy="812800"/>
          </a:xfrm>
        </p:grpSpPr>
        <p:sp>
          <p:nvSpPr>
            <p:cNvPr id="110" name="Freeform 18">
              <a:extLst>
                <a:ext uri="{FF2B5EF4-FFF2-40B4-BE49-F238E27FC236}">
                  <a16:creationId xmlns:a16="http://schemas.microsoft.com/office/drawing/2014/main" id="{97DEC319-144D-0821-3A68-249D2E9091DB}"/>
                </a:ext>
              </a:extLst>
            </p:cNvPr>
            <p:cNvSpPr/>
            <p:nvPr/>
          </p:nvSpPr>
          <p:spPr>
            <a:xfrm>
              <a:off x="0" y="0"/>
              <a:ext cx="812800" cy="812800"/>
            </a:xfrm>
            <a:custGeom>
              <a:avLst/>
              <a:gdLst/>
              <a:ahLst/>
              <a:cxnLst/>
              <a:rect b="b" l="l" r="r" t="t"/>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111" name="TextBox 19">
              <a:extLst>
                <a:ext uri="{FF2B5EF4-FFF2-40B4-BE49-F238E27FC236}">
                  <a16:creationId xmlns:a16="http://schemas.microsoft.com/office/drawing/2014/main" id="{06BB9760-E1F0-B950-4F00-9DC69F5D7036}"/>
                </a:ext>
              </a:extLst>
            </p:cNvPr>
            <p:cNvSpPr txBox="1"/>
            <p:nvPr/>
          </p:nvSpPr>
          <p:spPr>
            <a:xfrm>
              <a:off x="76200" y="38100"/>
              <a:ext cx="660400" cy="698500"/>
            </a:xfrm>
            <a:prstGeom prst="rect">
              <a:avLst/>
            </a:prstGeom>
          </p:spPr>
          <p:txBody>
            <a:bodyPr anchor="ctr" bIns="40005" lIns="40005" rIns="40005" rtlCol="0" tIns="40005"/>
            <a:lstStyle/>
            <a:p>
              <a:pPr algn="ctr">
                <a:lnSpc>
                  <a:spcPts val="1855"/>
                </a:lnSpc>
              </a:pPr>
              <a:endParaRPr sz="1418"/>
            </a:p>
          </p:txBody>
        </p:sp>
      </p:grpSp>
      <p:sp>
        <p:nvSpPr>
          <p:cNvPr id="119" name="TextBox 37">
            <a:extLst>
              <a:ext uri="{FF2B5EF4-FFF2-40B4-BE49-F238E27FC236}">
                <a16:creationId xmlns:a16="http://schemas.microsoft.com/office/drawing/2014/main" id="{1E7FCBBC-05BD-BFE1-9BDB-CE150C2C3EB5}"/>
              </a:ext>
            </a:extLst>
          </p:cNvPr>
          <p:cNvSpPr txBox="1"/>
          <p:nvPr/>
        </p:nvSpPr>
        <p:spPr>
          <a:xfrm>
            <a:off x="3703327" y="5282253"/>
            <a:ext cx="1350468" cy="288605"/>
          </a:xfrm>
          <a:prstGeom prst="rect">
            <a:avLst/>
          </a:prstGeom>
        </p:spPr>
        <p:txBody>
          <a:bodyPr anchor="t" bIns="0" lIns="0" rIns="0" rtlCol="0" tIns="0" wrap="square">
            <a:spAutoFit/>
          </a:bodyPr>
          <a:lstStyle/>
          <a:p>
            <a:pPr algn="ctr">
              <a:lnSpc>
                <a:spcPts val="2375"/>
              </a:lnSpc>
            </a:pPr>
            <a:r>
              <a:rPr b="1" dirty="0" lang="mn-MN" sz="1979">
                <a:solidFill>
                  <a:srgbClr val="FFFFFF"/>
                </a:solidFill>
                <a:latin typeface="Bricolage Grotesque Bold"/>
                <a:ea typeface="Bricolage Grotesque Bold"/>
                <a:cs typeface="Bricolage Grotesque Bold"/>
                <a:sym typeface="Bricolage Grotesque Bold"/>
              </a:rPr>
              <a:t>91</a:t>
            </a:r>
            <a:r>
              <a:rPr b="1" dirty="0" lang="en-US" sz="1979">
                <a:solidFill>
                  <a:srgbClr val="FFFFFF"/>
                </a:solidFill>
                <a:latin typeface="Bricolage Grotesque Bold"/>
                <a:ea typeface="Bricolage Grotesque Bold"/>
                <a:cs typeface="Bricolage Grotesque Bold"/>
                <a:sym typeface="Bricolage Grotesque Bold"/>
              </a:rPr>
              <a:t>%</a:t>
            </a:r>
          </a:p>
        </p:txBody>
      </p:sp>
      <p:sp>
        <p:nvSpPr>
          <p:cNvPr id="3" name="TextBox 2">
            <a:extLst>
              <a:ext uri="{FF2B5EF4-FFF2-40B4-BE49-F238E27FC236}">
                <a16:creationId xmlns:a16="http://schemas.microsoft.com/office/drawing/2014/main" id="{D8BF843A-C6A3-3548-DAF5-2F02A9D2AB63}"/>
              </a:ext>
            </a:extLst>
          </p:cNvPr>
          <p:cNvSpPr txBox="1"/>
          <p:nvPr/>
        </p:nvSpPr>
        <p:spPr>
          <a:xfrm>
            <a:off x="883290" y="1680297"/>
            <a:ext cx="12409987" cy="3265189"/>
          </a:xfrm>
          <a:prstGeom prst="rect">
            <a:avLst/>
          </a:prstGeom>
          <a:noFill/>
        </p:spPr>
        <p:txBody>
          <a:bodyPr wrap="square">
            <a:spAutoFit/>
          </a:bodyPr>
          <a:lstStyle/>
          <a:p>
            <a:pPr algn="just"/>
            <a:r>
              <a:rPr dirty="0" lang="en-US" sz="2400">
                <a:latin charset="0" panose="02020603050405020304" pitchFamily="18" typeface="Times New Roman"/>
                <a:ea charset="0" panose="020F0502020204030204" pitchFamily="34" typeface="Calibri"/>
              </a:rPr>
              <a:t>2025.05.28-3</a:t>
            </a:r>
            <a:r>
              <a:rPr dirty="0" lang="mn-MN" sz="2400">
                <a:latin charset="0" panose="02020603050405020304" pitchFamily="18" typeface="Times New Roman"/>
                <a:ea charset="0" panose="020F0502020204030204" pitchFamily="34" typeface="Calibri"/>
              </a:rPr>
              <a:t>0-ны хооронд БНХАУ-ын Гуангжоу хотноо зохион байгуулагдсан гутлын тоног төхөөрөмж болон материалын үзэсгэлэнд </a:t>
            </a:r>
            <a:r>
              <a:rPr dirty="0" lang="mn-MN" sz="2400">
                <a:latin charset="0" panose="02020603050405020304" pitchFamily="18" typeface="Times New Roman"/>
                <a:ea charset="0" panose="020F0502020204030204" pitchFamily="34" typeface="Calibri"/>
                <a:cs charset="0" panose="02020603050405020304" pitchFamily="18" typeface="Times New Roman"/>
              </a:rPr>
              <a:t>Дархан Нэхий ХК болон Булигар ХК хамтран бүтээгдэхүүнээ /боловсруулсан арьс шир, нэхий зэрэг/ тус үзэсгэлэнд танилцуулсан. Үзэсгэлэнд оролцохоос гадна хятад дах гутлын үйлдвэрүүдээр танилцаж туршлага солилцсон. </a:t>
            </a:r>
          </a:p>
          <a:p>
            <a:pPr algn="just" indent="-225028" marL="225028">
              <a:buFontTx/>
              <a:buChar char="-"/>
            </a:pPr>
            <a:r>
              <a:rPr dirty="0" lang="en-US" sz="2400">
                <a:latin charset="0" panose="02020603050405020304" pitchFamily="18" typeface="Times New Roman"/>
                <a:ea charset="0" panose="020F0502020204030204" pitchFamily="34" typeface="Calibri"/>
                <a:cs charset="0" panose="02020603050405020304" pitchFamily="18" typeface="Times New Roman"/>
              </a:rPr>
              <a:t>SUMSOUL </a:t>
            </a:r>
            <a:r>
              <a:rPr dirty="0" lang="mn-MN" sz="2400">
                <a:latin charset="0" panose="02020603050405020304" pitchFamily="18" typeface="Times New Roman"/>
                <a:ea charset="0" panose="020F0502020204030204" pitchFamily="34" typeface="Calibri"/>
                <a:cs charset="0" panose="02020603050405020304" pitchFamily="18" typeface="Times New Roman"/>
              </a:rPr>
              <a:t>компанитай холбоо тогтоон үнийн санал илгээсэн. </a:t>
            </a:r>
          </a:p>
          <a:p>
            <a:pPr algn="just" indent="-225028" marL="225028">
              <a:buFontTx/>
              <a:buChar char="-"/>
            </a:pPr>
            <a:r>
              <a:rPr dirty="0" lang="mn-MN" sz="2400">
                <a:latin charset="0" panose="02020603050405020304" pitchFamily="18" typeface="Times New Roman"/>
                <a:ea charset="0" panose="020F0502020204030204" pitchFamily="34" typeface="Calibri"/>
                <a:cs charset="0" panose="02020603050405020304" pitchFamily="18" typeface="Times New Roman"/>
              </a:rPr>
              <a:t>Мөн тус үзэсгэлэн үзэж сонирхохоор ирсэн 50гаруй гутал үйлдвэрлэгч нарт өөрсдийн арьсны нэр төрөл, худалдаа болон төлбөрийн нөхцөлийн талаар мэдээлэл хүргүүлсэн.  </a:t>
            </a:r>
            <a:endParaRPr dirty="0" lang="en-US" sz="2400">
              <a:latin charset="0" panose="020F0502020204030204" pitchFamily="34" typeface="Calibri"/>
              <a:ea charset="0" panose="020F0502020204030204" pitchFamily="34" typeface="Calibri"/>
              <a:cs charset="0" panose="02020603050405020304" pitchFamily="18" typeface="Times New Roman"/>
            </a:endParaRPr>
          </a:p>
          <a:p>
            <a:pPr algn="just"/>
            <a:endParaRPr dirty="0" lang="en-US" sz="1418"/>
          </a:p>
        </p:txBody>
      </p:sp>
      <p:grpSp>
        <p:nvGrpSpPr>
          <p:cNvPr id="15" name="Group 14">
            <a:extLst>
              <a:ext uri="{FF2B5EF4-FFF2-40B4-BE49-F238E27FC236}">
                <a16:creationId xmlns:a16="http://schemas.microsoft.com/office/drawing/2014/main" id="{AAD4A3FC-2DE7-906F-ECF1-DDA47583B71B}"/>
              </a:ext>
            </a:extLst>
          </p:cNvPr>
          <p:cNvGrpSpPr/>
          <p:nvPr/>
        </p:nvGrpSpPr>
        <p:grpSpPr>
          <a:xfrm>
            <a:off x="1018101" y="4945486"/>
            <a:ext cx="12365598" cy="3677814"/>
            <a:chOff x="1409700" y="5116722"/>
            <a:chExt cx="12973662" cy="3554095"/>
          </a:xfrm>
        </p:grpSpPr>
        <p:grpSp>
          <p:nvGrpSpPr>
            <p:cNvPr id="12" name="Group 11">
              <a:extLst>
                <a:ext uri="{FF2B5EF4-FFF2-40B4-BE49-F238E27FC236}">
                  <a16:creationId xmlns:a16="http://schemas.microsoft.com/office/drawing/2014/main" id="{C3B2A9A4-80BC-0E20-B97F-F505EE6D5112}"/>
                </a:ext>
              </a:extLst>
            </p:cNvPr>
            <p:cNvGrpSpPr/>
            <p:nvPr/>
          </p:nvGrpSpPr>
          <p:grpSpPr>
            <a:xfrm>
              <a:off x="1409700" y="5116722"/>
              <a:ext cx="9708180" cy="3554095"/>
              <a:chOff x="1371600" y="4804635"/>
              <a:chExt cx="9708180" cy="3554095"/>
            </a:xfrm>
          </p:grpSpPr>
          <p:pic>
            <p:nvPicPr>
              <p:cNvPr id="5" name="Picture 4">
                <a:extLst>
                  <a:ext uri="{FF2B5EF4-FFF2-40B4-BE49-F238E27FC236}">
                    <a16:creationId xmlns:a16="http://schemas.microsoft.com/office/drawing/2014/main" id="{ABDCE927-EB8C-4E9B-1EC4-52145DBD7779}"/>
                  </a:ext>
                </a:extLst>
              </p:cNvPr>
              <p:cNvPicPr>
                <a:picLocks noChangeAspect="1"/>
              </p:cNvPicPr>
              <p:nvPr/>
            </p:nvPicPr>
            <p:blipFill rotWithShape="1">
              <a:blip cstate="print" r:embed="rId4">
                <a:extLst>
                  <a:ext uri="{28A0092B-C50C-407E-A947-70E740481C1C}">
                    <a14:useLocalDpi xmlns:a14="http://schemas.microsoft.com/office/drawing/2010/main" val="0"/>
                  </a:ext>
                </a:extLst>
              </a:blip>
              <a:srcRect b="11" r="225" t="54"/>
              <a:stretch/>
            </p:blipFill>
            <p:spPr bwMode="auto">
              <a:xfrm>
                <a:off x="1371600" y="4804635"/>
                <a:ext cx="2080260" cy="3549650"/>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C723D1CC-DEFA-E663-2C29-D9154F46470A}"/>
                  </a:ext>
                </a:extLst>
              </p:cNvPr>
              <p:cNvPicPr>
                <a:picLocks noChangeAspect="1"/>
              </p:cNvPicPr>
              <p:nvPr/>
            </p:nvPicPr>
            <p:blipFill>
              <a:blip cstate="print" r:embed="rId5">
                <a:extLst>
                  <a:ext uri="{28A0092B-C50C-407E-A947-70E740481C1C}">
                    <a14:useLocalDpi xmlns:a14="http://schemas.microsoft.com/office/drawing/2010/main" val="0"/>
                  </a:ext>
                </a:extLst>
              </a:blip>
              <a:stretch>
                <a:fillRect/>
              </a:stretch>
            </p:blipFill>
            <p:spPr>
              <a:xfrm>
                <a:off x="3589020" y="4838290"/>
                <a:ext cx="2640330" cy="3520440"/>
              </a:xfrm>
              <a:prstGeom prst="rect">
                <a:avLst/>
              </a:prstGeom>
            </p:spPr>
          </p:pic>
          <p:pic>
            <p:nvPicPr>
              <p:cNvPr id="10" name="Picture 9">
                <a:extLst>
                  <a:ext uri="{FF2B5EF4-FFF2-40B4-BE49-F238E27FC236}">
                    <a16:creationId xmlns:a16="http://schemas.microsoft.com/office/drawing/2014/main" id="{7E430B7D-0E7D-8D92-B3CB-C96927127EF7}"/>
                  </a:ext>
                </a:extLst>
              </p:cNvPr>
              <p:cNvPicPr>
                <a:picLocks noChangeAspect="1"/>
              </p:cNvPicPr>
              <p:nvPr/>
            </p:nvPicPr>
            <p:blipFill>
              <a:blip cstate="print" r:embed="rId6">
                <a:extLst>
                  <a:ext uri="{28A0092B-C50C-407E-A947-70E740481C1C}">
                    <a14:useLocalDpi xmlns:a14="http://schemas.microsoft.com/office/drawing/2010/main" val="0"/>
                  </a:ext>
                </a:extLst>
              </a:blip>
              <a:stretch>
                <a:fillRect/>
              </a:stretch>
            </p:blipFill>
            <p:spPr>
              <a:xfrm>
                <a:off x="6392333" y="4838700"/>
                <a:ext cx="4687447" cy="3515585"/>
              </a:xfrm>
              <a:prstGeom prst="rect">
                <a:avLst/>
              </a:prstGeom>
            </p:spPr>
          </p:pic>
        </p:grpSp>
        <p:pic>
          <p:nvPicPr>
            <p:cNvPr id="14" name="Picture 13">
              <a:extLst>
                <a:ext uri="{FF2B5EF4-FFF2-40B4-BE49-F238E27FC236}">
                  <a16:creationId xmlns:a16="http://schemas.microsoft.com/office/drawing/2014/main" id="{9D9013E0-DBC3-EBE2-BCA4-AAEF771235FD}"/>
                </a:ext>
              </a:extLst>
            </p:cNvPr>
            <p:cNvPicPr>
              <a:picLocks noChangeAspect="1"/>
            </p:cNvPicPr>
            <p:nvPr/>
          </p:nvPicPr>
          <p:blipFill>
            <a:blip cstate="print" r:embed="rId7">
              <a:extLst>
                <a:ext uri="{28A0092B-C50C-407E-A947-70E740481C1C}">
                  <a14:useLocalDpi xmlns:a14="http://schemas.microsoft.com/office/drawing/2010/main" val="0"/>
                </a:ext>
              </a:extLst>
            </a:blip>
            <a:stretch>
              <a:fillRect/>
            </a:stretch>
          </p:blipFill>
          <p:spPr>
            <a:xfrm>
              <a:off x="11322172" y="5143500"/>
              <a:ext cx="3061190" cy="3515585"/>
            </a:xfrm>
            <a:prstGeom prst="rect">
              <a:avLst/>
            </a:prstGeom>
          </p:spPr>
        </p:pic>
      </p:grpSp>
    </p:spTree>
    <p:extLst>
      <p:ext uri="{BB962C8B-B14F-4D97-AF65-F5344CB8AC3E}">
        <p14:creationId xmlns:p14="http://schemas.microsoft.com/office/powerpoint/2010/main" val="1251325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55">
            <a:extLst>
              <a:ext uri="{FF2B5EF4-FFF2-40B4-BE49-F238E27FC236}">
                <a16:creationId xmlns:a16="http://schemas.microsoft.com/office/drawing/2014/main" id="{83604E08-1A5C-A282-C1A9-646DAAF96FA0}"/>
              </a:ext>
            </a:extLst>
          </p:cNvPr>
          <p:cNvSpPr txBox="1"/>
          <p:nvPr/>
        </p:nvSpPr>
        <p:spPr>
          <a:xfrm>
            <a:off x="723900" y="463041"/>
            <a:ext cx="5352197" cy="677108"/>
          </a:xfrm>
          <a:prstGeom prst="rect">
            <a:avLst/>
          </a:prstGeom>
        </p:spPr>
        <p:txBody>
          <a:bodyPr lIns="0" tIns="0" rIns="0" bIns="0" rtlCol="0" anchor="t">
            <a:spAutoFit/>
          </a:bodyPr>
          <a:lstStyle/>
          <a:p>
            <a:pPr algn="l"/>
            <a:r>
              <a:rPr lang="mn-MN" sz="4400" b="1" dirty="0">
                <a:latin typeface="Times New Roman" panose="02020603050405020304" pitchFamily="18" charset="0"/>
                <a:ea typeface="Bricolage Grotesque Bold"/>
                <a:cs typeface="Times New Roman" panose="02020603050405020304" pitchFamily="18" charset="0"/>
                <a:sym typeface="Bricolage Grotesque Bold"/>
              </a:rPr>
              <a:t>Хөрөнгө оруулалт</a:t>
            </a:r>
            <a:endParaRPr lang="en-US" sz="4400" b="1" dirty="0">
              <a:latin typeface="Times New Roman" panose="02020603050405020304" pitchFamily="18" charset="0"/>
              <a:ea typeface="Bricolage Grotesque Bold"/>
              <a:cs typeface="Times New Roman" panose="02020603050405020304" pitchFamily="18" charset="0"/>
              <a:sym typeface="Bricolage Grotesque Bold"/>
            </a:endParaRPr>
          </a:p>
        </p:txBody>
      </p:sp>
      <p:sp>
        <p:nvSpPr>
          <p:cNvPr id="11" name="TextBox 10">
            <a:extLst>
              <a:ext uri="{FF2B5EF4-FFF2-40B4-BE49-F238E27FC236}">
                <a16:creationId xmlns:a16="http://schemas.microsoft.com/office/drawing/2014/main" id="{E6D06D40-2F19-2E3A-1C23-9E63B699689C}"/>
              </a:ext>
            </a:extLst>
          </p:cNvPr>
          <p:cNvSpPr txBox="1"/>
          <p:nvPr/>
        </p:nvSpPr>
        <p:spPr>
          <a:xfrm>
            <a:off x="697394" y="5411893"/>
            <a:ext cx="12910930" cy="584775"/>
          </a:xfrm>
          <a:prstGeom prst="rect">
            <a:avLst/>
          </a:prstGeom>
          <a:noFill/>
        </p:spPr>
        <p:txBody>
          <a:bodyPr wrap="square">
            <a:spAutoFit/>
          </a:bodyPr>
          <a:lstStyle/>
          <a:p>
            <a:pPr algn="just"/>
            <a:r>
              <a:rPr lang="mn-MN" sz="1600" b="1" dirty="0">
                <a:latin typeface="Times New Roman" panose="02020603050405020304" pitchFamily="18" charset="0"/>
                <a:ea typeface="Times New Roman" panose="02020603050405020304" pitchFamily="18" charset="0"/>
              </a:rPr>
              <a:t>	202</a:t>
            </a:r>
            <a:r>
              <a:rPr lang="en-US" sz="1600" b="1" dirty="0">
                <a:latin typeface="Times New Roman" panose="02020603050405020304" pitchFamily="18" charset="0"/>
                <a:ea typeface="Times New Roman" panose="02020603050405020304" pitchFamily="18" charset="0"/>
              </a:rPr>
              <a:t>5</a:t>
            </a:r>
            <a:r>
              <a:rPr lang="mn-MN" sz="1600" dirty="0">
                <a:latin typeface="Times New Roman" panose="02020603050405020304" pitchFamily="18" charset="0"/>
                <a:ea typeface="Times New Roman" panose="02020603050405020304" pitchFamily="18" charset="0"/>
              </a:rPr>
              <a:t> онд </a:t>
            </a:r>
            <a:r>
              <a:rPr lang="mn-MN" sz="1600" b="1" dirty="0">
                <a:latin typeface="Times New Roman" panose="02020603050405020304" pitchFamily="18" charset="0"/>
                <a:ea typeface="Times New Roman" panose="02020603050405020304" pitchFamily="18" charset="0"/>
              </a:rPr>
              <a:t>5,408.8 </a:t>
            </a:r>
            <a:r>
              <a:rPr lang="mn-MN" sz="1600" dirty="0">
                <a:latin typeface="Times New Roman" panose="02020603050405020304" pitchFamily="18" charset="0"/>
                <a:ea typeface="Times New Roman" panose="02020603050405020304" pitchFamily="18" charset="0"/>
              </a:rPr>
              <a:t>сая төгрөгийн хөрөнгө оруулалт хийхээр төлөвлөснөөс </a:t>
            </a:r>
            <a:r>
              <a:rPr lang="mn-MN" sz="1600" b="1" dirty="0">
                <a:latin typeface="Times New Roman" panose="02020603050405020304" pitchFamily="18" charset="0"/>
                <a:ea typeface="Times New Roman" panose="02020603050405020304" pitchFamily="18" charset="0"/>
              </a:rPr>
              <a:t>4,412.2</a:t>
            </a:r>
            <a:r>
              <a:rPr lang="mn-MN" sz="1600" dirty="0">
                <a:latin typeface="Times New Roman" panose="02020603050405020304" pitchFamily="18" charset="0"/>
                <a:ea typeface="Times New Roman" panose="02020603050405020304" pitchFamily="18" charset="0"/>
              </a:rPr>
              <a:t> сая төгрөгийн хөрөнгө оруулалтыг хийж </a:t>
            </a:r>
            <a:r>
              <a:rPr lang="mn-MN" sz="1600" b="1" dirty="0">
                <a:latin typeface="Times New Roman" panose="02020603050405020304" pitchFamily="18" charset="0"/>
                <a:ea typeface="Times New Roman" panose="02020603050405020304" pitchFamily="18" charset="0"/>
              </a:rPr>
              <a:t>82%</a:t>
            </a:r>
            <a:r>
              <a:rPr lang="mn-MN" sz="1600" dirty="0">
                <a:latin typeface="Times New Roman" panose="02020603050405020304" pitchFamily="18" charset="0"/>
                <a:ea typeface="Times New Roman" panose="02020603050405020304" pitchFamily="18" charset="0"/>
              </a:rPr>
              <a:t>-ийн гүйцэтгэлтэй байна. </a:t>
            </a:r>
            <a:endParaRPr lang="en-US" sz="1600" dirty="0">
              <a:highlight>
                <a:srgbClr val="FFFF00"/>
              </a:highlight>
            </a:endParaRPr>
          </a:p>
        </p:txBody>
      </p:sp>
      <p:pic>
        <p:nvPicPr>
          <p:cNvPr id="5" name="Picture 4">
            <a:extLst>
              <a:ext uri="{FF2B5EF4-FFF2-40B4-BE49-F238E27FC236}">
                <a16:creationId xmlns:a16="http://schemas.microsoft.com/office/drawing/2014/main" id="{86CD7286-15A9-0089-9A22-FB2EABCFAD26}"/>
              </a:ext>
            </a:extLst>
          </p:cNvPr>
          <p:cNvPicPr>
            <a:picLocks noChangeAspect="1"/>
          </p:cNvPicPr>
          <p:nvPr/>
        </p:nvPicPr>
        <p:blipFill>
          <a:blip r:embed="rId2"/>
          <a:stretch>
            <a:fillRect/>
          </a:stretch>
        </p:blipFill>
        <p:spPr>
          <a:xfrm>
            <a:off x="697394" y="1371021"/>
            <a:ext cx="12910929" cy="3810000"/>
          </a:xfrm>
          <a:prstGeom prst="rect">
            <a:avLst/>
          </a:prstGeom>
        </p:spPr>
      </p:pic>
    </p:spTree>
    <p:extLst>
      <p:ext uri="{BB962C8B-B14F-4D97-AF65-F5344CB8AC3E}">
        <p14:creationId xmlns:p14="http://schemas.microsoft.com/office/powerpoint/2010/main" val="3630078322"/>
      </p:ext>
    </p:extLst>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a:extLst>
            <a:ext uri="{FF2B5EF4-FFF2-40B4-BE49-F238E27FC236}">
              <a16:creationId xmlns:a16="http://schemas.microsoft.com/office/drawing/2014/main" id="{C8904E71-6CAD-EA65-0A1D-BE480AD2E83B}"/>
            </a:ext>
          </a:extLst>
        </p:cNvPr>
        <p:cNvGrpSpPr/>
        <p:nvPr/>
      </p:nvGrpSpPr>
      <p:grpSpPr>
        <a:xfrm>
          <a:off x="0" y="0"/>
          <a:ext cx="0" cy="0"/>
          <a:chOff x="0" y="0"/>
          <a:chExt cx="0" cy="0"/>
        </a:xfrm>
      </p:grpSpPr>
      <p:sp>
        <p:nvSpPr>
          <p:cNvPr id="29" name="Freeform 29">
            <a:extLst>
              <a:ext uri="{FF2B5EF4-FFF2-40B4-BE49-F238E27FC236}">
                <a16:creationId xmlns:a16="http://schemas.microsoft.com/office/drawing/2014/main" id="{17357C7A-2778-8D86-49F8-7A31C9DD59EB}"/>
              </a:ext>
            </a:extLst>
          </p:cNvPr>
          <p:cNvSpPr/>
          <p:nvPr/>
        </p:nvSpPr>
        <p:spPr>
          <a:xfrm>
            <a:off x="12338419" y="3135487"/>
            <a:ext cx="235118" cy="255059"/>
          </a:xfrm>
          <a:custGeom>
            <a:avLst/>
            <a:gdLst/>
            <a:ahLst/>
            <a:cxnLst/>
            <a:rect b="b" l="l" r="r" t="t"/>
            <a:pathLst>
              <a:path h="323885" w="298563">
                <a:moveTo>
                  <a:pt x="0" y="0"/>
                </a:moveTo>
                <a:lnTo>
                  <a:pt x="298563" y="0"/>
                </a:lnTo>
                <a:lnTo>
                  <a:pt x="298563" y="323885"/>
                </a:lnTo>
                <a:lnTo>
                  <a:pt x="0" y="32388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5" name="TextBox 55">
            <a:extLst>
              <a:ext uri="{FF2B5EF4-FFF2-40B4-BE49-F238E27FC236}">
                <a16:creationId xmlns:a16="http://schemas.microsoft.com/office/drawing/2014/main" id="{8B68B503-7609-8A52-2865-D6986CEEBA3B}"/>
              </a:ext>
            </a:extLst>
          </p:cNvPr>
          <p:cNvSpPr txBox="1"/>
          <p:nvPr/>
        </p:nvSpPr>
        <p:spPr>
          <a:xfrm>
            <a:off x="499210" y="578465"/>
            <a:ext cx="5558691" cy="1745093"/>
          </a:xfrm>
          <a:prstGeom prst="rect">
            <a:avLst/>
          </a:prstGeom>
        </p:spPr>
        <p:txBody>
          <a:bodyPr anchor="t" bIns="0" lIns="0" rIns="0" rtlCol="0" tIns="0" wrap="square">
            <a:spAutoFit/>
          </a:bodyPr>
          <a:lstStyle/>
          <a:p>
            <a:pPr algn="l"/>
            <a:r>
              <a:rPr b="1" dirty="0" lang="mn-MN" sz="3780">
                <a:latin charset="0" panose="02020603050405020304" pitchFamily="18" typeface="Times New Roman"/>
                <a:ea typeface="Bricolage Grotesque Bold"/>
                <a:cs charset="0" panose="02020603050405020304" pitchFamily="18" typeface="Times New Roman"/>
                <a:sym typeface="Bricolage Grotesque Bold"/>
              </a:rPr>
              <a:t>Хөрөнгө оруулалт НООСНЫ ТОНОГ ТӨХӨӨРӨМЖ, ЗАСВАР</a:t>
            </a:r>
            <a:endParaRPr b="1" dirty="0" lang="en-US" sz="3780">
              <a:latin charset="0" panose="02020603050405020304" pitchFamily="18" typeface="Times New Roman"/>
              <a:ea typeface="Bricolage Grotesque Bold"/>
              <a:cs charset="0" panose="02020603050405020304" pitchFamily="18" typeface="Times New Roman"/>
              <a:sym typeface="Bricolage Grotesque Bold"/>
            </a:endParaRPr>
          </a:p>
        </p:txBody>
      </p:sp>
      <p:grpSp>
        <p:nvGrpSpPr>
          <p:cNvPr id="109" name="Group 17">
            <a:extLst>
              <a:ext uri="{FF2B5EF4-FFF2-40B4-BE49-F238E27FC236}">
                <a16:creationId xmlns:a16="http://schemas.microsoft.com/office/drawing/2014/main" id="{B7AB4995-E85B-AA1D-BE48-13109CF349B6}"/>
              </a:ext>
            </a:extLst>
          </p:cNvPr>
          <p:cNvGrpSpPr/>
          <p:nvPr/>
        </p:nvGrpSpPr>
        <p:grpSpPr>
          <a:xfrm>
            <a:off x="680482" y="1738495"/>
            <a:ext cx="71789" cy="71789"/>
            <a:chOff x="0" y="0"/>
            <a:chExt cx="812800" cy="812800"/>
          </a:xfrm>
        </p:grpSpPr>
        <p:sp>
          <p:nvSpPr>
            <p:cNvPr id="110" name="Freeform 18">
              <a:extLst>
                <a:ext uri="{FF2B5EF4-FFF2-40B4-BE49-F238E27FC236}">
                  <a16:creationId xmlns:a16="http://schemas.microsoft.com/office/drawing/2014/main" id="{FD834ED7-93A9-CD4A-2424-A9F95C8774A7}"/>
                </a:ext>
              </a:extLst>
            </p:cNvPr>
            <p:cNvSpPr/>
            <p:nvPr/>
          </p:nvSpPr>
          <p:spPr>
            <a:xfrm>
              <a:off x="0" y="0"/>
              <a:ext cx="812800" cy="812800"/>
            </a:xfrm>
            <a:custGeom>
              <a:avLst/>
              <a:gdLst/>
              <a:ahLst/>
              <a:cxnLst/>
              <a:rect b="b" l="l" r="r" t="t"/>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111" name="TextBox 19">
              <a:extLst>
                <a:ext uri="{FF2B5EF4-FFF2-40B4-BE49-F238E27FC236}">
                  <a16:creationId xmlns:a16="http://schemas.microsoft.com/office/drawing/2014/main" id="{640D6355-5167-801F-BE46-F45DECD11807}"/>
                </a:ext>
              </a:extLst>
            </p:cNvPr>
            <p:cNvSpPr txBox="1"/>
            <p:nvPr/>
          </p:nvSpPr>
          <p:spPr>
            <a:xfrm>
              <a:off x="76200" y="38100"/>
              <a:ext cx="660400" cy="698500"/>
            </a:xfrm>
            <a:prstGeom prst="rect">
              <a:avLst/>
            </a:prstGeom>
          </p:spPr>
          <p:txBody>
            <a:bodyPr anchor="ctr" bIns="40005" lIns="40005" rIns="40005" rtlCol="0" tIns="40005"/>
            <a:lstStyle/>
            <a:p>
              <a:pPr algn="ctr">
                <a:lnSpc>
                  <a:spcPts val="1855"/>
                </a:lnSpc>
              </a:pPr>
              <a:endParaRPr sz="1418"/>
            </a:p>
          </p:txBody>
        </p:sp>
      </p:grpSp>
      <p:sp>
        <p:nvSpPr>
          <p:cNvPr id="119" name="TextBox 37">
            <a:extLst>
              <a:ext uri="{FF2B5EF4-FFF2-40B4-BE49-F238E27FC236}">
                <a16:creationId xmlns:a16="http://schemas.microsoft.com/office/drawing/2014/main" id="{7E9EFFCA-6691-B092-C2A2-A335983A308A}"/>
              </a:ext>
            </a:extLst>
          </p:cNvPr>
          <p:cNvSpPr txBox="1"/>
          <p:nvPr/>
        </p:nvSpPr>
        <p:spPr>
          <a:xfrm>
            <a:off x="3703327" y="5282253"/>
            <a:ext cx="1350468" cy="288605"/>
          </a:xfrm>
          <a:prstGeom prst="rect">
            <a:avLst/>
          </a:prstGeom>
        </p:spPr>
        <p:txBody>
          <a:bodyPr anchor="t" bIns="0" lIns="0" rIns="0" rtlCol="0" tIns="0" wrap="square">
            <a:spAutoFit/>
          </a:bodyPr>
          <a:lstStyle/>
          <a:p>
            <a:pPr algn="ctr">
              <a:lnSpc>
                <a:spcPts val="2375"/>
              </a:lnSpc>
            </a:pPr>
            <a:r>
              <a:rPr b="1" dirty="0" lang="mn-MN" sz="1979">
                <a:solidFill>
                  <a:srgbClr val="FFFFFF"/>
                </a:solidFill>
                <a:latin typeface="Bricolage Grotesque Bold"/>
                <a:ea typeface="Bricolage Grotesque Bold"/>
                <a:cs typeface="Bricolage Grotesque Bold"/>
                <a:sym typeface="Bricolage Grotesque Bold"/>
              </a:rPr>
              <a:t>91</a:t>
            </a:r>
            <a:r>
              <a:rPr b="1" dirty="0" lang="en-US" sz="1979">
                <a:solidFill>
                  <a:srgbClr val="FFFFFF"/>
                </a:solidFill>
                <a:latin typeface="Bricolage Grotesque Bold"/>
                <a:ea typeface="Bricolage Grotesque Bold"/>
                <a:cs typeface="Bricolage Grotesque Bold"/>
                <a:sym typeface="Bricolage Grotesque Bold"/>
              </a:rPr>
              <a:t>%</a:t>
            </a:r>
          </a:p>
        </p:txBody>
      </p:sp>
      <p:pic>
        <p:nvPicPr>
          <p:cNvPr id="12" name="Picture 11">
            <a:extLst>
              <a:ext uri="{FF2B5EF4-FFF2-40B4-BE49-F238E27FC236}">
                <a16:creationId xmlns:a16="http://schemas.microsoft.com/office/drawing/2014/main" id="{32840CE9-A507-ED81-1B88-7C9F4FC28DA2}"/>
              </a:ext>
            </a:extLst>
          </p:cNvPr>
          <p:cNvPicPr>
            <a:picLocks noChangeAspect="1"/>
          </p:cNvPicPr>
          <p:nvPr/>
        </p:nvPicPr>
        <p:blipFill>
          <a:blip cstate="print" r:embed="rId4">
            <a:extLst>
              <a:ext uri="{28A0092B-C50C-407E-A947-70E740481C1C}">
                <a14:useLocalDpi xmlns:a14="http://schemas.microsoft.com/office/drawing/2010/main" val="0"/>
              </a:ext>
            </a:extLst>
          </a:blip>
          <a:srcRect b="87" l="43" r="29" t="84"/>
          <a:stretch>
            <a:fillRect/>
          </a:stretch>
        </p:blipFill>
        <p:spPr>
          <a:xfrm>
            <a:off x="4164879" y="2539219"/>
            <a:ext cx="3533862" cy="2958695"/>
          </a:xfrm>
          <a:prstGeom prst="rect">
            <a:avLst/>
          </a:prstGeom>
        </p:spPr>
      </p:pic>
      <p:pic>
        <p:nvPicPr>
          <p:cNvPr id="18" name="Picture 17">
            <a:extLst>
              <a:ext uri="{FF2B5EF4-FFF2-40B4-BE49-F238E27FC236}">
                <a16:creationId xmlns:a16="http://schemas.microsoft.com/office/drawing/2014/main" id="{E71D1DAC-B962-8FFE-92D2-9EEF4D6D3C1E}"/>
              </a:ext>
            </a:extLst>
          </p:cNvPr>
          <p:cNvPicPr>
            <a:picLocks noChangeAspect="1"/>
          </p:cNvPicPr>
          <p:nvPr/>
        </p:nvPicPr>
        <p:blipFill>
          <a:blip cstate="print" r:embed="rId5">
            <a:extLst>
              <a:ext uri="{28A0092B-C50C-407E-A947-70E740481C1C}">
                <a14:useLocalDpi xmlns:a14="http://schemas.microsoft.com/office/drawing/2010/main" val="0"/>
              </a:ext>
            </a:extLst>
          </a:blip>
          <a:srcRect b="33" l="20" r="5" t="85"/>
          <a:stretch>
            <a:fillRect/>
          </a:stretch>
        </p:blipFill>
        <p:spPr>
          <a:xfrm>
            <a:off x="419100" y="5485439"/>
            <a:ext cx="3745779" cy="3372401"/>
          </a:xfrm>
          <a:prstGeom prst="rect">
            <a:avLst/>
          </a:prstGeom>
        </p:spPr>
      </p:pic>
      <p:pic>
        <p:nvPicPr>
          <p:cNvPr id="20" name="Picture 19">
            <a:extLst>
              <a:ext uri="{FF2B5EF4-FFF2-40B4-BE49-F238E27FC236}">
                <a16:creationId xmlns:a16="http://schemas.microsoft.com/office/drawing/2014/main" id="{699D3722-861A-2E21-04BD-677D94013BBC}"/>
              </a:ext>
            </a:extLst>
          </p:cNvPr>
          <p:cNvPicPr>
            <a:picLocks noChangeAspect="1"/>
          </p:cNvPicPr>
          <p:nvPr/>
        </p:nvPicPr>
        <p:blipFill>
          <a:blip cstate="print" r:embed="rId6">
            <a:extLst>
              <a:ext uri="{28A0092B-C50C-407E-A947-70E740481C1C}">
                <a14:useLocalDpi xmlns:a14="http://schemas.microsoft.com/office/drawing/2010/main" val="0"/>
              </a:ext>
            </a:extLst>
          </a:blip>
          <a:srcRect b="91" l="54" r="24" t="53"/>
          <a:stretch>
            <a:fillRect/>
          </a:stretch>
        </p:blipFill>
        <p:spPr>
          <a:xfrm>
            <a:off x="7698741" y="2539219"/>
            <a:ext cx="3405854" cy="2960371"/>
          </a:xfrm>
          <a:prstGeom prst="rect">
            <a:avLst/>
          </a:prstGeom>
        </p:spPr>
      </p:pic>
      <p:pic>
        <p:nvPicPr>
          <p:cNvPr id="22" name="Picture 21">
            <a:extLst>
              <a:ext uri="{FF2B5EF4-FFF2-40B4-BE49-F238E27FC236}">
                <a16:creationId xmlns:a16="http://schemas.microsoft.com/office/drawing/2014/main" id="{D4B7CC83-66A2-927C-3704-166ABC5054A2}"/>
              </a:ext>
            </a:extLst>
          </p:cNvPr>
          <p:cNvPicPr>
            <a:picLocks noChangeAspect="1"/>
          </p:cNvPicPr>
          <p:nvPr/>
        </p:nvPicPr>
        <p:blipFill>
          <a:blip cstate="print" r:embed="rId7">
            <a:extLst>
              <a:ext uri="{28A0092B-C50C-407E-A947-70E740481C1C}">
                <a14:useLocalDpi xmlns:a14="http://schemas.microsoft.com/office/drawing/2010/main" val="0"/>
              </a:ext>
            </a:extLst>
          </a:blip>
          <a:srcRect b="10" r="64" t="114"/>
          <a:stretch>
            <a:fillRect/>
          </a:stretch>
        </p:blipFill>
        <p:spPr>
          <a:xfrm>
            <a:off x="11104595" y="2546396"/>
            <a:ext cx="2796967" cy="2960371"/>
          </a:xfrm>
          <a:prstGeom prst="rect">
            <a:avLst/>
          </a:prstGeom>
        </p:spPr>
      </p:pic>
      <p:pic>
        <p:nvPicPr>
          <p:cNvPr id="23" name="Picture 22">
            <a:extLst>
              <a:ext uri="{FF2B5EF4-FFF2-40B4-BE49-F238E27FC236}">
                <a16:creationId xmlns:a16="http://schemas.microsoft.com/office/drawing/2014/main" id="{C25DD0E9-55E0-49C4-3FB2-3CDAF8183727}"/>
              </a:ext>
            </a:extLst>
          </p:cNvPr>
          <p:cNvPicPr>
            <a:picLocks noChangeAspect="1"/>
          </p:cNvPicPr>
          <p:nvPr/>
        </p:nvPicPr>
        <p:blipFill>
          <a:blip r:embed="rId8"/>
          <a:srcRect b="95" l="27" r="80" t="41"/>
          <a:stretch>
            <a:fillRect/>
          </a:stretch>
        </p:blipFill>
        <p:spPr>
          <a:xfrm>
            <a:off x="114299" y="2526744"/>
            <a:ext cx="4050579" cy="2971170"/>
          </a:xfrm>
          <a:prstGeom prst="rect">
            <a:avLst/>
          </a:prstGeom>
        </p:spPr>
      </p:pic>
      <p:pic>
        <p:nvPicPr>
          <p:cNvPr id="3" name="Picture 2">
            <a:extLst>
              <a:ext uri="{FF2B5EF4-FFF2-40B4-BE49-F238E27FC236}">
                <a16:creationId xmlns:a16="http://schemas.microsoft.com/office/drawing/2014/main" id="{C7456BA6-2DE2-806C-2B1E-41F63EB75D63}"/>
              </a:ext>
            </a:extLst>
          </p:cNvPr>
          <p:cNvPicPr>
            <a:picLocks noChangeAspect="1"/>
          </p:cNvPicPr>
          <p:nvPr/>
        </p:nvPicPr>
        <p:blipFill>
          <a:blip r:embed="rId9"/>
          <a:stretch>
            <a:fillRect/>
          </a:stretch>
        </p:blipFill>
        <p:spPr>
          <a:xfrm>
            <a:off x="4164879" y="5497914"/>
            <a:ext cx="2241918" cy="3350907"/>
          </a:xfrm>
          <a:prstGeom prst="rect">
            <a:avLst/>
          </a:prstGeom>
        </p:spPr>
      </p:pic>
      <p:pic>
        <p:nvPicPr>
          <p:cNvPr id="4" name="Picture 3">
            <a:extLst>
              <a:ext uri="{FF2B5EF4-FFF2-40B4-BE49-F238E27FC236}">
                <a16:creationId xmlns:a16="http://schemas.microsoft.com/office/drawing/2014/main" id="{3A14C58D-C8B0-AC6C-E494-BCA917404A17}"/>
              </a:ext>
            </a:extLst>
          </p:cNvPr>
          <p:cNvPicPr>
            <a:picLocks noChangeAspect="1"/>
          </p:cNvPicPr>
          <p:nvPr/>
        </p:nvPicPr>
        <p:blipFill>
          <a:blip r:embed="rId10"/>
          <a:stretch>
            <a:fillRect/>
          </a:stretch>
        </p:blipFill>
        <p:spPr>
          <a:xfrm>
            <a:off x="6406797" y="5499590"/>
            <a:ext cx="2796967" cy="3349231"/>
          </a:xfrm>
          <a:prstGeom prst="rect">
            <a:avLst/>
          </a:prstGeom>
        </p:spPr>
      </p:pic>
      <p:pic>
        <p:nvPicPr>
          <p:cNvPr descr="f4ecbd82-b77e-45be-a723-8f34ecf8a8c8" id="5" name="Picture 4">
            <a:extLst>
              <a:ext uri="{FF2B5EF4-FFF2-40B4-BE49-F238E27FC236}">
                <a16:creationId xmlns:a16="http://schemas.microsoft.com/office/drawing/2014/main" id="{8AE26F30-64FE-1E71-70F3-99E494078A7B}"/>
              </a:ext>
            </a:extLst>
          </p:cNvPr>
          <p:cNvPicPr>
            <a:picLocks noChangeArrowheads="1" noChangeAspect="1"/>
          </p:cNvPicPr>
          <p:nvPr/>
        </p:nvPicPr>
        <p:blipFill>
          <a:blip cstate="print" r:embed="rId11">
            <a:extLst>
              <a:ext uri="{28A0092B-C50C-407E-A947-70E740481C1C}">
                <a14:useLocalDpi xmlns:a14="http://schemas.microsoft.com/office/drawing/2010/main" val="0"/>
              </a:ext>
            </a:extLst>
          </a:blip>
          <a:srcRect/>
          <a:stretch>
            <a:fillRect/>
          </a:stretch>
        </p:blipFill>
        <p:spPr bwMode="auto">
          <a:xfrm>
            <a:off x="9203764" y="5497914"/>
            <a:ext cx="1900831" cy="333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descr="4b41c499-da9c-44f6-8762-8527b05ecb9b" id="6" name="Picture 5">
            <a:extLst>
              <a:ext uri="{FF2B5EF4-FFF2-40B4-BE49-F238E27FC236}">
                <a16:creationId xmlns:a16="http://schemas.microsoft.com/office/drawing/2014/main" id="{E2FD2F87-2692-F4FD-433A-A3F7C8519824}"/>
              </a:ext>
            </a:extLst>
          </p:cNvPr>
          <p:cNvPicPr>
            <a:picLocks noChangeArrowheads="1" noChangeAspect="1"/>
          </p:cNvPicPr>
          <p:nvPr/>
        </p:nvPicPr>
        <p:blipFill>
          <a:blip cstate="print" r:embed="rId12">
            <a:extLst>
              <a:ext uri="{28A0092B-C50C-407E-A947-70E740481C1C}">
                <a14:useLocalDpi xmlns:a14="http://schemas.microsoft.com/office/drawing/2010/main" val="0"/>
              </a:ext>
            </a:extLst>
          </a:blip>
          <a:srcRect/>
          <a:stretch>
            <a:fillRect/>
          </a:stretch>
        </p:blipFill>
        <p:spPr bwMode="auto">
          <a:xfrm>
            <a:off x="11104596" y="5506768"/>
            <a:ext cx="2796966" cy="3327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DBE570FB-9BEA-07E2-E26A-C28B954DC344}"/>
              </a:ext>
            </a:extLst>
          </p:cNvPr>
          <p:cNvPicPr>
            <a:picLocks noChangeAspect="1"/>
          </p:cNvPicPr>
          <p:nvPr/>
        </p:nvPicPr>
        <p:blipFill>
          <a:blip r:embed="rId13"/>
          <a:stretch>
            <a:fillRect/>
          </a:stretch>
        </p:blipFill>
        <p:spPr>
          <a:xfrm>
            <a:off x="6057901" y="560449"/>
            <a:ext cx="7843661" cy="1621705"/>
          </a:xfrm>
          <a:prstGeom prst="rect">
            <a:avLst/>
          </a:prstGeom>
        </p:spPr>
      </p:pic>
    </p:spTree>
    <p:extLst>
      <p:ext uri="{BB962C8B-B14F-4D97-AF65-F5344CB8AC3E}">
        <p14:creationId xmlns:p14="http://schemas.microsoft.com/office/powerpoint/2010/main" val="577132195"/>
      </p:ext>
    </p:extLst>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a:extLst>
            <a:ext uri="{FF2B5EF4-FFF2-40B4-BE49-F238E27FC236}">
              <a16:creationId xmlns:a16="http://schemas.microsoft.com/office/drawing/2014/main" id="{095CC276-72AC-C74D-A55F-F5E648731E86}"/>
            </a:ext>
          </a:extLst>
        </p:cNvPr>
        <p:cNvGrpSpPr/>
        <p:nvPr/>
      </p:nvGrpSpPr>
      <p:grpSpPr>
        <a:xfrm>
          <a:off x="0" y="0"/>
          <a:ext cx="0" cy="0"/>
          <a:chOff x="0" y="0"/>
          <a:chExt cx="0" cy="0"/>
        </a:xfrm>
      </p:grpSpPr>
      <p:pic>
        <p:nvPicPr>
          <p:cNvPr id="131" name="Picture 130">
            <a:extLst>
              <a:ext uri="{FF2B5EF4-FFF2-40B4-BE49-F238E27FC236}">
                <a16:creationId xmlns:a16="http://schemas.microsoft.com/office/drawing/2014/main" id="{49C9106B-47F8-348F-6F53-68BBDDAD84C4}"/>
              </a:ext>
            </a:extLst>
          </p:cNvPr>
          <p:cNvPicPr>
            <a:picLocks noChangeAspect="1"/>
          </p:cNvPicPr>
          <p:nvPr/>
        </p:nvPicPr>
        <p:blipFill rotWithShape="1">
          <a:blip cstate="print"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b="23" l="73" r="81" t="12"/>
          <a:stretch/>
        </p:blipFill>
        <p:spPr>
          <a:xfrm>
            <a:off x="10649348" y="2926411"/>
            <a:ext cx="3257152" cy="5687319"/>
          </a:xfrm>
          <a:prstGeom prst="rect">
            <a:avLst/>
          </a:prstGeom>
        </p:spPr>
      </p:pic>
      <p:pic>
        <p:nvPicPr>
          <p:cNvPr id="94" name="Picture 93">
            <a:extLst>
              <a:ext uri="{FF2B5EF4-FFF2-40B4-BE49-F238E27FC236}">
                <a16:creationId xmlns:a16="http://schemas.microsoft.com/office/drawing/2014/main" id="{9FC66F93-09AE-EFF4-7ADB-3DE51779E9B3}"/>
              </a:ext>
            </a:extLst>
          </p:cNvPr>
          <p:cNvPicPr>
            <a:picLocks noChangeAspect="1"/>
          </p:cNvPicPr>
          <p:nvPr/>
        </p:nvPicPr>
        <p:blipFill rotWithShape="1">
          <a:blip cstate="print" r:embed="rId4">
            <a:extLst>
              <a:ext uri="{28A0092B-C50C-407E-A947-70E740481C1C}">
                <a14:useLocalDpi xmlns:a14="http://schemas.microsoft.com/office/drawing/2010/main" val="0"/>
              </a:ext>
            </a:extLst>
          </a:blip>
          <a:srcRect b="49" l="73" t="13"/>
          <a:stretch/>
        </p:blipFill>
        <p:spPr>
          <a:xfrm>
            <a:off x="706993" y="3217406"/>
            <a:ext cx="3826907" cy="5396324"/>
          </a:xfrm>
          <a:prstGeom prst="roundRect">
            <a:avLst>
              <a:gd fmla="val 16667" name="adj"/>
            </a:avLst>
          </a:prstGeom>
          <a:ln>
            <a:noFill/>
          </a:ln>
          <a:effectLst>
            <a:outerShdw algn="tl" blurRad="76200" dir="7800000" dist="38100" rotWithShape="0">
              <a:srgbClr val="000000">
                <a:alpha val="40000"/>
              </a:srgbClr>
            </a:outerShdw>
          </a:effectLst>
          <a:scene3d>
            <a:camera prst="orthographicFront"/>
            <a:lightRig dir="t" rig="contrasting">
              <a:rot lat="0" lon="0" rev="4200000"/>
            </a:lightRig>
          </a:scene3d>
          <a:sp3d prstMaterial="plastic">
            <a:bevelT h="114300" prst="relaxedInset" w="381000"/>
            <a:contourClr>
              <a:srgbClr val="969696"/>
            </a:contourClr>
          </a:sp3d>
        </p:spPr>
      </p:pic>
      <p:sp>
        <p:nvSpPr>
          <p:cNvPr id="8" name="AutoShape 8">
            <a:extLst>
              <a:ext uri="{FF2B5EF4-FFF2-40B4-BE49-F238E27FC236}">
                <a16:creationId xmlns:a16="http://schemas.microsoft.com/office/drawing/2014/main" id="{D4B4A398-2DA4-375A-4208-CD9D1A07DC91}"/>
              </a:ext>
            </a:extLst>
          </p:cNvPr>
          <p:cNvSpPr/>
          <p:nvPr/>
        </p:nvSpPr>
        <p:spPr>
          <a:xfrm>
            <a:off x="5095424" y="3154166"/>
            <a:ext cx="5089839" cy="0"/>
          </a:xfrm>
          <a:prstGeom prst="line">
            <a:avLst/>
          </a:prstGeom>
          <a:ln cap="flat" w="9525">
            <a:solidFill>
              <a:srgbClr val="323232"/>
            </a:solidFill>
            <a:prstDash val="solid"/>
            <a:headEnd len="sm" type="none" w="sm"/>
            <a:tailEnd len="sm" type="none" w="sm"/>
          </a:ln>
        </p:spPr>
      </p:sp>
      <p:sp>
        <p:nvSpPr>
          <p:cNvPr id="29" name="Freeform 29">
            <a:extLst>
              <a:ext uri="{FF2B5EF4-FFF2-40B4-BE49-F238E27FC236}">
                <a16:creationId xmlns:a16="http://schemas.microsoft.com/office/drawing/2014/main" id="{5417FDB1-E640-7957-7EF1-31F2566B72C5}"/>
              </a:ext>
            </a:extLst>
          </p:cNvPr>
          <p:cNvSpPr/>
          <p:nvPr/>
        </p:nvSpPr>
        <p:spPr>
          <a:xfrm>
            <a:off x="12338419" y="3135487"/>
            <a:ext cx="235118" cy="255059"/>
          </a:xfrm>
          <a:custGeom>
            <a:avLst/>
            <a:gdLst/>
            <a:ahLst/>
            <a:cxnLst/>
            <a:rect b="b" l="l" r="r" t="t"/>
            <a:pathLst>
              <a:path h="323885" w="298563">
                <a:moveTo>
                  <a:pt x="0" y="0"/>
                </a:moveTo>
                <a:lnTo>
                  <a:pt x="298563" y="0"/>
                </a:lnTo>
                <a:lnTo>
                  <a:pt x="298563" y="323885"/>
                </a:lnTo>
                <a:lnTo>
                  <a:pt x="0" y="32388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30" name="TextBox 30">
            <a:extLst>
              <a:ext uri="{FF2B5EF4-FFF2-40B4-BE49-F238E27FC236}">
                <a16:creationId xmlns:a16="http://schemas.microsoft.com/office/drawing/2014/main" id="{AFA9759C-9942-2FC8-E1BE-50EDCFF7ABF3}"/>
              </a:ext>
            </a:extLst>
          </p:cNvPr>
          <p:cNvSpPr txBox="1"/>
          <p:nvPr/>
        </p:nvSpPr>
        <p:spPr>
          <a:xfrm>
            <a:off x="5088761" y="2222559"/>
            <a:ext cx="5089839" cy="872547"/>
          </a:xfrm>
          <a:prstGeom prst="rect">
            <a:avLst/>
          </a:prstGeom>
        </p:spPr>
        <p:txBody>
          <a:bodyPr anchor="t" bIns="0" lIns="0" rIns="0" rtlCol="0" tIns="0" wrap="square">
            <a:spAutoFit/>
          </a:bodyPr>
          <a:lstStyle/>
          <a:p>
            <a:pPr algn="r"/>
            <a:r>
              <a:rPr dirty="0" lang="mn-MN" sz="1890">
                <a:latin charset="0" panose="02020603050405020304" pitchFamily="18" typeface="Times New Roman"/>
                <a:ea charset="0" panose="02020603050405020304" pitchFamily="18" typeface="Times New Roman"/>
                <a:cs charset="0" panose="02020603050405020304" pitchFamily="18" typeface="Times New Roman"/>
              </a:rPr>
              <a:t>БНХАУ-ын </a:t>
            </a:r>
            <a:r>
              <a:rPr dirty="0" lang="en-US" sz="1890">
                <a:latin charset="0" panose="02020603050405020304" pitchFamily="18" typeface="Times New Roman"/>
                <a:ea charset="0" panose="02020603050405020304" pitchFamily="18" typeface="Times New Roman"/>
                <a:cs charset="0" panose="02020603050405020304" pitchFamily="18" typeface="Times New Roman"/>
              </a:rPr>
              <a:t>AOTE RAMBO </a:t>
            </a:r>
            <a:r>
              <a:rPr dirty="0" lang="mn-MN" sz="1890">
                <a:latin charset="0" panose="02020603050405020304" pitchFamily="18" typeface="Times New Roman"/>
                <a:ea charset="0" panose="02020603050405020304" pitchFamily="18" typeface="Times New Roman"/>
                <a:cs charset="0" panose="02020603050405020304" pitchFamily="18" typeface="Times New Roman"/>
              </a:rPr>
              <a:t>үйлдвэрийн 18 сарын баталгаат хугацаатай  1600 кг даацтай, 1 м/сек хурдтай цахилгаан шат</a:t>
            </a:r>
            <a:endParaRPr b="1" dirty="0" lang="en-US" sz="1890">
              <a:solidFill>
                <a:srgbClr val="323232"/>
              </a:solidFill>
              <a:latin charset="0" panose="02020603050405020304" pitchFamily="18" typeface="Times New Roman"/>
              <a:ea typeface="Bricolage Grotesque Semi-Bold"/>
              <a:cs charset="0" panose="02020603050405020304" pitchFamily="18" typeface="Times New Roman"/>
              <a:sym typeface="Bricolage Grotesque Semi-Bold"/>
            </a:endParaRPr>
          </a:p>
        </p:txBody>
      </p:sp>
      <p:sp>
        <p:nvSpPr>
          <p:cNvPr id="55" name="TextBox 55">
            <a:extLst>
              <a:ext uri="{FF2B5EF4-FFF2-40B4-BE49-F238E27FC236}">
                <a16:creationId xmlns:a16="http://schemas.microsoft.com/office/drawing/2014/main" id="{5A994671-452F-248F-99E3-7BFC88D2E4BC}"/>
              </a:ext>
            </a:extLst>
          </p:cNvPr>
          <p:cNvSpPr txBox="1"/>
          <p:nvPr/>
        </p:nvSpPr>
        <p:spPr>
          <a:xfrm>
            <a:off x="721004" y="713722"/>
            <a:ext cx="5352197" cy="1354217"/>
          </a:xfrm>
          <a:prstGeom prst="rect">
            <a:avLst/>
          </a:prstGeom>
        </p:spPr>
        <p:txBody>
          <a:bodyPr anchor="t" bIns="0" lIns="0" rIns="0" rtlCol="0" tIns="0">
            <a:spAutoFit/>
          </a:bodyPr>
          <a:lstStyle/>
          <a:p>
            <a:pPr algn="l"/>
            <a:r>
              <a:rPr b="1" dirty="0" lang="mn-MN" sz="4400">
                <a:latin charset="0" panose="02020603050405020304" pitchFamily="18" typeface="Times New Roman"/>
                <a:ea typeface="Bricolage Grotesque Bold"/>
                <a:cs charset="0" panose="02020603050405020304" pitchFamily="18" typeface="Times New Roman"/>
                <a:sym typeface="Bricolage Grotesque Bold"/>
              </a:rPr>
              <a:t>Хөрөнгө оруулалт ЦАХИЛГААН ШАТ</a:t>
            </a:r>
            <a:endParaRPr b="1" dirty="0" lang="en-US" sz="4400">
              <a:latin charset="0" panose="02020603050405020304" pitchFamily="18" typeface="Times New Roman"/>
              <a:ea typeface="Bricolage Grotesque Bold"/>
              <a:cs charset="0" panose="02020603050405020304" pitchFamily="18" typeface="Times New Roman"/>
              <a:sym typeface="Bricolage Grotesque Bold"/>
            </a:endParaRPr>
          </a:p>
        </p:txBody>
      </p:sp>
      <p:sp>
        <p:nvSpPr>
          <p:cNvPr id="108" name="TextBox 16">
            <a:extLst>
              <a:ext uri="{FF2B5EF4-FFF2-40B4-BE49-F238E27FC236}">
                <a16:creationId xmlns:a16="http://schemas.microsoft.com/office/drawing/2014/main" id="{9B024DF3-CF79-8AAD-4824-69912C2DE7B2}"/>
              </a:ext>
            </a:extLst>
          </p:cNvPr>
          <p:cNvSpPr txBox="1"/>
          <p:nvPr/>
        </p:nvSpPr>
        <p:spPr>
          <a:xfrm>
            <a:off x="8572500" y="719182"/>
            <a:ext cx="4876801" cy="281295"/>
          </a:xfrm>
          <a:prstGeom prst="rect">
            <a:avLst/>
          </a:prstGeom>
        </p:spPr>
        <p:txBody>
          <a:bodyPr anchor="t" bIns="0" lIns="0" rIns="0" rtlCol="0" tIns="0" wrap="square">
            <a:spAutoFit/>
          </a:bodyPr>
          <a:lstStyle/>
          <a:p>
            <a:pPr algn="r">
              <a:lnSpc>
                <a:spcPts val="1763"/>
              </a:lnSpc>
            </a:pPr>
            <a:r>
              <a:rPr b="1" dirty="0" lang="mn-MN" sz="3600">
                <a:latin charset="0" panose="02020603050405020304" pitchFamily="18" typeface="Times New Roman"/>
                <a:ea typeface="Bricolage Grotesque Bold"/>
                <a:cs charset="0" panose="02020603050405020304" pitchFamily="18" typeface="Times New Roman"/>
                <a:sym typeface="Bricolage Grotesque Bold"/>
              </a:rPr>
              <a:t>ГУТАЛ ҮЙЛДВЭРЛЭЛ</a:t>
            </a:r>
            <a:endParaRPr b="1" dirty="0" lang="en-US" sz="3600">
              <a:latin charset="0" panose="02020603050405020304" pitchFamily="18" typeface="Times New Roman"/>
              <a:ea typeface="Bricolage Grotesque Bold"/>
              <a:cs charset="0" panose="02020603050405020304" pitchFamily="18" typeface="Times New Roman"/>
              <a:sym typeface="Bricolage Grotesque Bold"/>
            </a:endParaRPr>
          </a:p>
        </p:txBody>
      </p:sp>
      <p:grpSp>
        <p:nvGrpSpPr>
          <p:cNvPr id="109" name="Group 17">
            <a:extLst>
              <a:ext uri="{FF2B5EF4-FFF2-40B4-BE49-F238E27FC236}">
                <a16:creationId xmlns:a16="http://schemas.microsoft.com/office/drawing/2014/main" id="{6A6458EE-125A-1A7B-B07E-36DB3E907067}"/>
              </a:ext>
            </a:extLst>
          </p:cNvPr>
          <p:cNvGrpSpPr/>
          <p:nvPr/>
        </p:nvGrpSpPr>
        <p:grpSpPr>
          <a:xfrm>
            <a:off x="680482" y="1738495"/>
            <a:ext cx="71789" cy="71789"/>
            <a:chOff x="0" y="0"/>
            <a:chExt cx="812800" cy="812800"/>
          </a:xfrm>
        </p:grpSpPr>
        <p:sp>
          <p:nvSpPr>
            <p:cNvPr id="110" name="Freeform 18">
              <a:extLst>
                <a:ext uri="{FF2B5EF4-FFF2-40B4-BE49-F238E27FC236}">
                  <a16:creationId xmlns:a16="http://schemas.microsoft.com/office/drawing/2014/main" id="{FAA7A60A-9EA6-6536-2EEF-D9ACF3C723BE}"/>
                </a:ext>
              </a:extLst>
            </p:cNvPr>
            <p:cNvSpPr/>
            <p:nvPr/>
          </p:nvSpPr>
          <p:spPr>
            <a:xfrm>
              <a:off x="0" y="0"/>
              <a:ext cx="812800" cy="812800"/>
            </a:xfrm>
            <a:custGeom>
              <a:avLst/>
              <a:gdLst/>
              <a:ahLst/>
              <a:cxnLst/>
              <a:rect b="b" l="l" r="r" t="t"/>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111" name="TextBox 19">
              <a:extLst>
                <a:ext uri="{FF2B5EF4-FFF2-40B4-BE49-F238E27FC236}">
                  <a16:creationId xmlns:a16="http://schemas.microsoft.com/office/drawing/2014/main" id="{050A5D60-E51F-CEE2-AA69-77AA63421B41}"/>
                </a:ext>
              </a:extLst>
            </p:cNvPr>
            <p:cNvSpPr txBox="1"/>
            <p:nvPr/>
          </p:nvSpPr>
          <p:spPr>
            <a:xfrm>
              <a:off x="76200" y="38100"/>
              <a:ext cx="660400" cy="698500"/>
            </a:xfrm>
            <a:prstGeom prst="rect">
              <a:avLst/>
            </a:prstGeom>
          </p:spPr>
          <p:txBody>
            <a:bodyPr anchor="ctr" bIns="40005" lIns="40005" rIns="40005" rtlCol="0" tIns="40005"/>
            <a:lstStyle/>
            <a:p>
              <a:pPr algn="ctr">
                <a:lnSpc>
                  <a:spcPts val="1855"/>
                </a:lnSpc>
              </a:pPr>
              <a:endParaRPr sz="1418"/>
            </a:p>
          </p:txBody>
        </p:sp>
      </p:grpSp>
      <p:graphicFrame>
        <p:nvGraphicFramePr>
          <p:cNvPr id="114" name="Table 113">
            <a:extLst>
              <a:ext uri="{FF2B5EF4-FFF2-40B4-BE49-F238E27FC236}">
                <a16:creationId xmlns:a16="http://schemas.microsoft.com/office/drawing/2014/main" id="{1FA25FDE-5263-A60C-16EE-BA33B359FBDA}"/>
              </a:ext>
            </a:extLst>
          </p:cNvPr>
          <p:cNvGraphicFramePr>
            <a:graphicFrameLocks noGrp="1"/>
          </p:cNvGraphicFramePr>
          <p:nvPr>
            <p:extLst>
              <p:ext uri="{D42A27DB-BD31-4B8C-83A1-F6EECF244321}">
                <p14:modId xmlns:p14="http://schemas.microsoft.com/office/powerpoint/2010/main" val="3255259348"/>
              </p:ext>
            </p:extLst>
          </p:nvPr>
        </p:nvGraphicFramePr>
        <p:xfrm>
          <a:off x="5088761" y="3330133"/>
          <a:ext cx="5096501" cy="5283593"/>
        </p:xfrm>
        <a:graphic>
          <a:graphicData uri="http://schemas.openxmlformats.org/drawingml/2006/table">
            <a:tbl>
              <a:tblPr/>
              <a:tblGrid>
                <a:gridCol w="2369184">
                  <a:extLst>
                    <a:ext uri="{9D8B030D-6E8A-4147-A177-3AD203B41FA5}">
                      <a16:colId xmlns:a16="http://schemas.microsoft.com/office/drawing/2014/main" val="3545413856"/>
                    </a:ext>
                  </a:extLst>
                </a:gridCol>
                <a:gridCol w="1033074">
                  <a:extLst>
                    <a:ext uri="{9D8B030D-6E8A-4147-A177-3AD203B41FA5}">
                      <a16:colId xmlns:a16="http://schemas.microsoft.com/office/drawing/2014/main" val="2979452645"/>
                    </a:ext>
                  </a:extLst>
                </a:gridCol>
                <a:gridCol w="949802">
                  <a:extLst>
                    <a:ext uri="{9D8B030D-6E8A-4147-A177-3AD203B41FA5}">
                      <a16:colId xmlns:a16="http://schemas.microsoft.com/office/drawing/2014/main" val="2897664170"/>
                    </a:ext>
                  </a:extLst>
                </a:gridCol>
                <a:gridCol w="744441">
                  <a:extLst>
                    <a:ext uri="{9D8B030D-6E8A-4147-A177-3AD203B41FA5}">
                      <a16:colId xmlns:a16="http://schemas.microsoft.com/office/drawing/2014/main" val="2247042704"/>
                    </a:ext>
                  </a:extLst>
                </a:gridCol>
              </a:tblGrid>
              <a:tr h="522077">
                <a:tc>
                  <a:txBody>
                    <a:bodyPr/>
                    <a:lstStyle/>
                    <a:p>
                      <a:pPr algn="ctr" fontAlgn="ctr">
                        <a:lnSpc>
                          <a:spcPct val="200000"/>
                        </a:lnSpc>
                      </a:pPr>
                      <a:endParaRPr b="0" dirty="0" i="0" lang="en-US" strike="noStrike" sz="1300" u="none">
                        <a:solidFill>
                          <a:srgbClr val="000000"/>
                        </a:solidFill>
                        <a:effectLst/>
                        <a:latin charset="0" panose="020F0502020204030204" pitchFamily="34" typeface="Calibri"/>
                      </a:endParaRPr>
                    </a:p>
                  </a:txBody>
                  <a:tcPr anchor="ctr" marB="0" marL="6001" marR="6001" marT="6001">
                    <a:lnL>
                      <a:noFill/>
                    </a:lnL>
                    <a:lnR>
                      <a:noFill/>
                    </a:lnR>
                    <a:lnT>
                      <a:noFill/>
                    </a:lnT>
                    <a:lnB>
                      <a:noFill/>
                    </a:lnB>
                  </a:tcPr>
                </a:tc>
                <a:tc>
                  <a:txBody>
                    <a:bodyPr/>
                    <a:lstStyle/>
                    <a:p>
                      <a:pPr algn="ctr" fontAlgn="ctr">
                        <a:lnSpc>
                          <a:spcPct val="200000"/>
                        </a:lnSpc>
                      </a:pPr>
                      <a:r>
                        <a:rPr b="1" dirty="0" i="0" lang="mn-MN" strike="noStrike" sz="1400" u="none">
                          <a:solidFill>
                            <a:schemeClr val="bg1"/>
                          </a:solidFill>
                          <a:effectLst/>
                          <a:latin charset="0" panose="02020603050405020304" pitchFamily="18" typeface="Times New Roman"/>
                          <a:cs charset="0" panose="02020603050405020304" pitchFamily="18" typeface="Times New Roman"/>
                        </a:rPr>
                        <a:t> төсөв </a:t>
                      </a:r>
                    </a:p>
                  </a:txBody>
                  <a:tcPr anchor="ctr" marB="0" marL="6001" marR="6001" marT="6001">
                    <a:lnL>
                      <a:noFill/>
                    </a:lnL>
                    <a:lnR>
                      <a:noFill/>
                    </a:lnR>
                    <a:lnT>
                      <a:noFill/>
                    </a:lnT>
                    <a:lnB>
                      <a:noFill/>
                    </a:lnB>
                    <a:solidFill>
                      <a:srgbClr val="095763"/>
                    </a:solidFill>
                  </a:tcPr>
                </a:tc>
                <a:tc>
                  <a:txBody>
                    <a:bodyPr/>
                    <a:lstStyle/>
                    <a:p>
                      <a:pPr algn="ctr" fontAlgn="ctr">
                        <a:lnSpc>
                          <a:spcPct val="200000"/>
                        </a:lnSpc>
                      </a:pPr>
                      <a:r>
                        <a:rPr b="1" dirty="0" i="0" lang="mn-MN" strike="noStrike" sz="1400" u="none">
                          <a:solidFill>
                            <a:schemeClr val="bg1"/>
                          </a:solidFill>
                          <a:effectLst/>
                          <a:latin charset="0" panose="02020603050405020304" pitchFamily="18" typeface="Times New Roman"/>
                          <a:cs charset="0" panose="02020603050405020304" pitchFamily="18" typeface="Times New Roman"/>
                        </a:rPr>
                        <a:t> гүйцэтгэл </a:t>
                      </a:r>
                    </a:p>
                  </a:txBody>
                  <a:tcPr anchor="ctr" marB="0" marL="6001" marR="6001" marT="6001">
                    <a:lnL>
                      <a:noFill/>
                    </a:lnL>
                    <a:lnR>
                      <a:noFill/>
                    </a:lnR>
                    <a:lnT>
                      <a:noFill/>
                    </a:lnT>
                    <a:lnB>
                      <a:noFill/>
                    </a:lnB>
                    <a:solidFill>
                      <a:srgbClr val="095763"/>
                    </a:solidFill>
                  </a:tcPr>
                </a:tc>
                <a:tc>
                  <a:txBody>
                    <a:bodyPr/>
                    <a:lstStyle/>
                    <a:p>
                      <a:pPr algn="ctr" fontAlgn="ctr">
                        <a:lnSpc>
                          <a:spcPct val="200000"/>
                        </a:lnSpc>
                      </a:pPr>
                      <a:r>
                        <a:rPr b="1" dirty="0" i="0" lang="en-US" strike="noStrike" sz="1400" u="none">
                          <a:solidFill>
                            <a:schemeClr val="bg1"/>
                          </a:solidFill>
                          <a:effectLst/>
                          <a:latin charset="0" panose="02020603050405020304" pitchFamily="18" typeface="Times New Roman"/>
                          <a:cs charset="0" panose="02020603050405020304" pitchFamily="18" typeface="Times New Roman"/>
                        </a:rPr>
                        <a:t>%</a:t>
                      </a:r>
                    </a:p>
                  </a:txBody>
                  <a:tcPr anchor="ctr" marB="0" marL="6001" marR="6001" marT="6001">
                    <a:lnL>
                      <a:noFill/>
                    </a:lnL>
                    <a:lnR>
                      <a:noFill/>
                    </a:lnR>
                    <a:lnT>
                      <a:noFill/>
                    </a:lnT>
                    <a:lnB>
                      <a:noFill/>
                    </a:lnB>
                    <a:solidFill>
                      <a:srgbClr val="095763"/>
                    </a:solidFill>
                  </a:tcPr>
                </a:tc>
                <a:extLst>
                  <a:ext uri="{0D108BD9-81ED-4DB2-BD59-A6C34878D82A}">
                    <a16:rowId xmlns:a16="http://schemas.microsoft.com/office/drawing/2014/main" val="2471199510"/>
                  </a:ext>
                </a:extLst>
              </a:tr>
              <a:tr h="793586">
                <a:tc>
                  <a:txBody>
                    <a:bodyPr/>
                    <a:lstStyle/>
                    <a:p>
                      <a:pPr algn="r" fontAlgn="ctr">
                        <a:lnSpc>
                          <a:spcPct val="200000"/>
                        </a:lnSpc>
                      </a:pPr>
                      <a:r>
                        <a:rPr b="0" dirty="0" i="0" lang="mn-MN" strike="noStrike" sz="1300" u="none">
                          <a:solidFill>
                            <a:srgbClr val="000000"/>
                          </a:solidFill>
                          <a:effectLst/>
                          <a:latin charset="0" panose="02020603050405020304" pitchFamily="18" typeface="Times New Roman"/>
                          <a:cs charset="0" panose="02020603050405020304" pitchFamily="18" typeface="Times New Roman"/>
                        </a:rPr>
                        <a:t>Ачаааны лифт </a:t>
                      </a:r>
                    </a:p>
                  </a:txBody>
                  <a:tcPr anchor="ctr" marB="0" marL="6001" marR="6001" marT="6001">
                    <a:lnL>
                      <a:noFill/>
                    </a:lnL>
                    <a:lnR>
                      <a:noFill/>
                    </a:lnR>
                    <a:lnT>
                      <a:noFill/>
                    </a:lnT>
                    <a:lnB>
                      <a:noFill/>
                    </a:lnB>
                  </a:tcPr>
                </a:tc>
                <a:tc>
                  <a:txBody>
                    <a:bodyPr/>
                    <a:lstStyle/>
                    <a:p>
                      <a:pPr algn="ctr" fontAlgn="ctr">
                        <a:lnSpc>
                          <a:spcPct val="200000"/>
                        </a:lnSpc>
                      </a:pPr>
                      <a:r>
                        <a:rPr b="0" dirty="0" i="0" lang="en-US" strike="noStrike" sz="1300" u="none">
                          <a:solidFill>
                            <a:srgbClr val="000000"/>
                          </a:solidFill>
                          <a:effectLst/>
                          <a:latin charset="0" panose="02020603050405020304" pitchFamily="18" typeface="Times New Roman"/>
                          <a:cs charset="0" panose="02020603050405020304" pitchFamily="18" typeface="Times New Roman"/>
                        </a:rPr>
                        <a:t>        98,385,300 </a:t>
                      </a:r>
                    </a:p>
                  </a:txBody>
                  <a:tcPr anchor="ctr" marB="0" marL="6001" marR="6001" marT="6001">
                    <a:lnL>
                      <a:noFill/>
                    </a:lnL>
                    <a:lnR>
                      <a:noFill/>
                    </a:lnR>
                    <a:lnT>
                      <a:noFill/>
                    </a:lnT>
                    <a:lnB>
                      <a:noFill/>
                    </a:lnB>
                  </a:tcPr>
                </a:tc>
                <a:tc>
                  <a:txBody>
                    <a:bodyPr/>
                    <a:lstStyle/>
                    <a:p>
                      <a:pPr algn="ctr" fontAlgn="ctr">
                        <a:lnSpc>
                          <a:spcPct val="200000"/>
                        </a:lnSpc>
                      </a:pPr>
                      <a:r>
                        <a:rPr b="0" dirty="0" i="0" lang="en-US" strike="noStrike" sz="1300" u="none">
                          <a:solidFill>
                            <a:srgbClr val="000000"/>
                          </a:solidFill>
                          <a:effectLst/>
                          <a:latin charset="0" panose="02020603050405020304" pitchFamily="18" typeface="Times New Roman"/>
                          <a:cs charset="0" panose="02020603050405020304" pitchFamily="18" typeface="Times New Roman"/>
                        </a:rPr>
                        <a:t>        88,546,770 </a:t>
                      </a:r>
                    </a:p>
                  </a:txBody>
                  <a:tcPr anchor="ctr" marB="0" marL="6001" marR="6001" marT="6001">
                    <a:lnL>
                      <a:noFill/>
                    </a:lnL>
                    <a:lnR>
                      <a:noFill/>
                    </a:lnR>
                    <a:lnT>
                      <a:noFill/>
                    </a:lnT>
                    <a:lnB>
                      <a:noFill/>
                    </a:lnB>
                  </a:tcPr>
                </a:tc>
                <a:tc>
                  <a:txBody>
                    <a:bodyPr/>
                    <a:lstStyle/>
                    <a:p>
                      <a:pPr algn="ctr" fontAlgn="ctr">
                        <a:lnSpc>
                          <a:spcPct val="200000"/>
                        </a:lnSpc>
                      </a:pPr>
                      <a:r>
                        <a:rPr b="0" dirty="0" i="0" lang="en-US" strike="noStrike" sz="1300" u="none">
                          <a:solidFill>
                            <a:srgbClr val="000000"/>
                          </a:solidFill>
                          <a:effectLst/>
                          <a:latin charset="0" panose="02020603050405020304" pitchFamily="18" typeface="Times New Roman"/>
                          <a:cs charset="0" panose="02020603050405020304" pitchFamily="18" typeface="Times New Roman"/>
                        </a:rPr>
                        <a:t>90%</a:t>
                      </a:r>
                    </a:p>
                  </a:txBody>
                  <a:tcPr anchor="ctr" marB="0" marL="6001" marR="6001" marT="6001">
                    <a:lnL>
                      <a:noFill/>
                    </a:lnL>
                    <a:lnR>
                      <a:noFill/>
                    </a:lnR>
                    <a:lnT>
                      <a:noFill/>
                    </a:lnT>
                    <a:lnB>
                      <a:noFill/>
                    </a:lnB>
                  </a:tcPr>
                </a:tc>
                <a:extLst>
                  <a:ext uri="{0D108BD9-81ED-4DB2-BD59-A6C34878D82A}">
                    <a16:rowId xmlns:a16="http://schemas.microsoft.com/office/drawing/2014/main" val="4285604930"/>
                  </a:ext>
                </a:extLst>
              </a:tr>
              <a:tr h="793586">
                <a:tc>
                  <a:txBody>
                    <a:bodyPr/>
                    <a:lstStyle/>
                    <a:p>
                      <a:pPr algn="r" fontAlgn="ctr">
                        <a:lnSpc>
                          <a:spcPct val="200000"/>
                        </a:lnSpc>
                      </a:pPr>
                      <a:r>
                        <a:rPr b="0" dirty="0" i="0" lang="mn-MN" strike="noStrike" sz="1300" u="none">
                          <a:solidFill>
                            <a:srgbClr val="000000"/>
                          </a:solidFill>
                          <a:effectLst/>
                          <a:latin charset="0" panose="02020603050405020304" pitchFamily="18" typeface="Times New Roman"/>
                          <a:cs charset="0" panose="02020603050405020304" pitchFamily="18" typeface="Times New Roman"/>
                        </a:rPr>
                        <a:t>Буулгалтын зардал</a:t>
                      </a:r>
                    </a:p>
                  </a:txBody>
                  <a:tcPr anchor="ctr" marB="0" marL="6001" marR="6001" marT="6001">
                    <a:lnL>
                      <a:noFill/>
                    </a:lnL>
                    <a:lnR>
                      <a:noFill/>
                    </a:lnR>
                    <a:lnT>
                      <a:noFill/>
                    </a:lnT>
                    <a:lnB>
                      <a:noFill/>
                    </a:lnB>
                  </a:tcPr>
                </a:tc>
                <a:tc>
                  <a:txBody>
                    <a:bodyPr/>
                    <a:lstStyle/>
                    <a:p>
                      <a:pPr algn="ctr" fontAlgn="ctr">
                        <a:lnSpc>
                          <a:spcPct val="200000"/>
                        </a:lnSpc>
                      </a:pPr>
                      <a:r>
                        <a:rPr b="0" i="0" lang="en-US" strike="noStrike" sz="1300" u="none">
                          <a:solidFill>
                            <a:srgbClr val="000000"/>
                          </a:solidFill>
                          <a:effectLst/>
                          <a:latin charset="0" panose="02020603050405020304" pitchFamily="18" typeface="Times New Roman"/>
                          <a:cs charset="0" panose="02020603050405020304" pitchFamily="18" typeface="Times New Roman"/>
                        </a:rPr>
                        <a:t>          4,500,000 </a:t>
                      </a:r>
                    </a:p>
                  </a:txBody>
                  <a:tcPr anchor="ctr" marB="0" marL="6001" marR="6001" marT="6001">
                    <a:lnL>
                      <a:noFill/>
                    </a:lnL>
                    <a:lnR>
                      <a:noFill/>
                    </a:lnR>
                    <a:lnT>
                      <a:noFill/>
                    </a:lnT>
                    <a:lnB>
                      <a:noFill/>
                    </a:lnB>
                  </a:tcPr>
                </a:tc>
                <a:tc>
                  <a:txBody>
                    <a:bodyPr/>
                    <a:lstStyle/>
                    <a:p>
                      <a:pPr algn="ctr" fontAlgn="ctr">
                        <a:lnSpc>
                          <a:spcPct val="200000"/>
                        </a:lnSpc>
                      </a:pPr>
                      <a:r>
                        <a:rPr b="0" dirty="0" i="0" lang="en-US" strike="noStrike" sz="1300" u="none">
                          <a:solidFill>
                            <a:srgbClr val="000000"/>
                          </a:solidFill>
                          <a:effectLst/>
                          <a:latin charset="0" panose="02020603050405020304" pitchFamily="18" typeface="Times New Roman"/>
                          <a:cs charset="0" panose="02020603050405020304" pitchFamily="18" typeface="Times New Roman"/>
                        </a:rPr>
                        <a:t>          4,500,000 </a:t>
                      </a:r>
                    </a:p>
                  </a:txBody>
                  <a:tcPr anchor="ctr" marB="0" marL="6001" marR="6001" marT="6001">
                    <a:lnL>
                      <a:noFill/>
                    </a:lnL>
                    <a:lnR>
                      <a:noFill/>
                    </a:lnR>
                    <a:lnT>
                      <a:noFill/>
                    </a:lnT>
                    <a:lnB>
                      <a:noFill/>
                    </a:lnB>
                  </a:tcPr>
                </a:tc>
                <a:tc>
                  <a:txBody>
                    <a:bodyPr/>
                    <a:lstStyle/>
                    <a:p>
                      <a:pPr algn="ctr" fontAlgn="ctr">
                        <a:lnSpc>
                          <a:spcPct val="200000"/>
                        </a:lnSpc>
                      </a:pPr>
                      <a:r>
                        <a:rPr b="0" dirty="0" i="0" lang="en-US" strike="noStrike" sz="1300" u="none">
                          <a:solidFill>
                            <a:srgbClr val="000000"/>
                          </a:solidFill>
                          <a:effectLst/>
                          <a:latin charset="0" panose="02020603050405020304" pitchFamily="18" typeface="Times New Roman"/>
                          <a:cs charset="0" panose="02020603050405020304" pitchFamily="18" typeface="Times New Roman"/>
                        </a:rPr>
                        <a:t>100%</a:t>
                      </a:r>
                    </a:p>
                  </a:txBody>
                  <a:tcPr anchor="ctr" marB="0" marL="6001" marR="6001" marT="6001">
                    <a:lnL>
                      <a:noFill/>
                    </a:lnL>
                    <a:lnR>
                      <a:noFill/>
                    </a:lnR>
                    <a:lnT>
                      <a:noFill/>
                    </a:lnT>
                    <a:lnB>
                      <a:noFill/>
                    </a:lnB>
                  </a:tcPr>
                </a:tc>
                <a:extLst>
                  <a:ext uri="{0D108BD9-81ED-4DB2-BD59-A6C34878D82A}">
                    <a16:rowId xmlns:a16="http://schemas.microsoft.com/office/drawing/2014/main" val="3372911967"/>
                  </a:ext>
                </a:extLst>
              </a:tr>
              <a:tr h="793586">
                <a:tc>
                  <a:txBody>
                    <a:bodyPr/>
                    <a:lstStyle/>
                    <a:p>
                      <a:pPr algn="r" fontAlgn="ctr">
                        <a:lnSpc>
                          <a:spcPct val="200000"/>
                        </a:lnSpc>
                      </a:pPr>
                      <a:r>
                        <a:rPr b="0" dirty="0" i="0" lang="mn-MN" strike="noStrike" sz="1300" u="none">
                          <a:solidFill>
                            <a:srgbClr val="000000"/>
                          </a:solidFill>
                          <a:effectLst/>
                          <a:latin charset="0" panose="02020603050405020304" pitchFamily="18" typeface="Times New Roman"/>
                          <a:cs charset="0" panose="02020603050405020304" pitchFamily="18" typeface="Times New Roman"/>
                        </a:rPr>
                        <a:t>Техникийн өрөө засвар</a:t>
                      </a:r>
                    </a:p>
                  </a:txBody>
                  <a:tcPr anchor="ctr" marB="0" marL="6001" marR="6001" marT="6001">
                    <a:lnL>
                      <a:noFill/>
                    </a:lnL>
                    <a:lnR>
                      <a:noFill/>
                    </a:lnR>
                    <a:lnT>
                      <a:noFill/>
                    </a:lnT>
                    <a:lnB>
                      <a:noFill/>
                    </a:lnB>
                  </a:tcPr>
                </a:tc>
                <a:tc>
                  <a:txBody>
                    <a:bodyPr/>
                    <a:lstStyle/>
                    <a:p>
                      <a:pPr algn="ctr" fontAlgn="ctr">
                        <a:lnSpc>
                          <a:spcPct val="200000"/>
                        </a:lnSpc>
                      </a:pPr>
                      <a:r>
                        <a:rPr b="0" dirty="0" i="0" lang="en-US" strike="noStrike" sz="1300" u="none">
                          <a:solidFill>
                            <a:srgbClr val="000000"/>
                          </a:solidFill>
                          <a:effectLst/>
                          <a:latin charset="0" panose="02020603050405020304" pitchFamily="18" typeface="Times New Roman"/>
                          <a:cs charset="0" panose="02020603050405020304" pitchFamily="18" typeface="Times New Roman"/>
                        </a:rPr>
                        <a:t>              250,000 </a:t>
                      </a:r>
                    </a:p>
                  </a:txBody>
                  <a:tcPr anchor="ctr" marB="0" marL="6001" marR="6001" marT="6001">
                    <a:lnL>
                      <a:noFill/>
                    </a:lnL>
                    <a:lnR>
                      <a:noFill/>
                    </a:lnR>
                    <a:lnT>
                      <a:noFill/>
                    </a:lnT>
                    <a:lnB>
                      <a:noFill/>
                    </a:lnB>
                  </a:tcPr>
                </a:tc>
                <a:tc>
                  <a:txBody>
                    <a:bodyPr/>
                    <a:lstStyle/>
                    <a:p>
                      <a:pPr algn="ctr" fontAlgn="ctr">
                        <a:lnSpc>
                          <a:spcPct val="200000"/>
                        </a:lnSpc>
                      </a:pPr>
                      <a:r>
                        <a:rPr b="0" dirty="0" i="0" lang="en-US" strike="noStrike" sz="1300" u="none">
                          <a:solidFill>
                            <a:srgbClr val="000000"/>
                          </a:solidFill>
                          <a:effectLst/>
                          <a:latin charset="0" panose="02020603050405020304" pitchFamily="18" typeface="Times New Roman"/>
                          <a:cs charset="0" panose="02020603050405020304" pitchFamily="18" typeface="Times New Roman"/>
                        </a:rPr>
                        <a:t>              250,000 </a:t>
                      </a:r>
                    </a:p>
                  </a:txBody>
                  <a:tcPr anchor="ctr" marB="0" marL="6001" marR="6001" marT="6001">
                    <a:lnL>
                      <a:noFill/>
                    </a:lnL>
                    <a:lnR>
                      <a:noFill/>
                    </a:lnR>
                    <a:lnT>
                      <a:noFill/>
                    </a:lnT>
                    <a:lnB>
                      <a:noFill/>
                    </a:lnB>
                  </a:tcPr>
                </a:tc>
                <a:tc>
                  <a:txBody>
                    <a:bodyPr/>
                    <a:lstStyle/>
                    <a:p>
                      <a:pPr algn="ctr" fontAlgn="ctr">
                        <a:lnSpc>
                          <a:spcPct val="200000"/>
                        </a:lnSpc>
                      </a:pPr>
                      <a:r>
                        <a:rPr b="0" dirty="0" i="0" lang="en-US" strike="noStrike" sz="1300" u="none">
                          <a:solidFill>
                            <a:srgbClr val="000000"/>
                          </a:solidFill>
                          <a:effectLst/>
                          <a:latin charset="0" panose="02020603050405020304" pitchFamily="18" typeface="Times New Roman"/>
                          <a:cs charset="0" panose="02020603050405020304" pitchFamily="18" typeface="Times New Roman"/>
                        </a:rPr>
                        <a:t>100%</a:t>
                      </a:r>
                    </a:p>
                  </a:txBody>
                  <a:tcPr anchor="ctr" marB="0" marL="6001" marR="6001" marT="6001">
                    <a:lnL>
                      <a:noFill/>
                    </a:lnL>
                    <a:lnR>
                      <a:noFill/>
                    </a:lnR>
                    <a:lnT>
                      <a:noFill/>
                    </a:lnT>
                    <a:lnB>
                      <a:noFill/>
                    </a:lnB>
                  </a:tcPr>
                </a:tc>
                <a:extLst>
                  <a:ext uri="{0D108BD9-81ED-4DB2-BD59-A6C34878D82A}">
                    <a16:rowId xmlns:a16="http://schemas.microsoft.com/office/drawing/2014/main" val="3228707452"/>
                  </a:ext>
                </a:extLst>
              </a:tr>
              <a:tr h="793586">
                <a:tc>
                  <a:txBody>
                    <a:bodyPr/>
                    <a:lstStyle/>
                    <a:p>
                      <a:pPr algn="r" fontAlgn="ctr">
                        <a:lnSpc>
                          <a:spcPct val="200000"/>
                        </a:lnSpc>
                      </a:pPr>
                      <a:r>
                        <a:rPr b="0" dirty="0" i="0" lang="mn-MN" strike="noStrike" sz="1300" u="none">
                          <a:solidFill>
                            <a:srgbClr val="000000"/>
                          </a:solidFill>
                          <a:effectLst/>
                          <a:latin charset="0" panose="02020603050405020304" pitchFamily="18" typeface="Times New Roman"/>
                          <a:cs charset="0" panose="02020603050405020304" pitchFamily="18" typeface="Times New Roman"/>
                        </a:rPr>
                        <a:t>380 кабль</a:t>
                      </a:r>
                    </a:p>
                  </a:txBody>
                  <a:tcPr anchor="ctr" marB="0" marL="6001" marR="6001" marT="6001">
                    <a:lnL>
                      <a:noFill/>
                    </a:lnL>
                    <a:lnR>
                      <a:noFill/>
                    </a:lnR>
                    <a:lnT>
                      <a:noFill/>
                    </a:lnT>
                    <a:lnB>
                      <a:noFill/>
                    </a:lnB>
                  </a:tcPr>
                </a:tc>
                <a:tc>
                  <a:txBody>
                    <a:bodyPr/>
                    <a:lstStyle/>
                    <a:p>
                      <a:pPr algn="ctr" fontAlgn="ctr">
                        <a:lnSpc>
                          <a:spcPct val="200000"/>
                        </a:lnSpc>
                      </a:pPr>
                      <a:r>
                        <a:rPr b="0" i="0" lang="en-US" strike="noStrike" sz="1300" u="none">
                          <a:solidFill>
                            <a:srgbClr val="000000"/>
                          </a:solidFill>
                          <a:effectLst/>
                          <a:latin charset="0" panose="02020603050405020304" pitchFamily="18" typeface="Times New Roman"/>
                          <a:cs charset="0" panose="02020603050405020304" pitchFamily="18" typeface="Times New Roman"/>
                        </a:rPr>
                        <a:t>          1,494,300 </a:t>
                      </a:r>
                    </a:p>
                  </a:txBody>
                  <a:tcPr anchor="ctr" marB="0" marL="6001" marR="6001" marT="6001">
                    <a:lnL>
                      <a:noFill/>
                    </a:lnL>
                    <a:lnR>
                      <a:noFill/>
                    </a:lnR>
                    <a:lnT>
                      <a:noFill/>
                    </a:lnT>
                    <a:lnB>
                      <a:noFill/>
                    </a:lnB>
                  </a:tcPr>
                </a:tc>
                <a:tc>
                  <a:txBody>
                    <a:bodyPr/>
                    <a:lstStyle/>
                    <a:p>
                      <a:pPr algn="ctr" fontAlgn="ctr">
                        <a:lnSpc>
                          <a:spcPct val="200000"/>
                        </a:lnSpc>
                      </a:pPr>
                      <a:r>
                        <a:rPr b="0" dirty="0" i="0" lang="en-US" strike="noStrike" sz="1300" u="none">
                          <a:solidFill>
                            <a:srgbClr val="000000"/>
                          </a:solidFill>
                          <a:effectLst/>
                          <a:latin charset="0" panose="02020603050405020304" pitchFamily="18" typeface="Times New Roman"/>
                          <a:cs charset="0" panose="02020603050405020304" pitchFamily="18" typeface="Times New Roman"/>
                        </a:rPr>
                        <a:t>          1,494,300 </a:t>
                      </a:r>
                    </a:p>
                  </a:txBody>
                  <a:tcPr anchor="ctr" marB="0" marL="6001" marR="6001" marT="6001">
                    <a:lnL>
                      <a:noFill/>
                    </a:lnL>
                    <a:lnR>
                      <a:noFill/>
                    </a:lnR>
                    <a:lnT>
                      <a:noFill/>
                    </a:lnT>
                    <a:lnB>
                      <a:noFill/>
                    </a:lnB>
                  </a:tcPr>
                </a:tc>
                <a:tc>
                  <a:txBody>
                    <a:bodyPr/>
                    <a:lstStyle/>
                    <a:p>
                      <a:pPr algn="ctr" fontAlgn="ctr">
                        <a:lnSpc>
                          <a:spcPct val="200000"/>
                        </a:lnSpc>
                      </a:pPr>
                      <a:r>
                        <a:rPr b="0" dirty="0" i="0" lang="en-US" strike="noStrike" sz="1300" u="none">
                          <a:solidFill>
                            <a:srgbClr val="000000"/>
                          </a:solidFill>
                          <a:effectLst/>
                          <a:latin charset="0" panose="02020603050405020304" pitchFamily="18" typeface="Times New Roman"/>
                          <a:cs charset="0" panose="02020603050405020304" pitchFamily="18" typeface="Times New Roman"/>
                        </a:rPr>
                        <a:t>100%</a:t>
                      </a:r>
                    </a:p>
                  </a:txBody>
                  <a:tcPr anchor="ctr" marB="0" marL="6001" marR="6001" marT="6001">
                    <a:lnL>
                      <a:noFill/>
                    </a:lnL>
                    <a:lnR>
                      <a:noFill/>
                    </a:lnR>
                    <a:lnT>
                      <a:noFill/>
                    </a:lnT>
                    <a:lnB>
                      <a:noFill/>
                    </a:lnB>
                  </a:tcPr>
                </a:tc>
                <a:extLst>
                  <a:ext uri="{0D108BD9-81ED-4DB2-BD59-A6C34878D82A}">
                    <a16:rowId xmlns:a16="http://schemas.microsoft.com/office/drawing/2014/main" val="3900440244"/>
                  </a:ext>
                </a:extLst>
              </a:tr>
              <a:tr h="793586">
                <a:tc>
                  <a:txBody>
                    <a:bodyPr/>
                    <a:lstStyle/>
                    <a:p>
                      <a:pPr algn="r" fontAlgn="ctr">
                        <a:lnSpc>
                          <a:spcPct val="200000"/>
                        </a:lnSpc>
                      </a:pPr>
                      <a:r>
                        <a:rPr b="0" dirty="0" i="0" lang="mn-MN" strike="noStrike" sz="1300" u="none">
                          <a:solidFill>
                            <a:srgbClr val="000000"/>
                          </a:solidFill>
                          <a:effectLst/>
                          <a:latin charset="0" panose="02020603050405020304" pitchFamily="18" typeface="Times New Roman"/>
                          <a:cs charset="0" panose="02020603050405020304" pitchFamily="18" typeface="Times New Roman"/>
                        </a:rPr>
                        <a:t>Техникийн өрөө, хонгилын цэвэрлэгээ </a:t>
                      </a:r>
                    </a:p>
                  </a:txBody>
                  <a:tcPr anchor="ctr" marB="0" marL="6001" marR="6001" marT="6001">
                    <a:lnL>
                      <a:noFill/>
                    </a:lnL>
                    <a:lnR>
                      <a:noFill/>
                    </a:lnR>
                    <a:lnT>
                      <a:noFill/>
                    </a:lnT>
                    <a:lnB>
                      <a:noFill/>
                    </a:lnB>
                  </a:tcPr>
                </a:tc>
                <a:tc>
                  <a:txBody>
                    <a:bodyPr/>
                    <a:lstStyle/>
                    <a:p>
                      <a:pPr algn="ctr" fontAlgn="ctr">
                        <a:lnSpc>
                          <a:spcPct val="200000"/>
                        </a:lnSpc>
                      </a:pPr>
                      <a:r>
                        <a:rPr b="0" dirty="0" i="0" lang="en-US" strike="noStrike" sz="1300" u="none">
                          <a:solidFill>
                            <a:srgbClr val="000000"/>
                          </a:solidFill>
                          <a:effectLst/>
                          <a:latin charset="0" panose="02020603050405020304" pitchFamily="18" typeface="Times New Roman"/>
                          <a:cs charset="0" panose="02020603050405020304" pitchFamily="18" typeface="Times New Roman"/>
                        </a:rPr>
                        <a:t>              372,600 </a:t>
                      </a:r>
                    </a:p>
                  </a:txBody>
                  <a:tcPr anchor="ctr" marB="0" marL="6001" marR="6001" marT="6001">
                    <a:lnL>
                      <a:noFill/>
                    </a:lnL>
                    <a:lnR>
                      <a:noFill/>
                    </a:lnR>
                    <a:lnT>
                      <a:noFill/>
                    </a:lnT>
                    <a:lnB>
                      <a:noFill/>
                    </a:lnB>
                  </a:tcPr>
                </a:tc>
                <a:tc>
                  <a:txBody>
                    <a:bodyPr/>
                    <a:lstStyle/>
                    <a:p>
                      <a:pPr algn="ctr" fontAlgn="ctr">
                        <a:lnSpc>
                          <a:spcPct val="200000"/>
                        </a:lnSpc>
                      </a:pPr>
                      <a:r>
                        <a:rPr b="0" dirty="0" i="0" lang="en-US" strike="noStrike" sz="1300" u="none">
                          <a:solidFill>
                            <a:srgbClr val="000000"/>
                          </a:solidFill>
                          <a:effectLst/>
                          <a:latin charset="0" panose="02020603050405020304" pitchFamily="18" typeface="Times New Roman"/>
                          <a:cs charset="0" panose="02020603050405020304" pitchFamily="18" typeface="Times New Roman"/>
                        </a:rPr>
                        <a:t>              372,600 </a:t>
                      </a:r>
                    </a:p>
                  </a:txBody>
                  <a:tcPr anchor="ctr" marB="0" marL="6001" marR="6001" marT="6001">
                    <a:lnL>
                      <a:noFill/>
                    </a:lnL>
                    <a:lnR>
                      <a:noFill/>
                    </a:lnR>
                    <a:lnT>
                      <a:noFill/>
                    </a:lnT>
                    <a:lnB>
                      <a:noFill/>
                    </a:lnB>
                  </a:tcPr>
                </a:tc>
                <a:tc>
                  <a:txBody>
                    <a:bodyPr/>
                    <a:lstStyle/>
                    <a:p>
                      <a:pPr algn="ctr" fontAlgn="ctr">
                        <a:lnSpc>
                          <a:spcPct val="200000"/>
                        </a:lnSpc>
                      </a:pPr>
                      <a:r>
                        <a:rPr b="0" dirty="0" i="0" lang="en-US" strike="noStrike" sz="1300" u="none">
                          <a:solidFill>
                            <a:srgbClr val="000000"/>
                          </a:solidFill>
                          <a:effectLst/>
                          <a:latin charset="0" panose="02020603050405020304" pitchFamily="18" typeface="Times New Roman"/>
                          <a:cs charset="0" panose="02020603050405020304" pitchFamily="18" typeface="Times New Roman"/>
                        </a:rPr>
                        <a:t>100%</a:t>
                      </a:r>
                    </a:p>
                  </a:txBody>
                  <a:tcPr anchor="ctr" marB="0" marL="6001" marR="6001" marT="6001">
                    <a:lnL>
                      <a:noFill/>
                    </a:lnL>
                    <a:lnR>
                      <a:noFill/>
                    </a:lnR>
                    <a:lnT>
                      <a:noFill/>
                    </a:lnT>
                    <a:lnB>
                      <a:noFill/>
                    </a:lnB>
                  </a:tcPr>
                </a:tc>
                <a:extLst>
                  <a:ext uri="{0D108BD9-81ED-4DB2-BD59-A6C34878D82A}">
                    <a16:rowId xmlns:a16="http://schemas.microsoft.com/office/drawing/2014/main" val="2770454386"/>
                  </a:ext>
                </a:extLst>
              </a:tr>
              <a:tr h="793586">
                <a:tc>
                  <a:txBody>
                    <a:bodyPr/>
                    <a:lstStyle/>
                    <a:p>
                      <a:pPr algn="r" fontAlgn="ctr">
                        <a:lnSpc>
                          <a:spcPct val="200000"/>
                        </a:lnSpc>
                      </a:pPr>
                      <a:endParaRPr b="0" dirty="0" i="0" lang="en-US" strike="noStrike" sz="1300" u="none">
                        <a:solidFill>
                          <a:srgbClr val="000000"/>
                        </a:solidFill>
                        <a:effectLst/>
                        <a:latin charset="0" panose="02020603050405020304" pitchFamily="18" typeface="Times New Roman"/>
                        <a:cs charset="0" panose="02020603050405020304" pitchFamily="18" typeface="Times New Roman"/>
                      </a:endParaRPr>
                    </a:p>
                  </a:txBody>
                  <a:tcPr anchor="ctr" marB="0" marL="6001" marR="6001" marT="6001">
                    <a:lnL>
                      <a:noFill/>
                    </a:lnL>
                    <a:lnR>
                      <a:noFill/>
                    </a:lnR>
                    <a:lnT>
                      <a:noFill/>
                    </a:lnT>
                    <a:lnB>
                      <a:noFill/>
                    </a:lnB>
                  </a:tcPr>
                </a:tc>
                <a:tc>
                  <a:txBody>
                    <a:bodyPr/>
                    <a:lstStyle/>
                    <a:p>
                      <a:pPr algn="ctr" fontAlgn="ctr">
                        <a:lnSpc>
                          <a:spcPct val="200000"/>
                        </a:lnSpc>
                      </a:pPr>
                      <a:r>
                        <a:rPr b="1" dirty="0" i="0" lang="en-US" strike="noStrike" sz="1300" u="none">
                          <a:solidFill>
                            <a:schemeClr val="bg1"/>
                          </a:solidFill>
                          <a:effectLst/>
                          <a:latin charset="0" panose="02020603050405020304" pitchFamily="18" typeface="Times New Roman"/>
                          <a:cs charset="0" panose="02020603050405020304" pitchFamily="18" typeface="Times New Roman"/>
                        </a:rPr>
                        <a:t>    105,002,200 </a:t>
                      </a:r>
                    </a:p>
                  </a:txBody>
                  <a:tcPr anchor="ctr" marB="0" marL="6001" marR="6001" marT="6001">
                    <a:lnL>
                      <a:noFill/>
                    </a:lnL>
                    <a:lnR>
                      <a:noFill/>
                    </a:lnR>
                    <a:lnT>
                      <a:noFill/>
                    </a:lnT>
                    <a:lnB>
                      <a:noFill/>
                    </a:lnB>
                    <a:solidFill>
                      <a:srgbClr val="095763"/>
                    </a:solidFill>
                  </a:tcPr>
                </a:tc>
                <a:tc>
                  <a:txBody>
                    <a:bodyPr/>
                    <a:lstStyle/>
                    <a:p>
                      <a:pPr algn="ctr" fontAlgn="ctr">
                        <a:lnSpc>
                          <a:spcPct val="200000"/>
                        </a:lnSpc>
                      </a:pPr>
                      <a:r>
                        <a:rPr b="1" dirty="0" i="0" lang="en-US" strike="noStrike" sz="1300" u="none">
                          <a:solidFill>
                            <a:schemeClr val="bg1"/>
                          </a:solidFill>
                          <a:effectLst/>
                          <a:latin charset="0" panose="02020603050405020304" pitchFamily="18" typeface="Times New Roman"/>
                          <a:cs charset="0" panose="02020603050405020304" pitchFamily="18" typeface="Times New Roman"/>
                        </a:rPr>
                        <a:t>    95,163,670 </a:t>
                      </a:r>
                    </a:p>
                  </a:txBody>
                  <a:tcPr anchor="ctr" marB="0" marL="6001" marR="6001" marT="6001">
                    <a:lnL>
                      <a:noFill/>
                    </a:lnL>
                    <a:lnR>
                      <a:noFill/>
                    </a:lnR>
                    <a:lnT>
                      <a:noFill/>
                    </a:lnT>
                    <a:lnB>
                      <a:noFill/>
                    </a:lnB>
                    <a:solidFill>
                      <a:srgbClr val="095763"/>
                    </a:solidFill>
                  </a:tcPr>
                </a:tc>
                <a:tc>
                  <a:txBody>
                    <a:bodyPr/>
                    <a:lstStyle/>
                    <a:p>
                      <a:pPr algn="ctr" fontAlgn="ctr">
                        <a:lnSpc>
                          <a:spcPct val="200000"/>
                        </a:lnSpc>
                      </a:pPr>
                      <a:r>
                        <a:rPr b="1" dirty="0" i="0" lang="en-US" strike="noStrike" sz="1300" u="none">
                          <a:solidFill>
                            <a:schemeClr val="bg1"/>
                          </a:solidFill>
                          <a:effectLst/>
                          <a:latin charset="0" panose="02020603050405020304" pitchFamily="18" typeface="Times New Roman"/>
                          <a:cs charset="0" panose="02020603050405020304" pitchFamily="18" typeface="Times New Roman"/>
                        </a:rPr>
                        <a:t>91%</a:t>
                      </a:r>
                    </a:p>
                  </a:txBody>
                  <a:tcPr anchor="ctr" marB="0" marL="6001" marR="6001" marT="6001">
                    <a:lnL>
                      <a:noFill/>
                    </a:lnL>
                    <a:lnR>
                      <a:noFill/>
                    </a:lnR>
                    <a:lnT>
                      <a:noFill/>
                    </a:lnT>
                    <a:lnB>
                      <a:noFill/>
                    </a:lnB>
                    <a:solidFill>
                      <a:srgbClr val="095763"/>
                    </a:solidFill>
                  </a:tcPr>
                </a:tc>
                <a:extLst>
                  <a:ext uri="{0D108BD9-81ED-4DB2-BD59-A6C34878D82A}">
                    <a16:rowId xmlns:a16="http://schemas.microsoft.com/office/drawing/2014/main" val="3890652937"/>
                  </a:ext>
                </a:extLst>
              </a:tr>
            </a:tbl>
          </a:graphicData>
        </a:graphic>
      </p:graphicFrame>
      <p:grpSp>
        <p:nvGrpSpPr>
          <p:cNvPr id="2" name="Group 1">
            <a:extLst>
              <a:ext uri="{FF2B5EF4-FFF2-40B4-BE49-F238E27FC236}">
                <a16:creationId xmlns:a16="http://schemas.microsoft.com/office/drawing/2014/main" id="{20ACB457-9C94-12C3-39B8-9D5C16DCA793}"/>
              </a:ext>
            </a:extLst>
          </p:cNvPr>
          <p:cNvGrpSpPr/>
          <p:nvPr/>
        </p:nvGrpSpPr>
        <p:grpSpPr>
          <a:xfrm>
            <a:off x="11477824" y="1316075"/>
            <a:ext cx="1600200" cy="1313511"/>
            <a:chOff x="13777109" y="4159820"/>
            <a:chExt cx="1887326" cy="1731300"/>
          </a:xfrm>
        </p:grpSpPr>
        <p:grpSp>
          <p:nvGrpSpPr>
            <p:cNvPr id="3" name="Group 33">
              <a:extLst>
                <a:ext uri="{FF2B5EF4-FFF2-40B4-BE49-F238E27FC236}">
                  <a16:creationId xmlns:a16="http://schemas.microsoft.com/office/drawing/2014/main" id="{96E1DD0A-E353-5B5A-E83E-A3A1F1536808}"/>
                </a:ext>
              </a:extLst>
            </p:cNvPr>
            <p:cNvGrpSpPr/>
            <p:nvPr/>
          </p:nvGrpSpPr>
          <p:grpSpPr>
            <a:xfrm>
              <a:off x="13777109" y="4159820"/>
              <a:ext cx="1887326" cy="1731300"/>
              <a:chOff x="0" y="0"/>
              <a:chExt cx="765194" cy="701935"/>
            </a:xfrm>
          </p:grpSpPr>
          <p:sp>
            <p:nvSpPr>
              <p:cNvPr id="7" name="Freeform 34">
                <a:extLst>
                  <a:ext uri="{FF2B5EF4-FFF2-40B4-BE49-F238E27FC236}">
                    <a16:creationId xmlns:a16="http://schemas.microsoft.com/office/drawing/2014/main" id="{AE02AE93-29C1-F836-8F08-EA08253AA5DD}"/>
                  </a:ext>
                </a:extLst>
              </p:cNvPr>
              <p:cNvSpPr/>
              <p:nvPr/>
            </p:nvSpPr>
            <p:spPr>
              <a:xfrm>
                <a:off x="0" y="0"/>
                <a:ext cx="765194" cy="701935"/>
              </a:xfrm>
              <a:custGeom>
                <a:avLst/>
                <a:gdLst/>
                <a:ahLst/>
                <a:cxnLst/>
                <a:rect b="b" l="l" r="r" t="t"/>
                <a:pathLst>
                  <a:path h="701935" w="765194">
                    <a:moveTo>
                      <a:pt x="156384" y="0"/>
                    </a:moveTo>
                    <a:lnTo>
                      <a:pt x="608809" y="0"/>
                    </a:lnTo>
                    <a:cubicBezTo>
                      <a:pt x="650285" y="0"/>
                      <a:pt x="690062" y="16476"/>
                      <a:pt x="719390" y="45804"/>
                    </a:cubicBezTo>
                    <a:cubicBezTo>
                      <a:pt x="748717" y="75132"/>
                      <a:pt x="765194" y="114909"/>
                      <a:pt x="765194" y="156384"/>
                    </a:cubicBezTo>
                    <a:lnTo>
                      <a:pt x="765194" y="545551"/>
                    </a:lnTo>
                    <a:cubicBezTo>
                      <a:pt x="765194" y="587026"/>
                      <a:pt x="748717" y="626803"/>
                      <a:pt x="719390" y="656131"/>
                    </a:cubicBezTo>
                    <a:cubicBezTo>
                      <a:pt x="690062" y="685459"/>
                      <a:pt x="650285" y="701935"/>
                      <a:pt x="608809" y="701935"/>
                    </a:cubicBezTo>
                    <a:lnTo>
                      <a:pt x="156384" y="701935"/>
                    </a:lnTo>
                    <a:cubicBezTo>
                      <a:pt x="114909" y="701935"/>
                      <a:pt x="75132" y="685459"/>
                      <a:pt x="45804" y="656131"/>
                    </a:cubicBezTo>
                    <a:cubicBezTo>
                      <a:pt x="16476" y="626803"/>
                      <a:pt x="0" y="587026"/>
                      <a:pt x="0" y="545551"/>
                    </a:cubicBezTo>
                    <a:lnTo>
                      <a:pt x="0" y="156384"/>
                    </a:lnTo>
                    <a:cubicBezTo>
                      <a:pt x="0" y="114909"/>
                      <a:pt x="16476" y="75132"/>
                      <a:pt x="45804" y="45804"/>
                    </a:cubicBezTo>
                    <a:cubicBezTo>
                      <a:pt x="75132" y="16476"/>
                      <a:pt x="114909" y="0"/>
                      <a:pt x="156384" y="0"/>
                    </a:cubicBezTo>
                    <a:close/>
                  </a:path>
                </a:pathLst>
              </a:custGeom>
              <a:solidFill>
                <a:srgbClr val="095763"/>
              </a:solidFill>
            </p:spPr>
          </p:sp>
          <p:sp>
            <p:nvSpPr>
              <p:cNvPr id="9" name="TextBox 35">
                <a:extLst>
                  <a:ext uri="{FF2B5EF4-FFF2-40B4-BE49-F238E27FC236}">
                    <a16:creationId xmlns:a16="http://schemas.microsoft.com/office/drawing/2014/main" id="{7B1384F3-B14A-B727-7D6B-977B0E22FF32}"/>
                  </a:ext>
                </a:extLst>
              </p:cNvPr>
              <p:cNvSpPr txBox="1"/>
              <p:nvPr/>
            </p:nvSpPr>
            <p:spPr>
              <a:xfrm>
                <a:off x="0" y="-38100"/>
                <a:ext cx="765194" cy="740035"/>
              </a:xfrm>
              <a:prstGeom prst="rect">
                <a:avLst/>
              </a:prstGeom>
            </p:spPr>
            <p:txBody>
              <a:bodyPr anchor="ctr" bIns="50800" lIns="50800" rIns="50800" rtlCol="0" tIns="50800"/>
              <a:lstStyle/>
              <a:p>
                <a:pPr algn="ctr">
                  <a:lnSpc>
                    <a:spcPts val="2355"/>
                  </a:lnSpc>
                </a:pPr>
                <a:endParaRPr/>
              </a:p>
            </p:txBody>
          </p:sp>
        </p:grpSp>
        <p:pic>
          <p:nvPicPr>
            <p:cNvPr id="4" name="Picture 36">
              <a:extLst>
                <a:ext uri="{FF2B5EF4-FFF2-40B4-BE49-F238E27FC236}">
                  <a16:creationId xmlns:a16="http://schemas.microsoft.com/office/drawing/2014/main" id="{FDADDAF2-5D07-3DDA-AFF3-A9DF787E16FA}"/>
                </a:ext>
              </a:extLst>
            </p:cNvPr>
            <p:cNvPicPr>
              <a:picLocks noChangeAspect="1"/>
            </p:cNvPicPr>
            <p:nvPr/>
          </p:nvPicPr>
          <p:blipFill>
            <a:blip r:embed="rId7"/>
            <a:stretch>
              <a:fillRect/>
            </a:stretch>
          </p:blipFill>
          <p:spPr>
            <a:xfrm>
              <a:off x="13926157" y="4341191"/>
              <a:ext cx="1601310" cy="934097"/>
            </a:xfrm>
            <a:prstGeom prst="rect">
              <a:avLst/>
            </a:prstGeom>
          </p:spPr>
        </p:pic>
        <p:sp>
          <p:nvSpPr>
            <p:cNvPr id="5" name="TextBox 37">
              <a:extLst>
                <a:ext uri="{FF2B5EF4-FFF2-40B4-BE49-F238E27FC236}">
                  <a16:creationId xmlns:a16="http://schemas.microsoft.com/office/drawing/2014/main" id="{680944F0-5A46-08D8-9988-6D2A43ECE6E1}"/>
                </a:ext>
              </a:extLst>
            </p:cNvPr>
            <p:cNvSpPr txBox="1"/>
            <p:nvPr/>
          </p:nvSpPr>
          <p:spPr>
            <a:xfrm>
              <a:off x="13868066" y="5150830"/>
              <a:ext cx="1714880" cy="384721"/>
            </a:xfrm>
            <a:prstGeom prst="rect">
              <a:avLst/>
            </a:prstGeom>
          </p:spPr>
          <p:txBody>
            <a:bodyPr anchor="t" bIns="0" lIns="0" rIns="0" rtlCol="0" tIns="0" wrap="square">
              <a:spAutoFit/>
            </a:bodyPr>
            <a:lstStyle/>
            <a:p>
              <a:pPr algn="ctr">
                <a:lnSpc>
                  <a:spcPts val="3016"/>
                </a:lnSpc>
              </a:pPr>
              <a:r>
                <a:rPr b="1" dirty="0" lang="mn-MN" sz="2513">
                  <a:solidFill>
                    <a:srgbClr val="FFFFFF"/>
                  </a:solidFill>
                  <a:latin typeface="Bricolage Grotesque Bold"/>
                  <a:ea typeface="Bricolage Grotesque Bold"/>
                  <a:cs typeface="Bricolage Grotesque Bold"/>
                  <a:sym typeface="Bricolage Grotesque Bold"/>
                </a:rPr>
                <a:t>91</a:t>
              </a:r>
              <a:r>
                <a:rPr b="1" dirty="0" lang="en-US" sz="2513">
                  <a:solidFill>
                    <a:srgbClr val="FFFFFF"/>
                  </a:solidFill>
                  <a:latin typeface="Bricolage Grotesque Bold"/>
                  <a:ea typeface="Bricolage Grotesque Bold"/>
                  <a:cs typeface="Bricolage Grotesque Bold"/>
                  <a:sym typeface="Bricolage Grotesque Bold"/>
                </a:rPr>
                <a:t>%</a:t>
              </a:r>
            </a:p>
          </p:txBody>
        </p:sp>
        <p:sp>
          <p:nvSpPr>
            <p:cNvPr id="6" name="TextBox 38">
              <a:extLst>
                <a:ext uri="{FF2B5EF4-FFF2-40B4-BE49-F238E27FC236}">
                  <a16:creationId xmlns:a16="http://schemas.microsoft.com/office/drawing/2014/main" id="{D4F69322-67DA-1878-7BAE-2C2D29A12FC6}"/>
                </a:ext>
              </a:extLst>
            </p:cNvPr>
            <p:cNvSpPr txBox="1"/>
            <p:nvPr/>
          </p:nvSpPr>
          <p:spPr>
            <a:xfrm>
              <a:off x="13868066" y="5507398"/>
              <a:ext cx="1714875" cy="165063"/>
            </a:xfrm>
            <a:prstGeom prst="rect">
              <a:avLst/>
            </a:prstGeom>
          </p:spPr>
          <p:txBody>
            <a:bodyPr anchor="t" bIns="0" lIns="0" rIns="0" rtlCol="0" tIns="0" wrap="square">
              <a:spAutoFit/>
            </a:bodyPr>
            <a:lstStyle/>
            <a:p>
              <a:pPr algn="ctr">
                <a:lnSpc>
                  <a:spcPts val="1267"/>
                </a:lnSpc>
              </a:pPr>
              <a:r>
                <a:rPr dirty="0" lang="mn-MN" sz="1056">
                  <a:solidFill>
                    <a:srgbClr val="FFFFFF"/>
                  </a:solidFill>
                  <a:latin typeface="Bricolage Grotesque"/>
                  <a:ea typeface="Bricolage Grotesque"/>
                  <a:cs typeface="Bricolage Grotesque"/>
                  <a:sym typeface="Bricolage Grotesque"/>
                </a:rPr>
                <a:t>гүйцэтгэл</a:t>
              </a:r>
              <a:endParaRPr dirty="0" lang="en-US" sz="1056">
                <a:solidFill>
                  <a:srgbClr val="FFFFFF"/>
                </a:solidFill>
                <a:latin typeface="Bricolage Grotesque"/>
                <a:ea typeface="Bricolage Grotesque"/>
                <a:cs typeface="Bricolage Grotesque"/>
                <a:sym typeface="Bricolage Grotesque"/>
              </a:endParaRPr>
            </a:p>
          </p:txBody>
        </p:sp>
      </p:grpSp>
    </p:spTree>
    <p:extLst>
      <p:ext uri="{BB962C8B-B14F-4D97-AF65-F5344CB8AC3E}">
        <p14:creationId xmlns:p14="http://schemas.microsoft.com/office/powerpoint/2010/main" val="474728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58624A-33CF-4FD9-265F-F5953534C78A}"/>
            </a:ext>
          </a:extLst>
        </p:cNvPr>
        <p:cNvGrpSpPr/>
        <p:nvPr/>
      </p:nvGrpSpPr>
      <p:grpSpPr>
        <a:xfrm>
          <a:off x="0" y="0"/>
          <a:ext cx="0" cy="0"/>
          <a:chOff x="0" y="0"/>
          <a:chExt cx="0" cy="0"/>
        </a:xfrm>
      </p:grpSpPr>
      <p:sp>
        <p:nvSpPr>
          <p:cNvPr id="29" name="Freeform 29">
            <a:extLst>
              <a:ext uri="{FF2B5EF4-FFF2-40B4-BE49-F238E27FC236}">
                <a16:creationId xmlns:a16="http://schemas.microsoft.com/office/drawing/2014/main" id="{AA0C3516-7F3F-AF6B-7D27-D02B70D071AC}"/>
              </a:ext>
            </a:extLst>
          </p:cNvPr>
          <p:cNvSpPr/>
          <p:nvPr/>
        </p:nvSpPr>
        <p:spPr>
          <a:xfrm>
            <a:off x="12338419" y="3135487"/>
            <a:ext cx="235118" cy="255059"/>
          </a:xfrm>
          <a:custGeom>
            <a:avLst/>
            <a:gdLst/>
            <a:ahLst/>
            <a:cxnLst/>
            <a:rect l="l" t="t" r="r" b="b"/>
            <a:pathLst>
              <a:path w="298563" h="323885">
                <a:moveTo>
                  <a:pt x="0" y="0"/>
                </a:moveTo>
                <a:lnTo>
                  <a:pt x="298563" y="0"/>
                </a:lnTo>
                <a:lnTo>
                  <a:pt x="298563" y="323885"/>
                </a:lnTo>
                <a:lnTo>
                  <a:pt x="0" y="32388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0" name="TextBox 30">
            <a:extLst>
              <a:ext uri="{FF2B5EF4-FFF2-40B4-BE49-F238E27FC236}">
                <a16:creationId xmlns:a16="http://schemas.microsoft.com/office/drawing/2014/main" id="{54CFCBA2-6AA1-EA6E-9D1B-24D90C63CD05}"/>
              </a:ext>
            </a:extLst>
          </p:cNvPr>
          <p:cNvSpPr txBox="1"/>
          <p:nvPr/>
        </p:nvSpPr>
        <p:spPr>
          <a:xfrm>
            <a:off x="8024191" y="1923160"/>
            <a:ext cx="5500291" cy="553998"/>
          </a:xfrm>
          <a:prstGeom prst="rect">
            <a:avLst/>
          </a:prstGeom>
        </p:spPr>
        <p:txBody>
          <a:bodyPr wrap="square" lIns="0" tIns="0" rIns="0" bIns="0" rtlCol="0" anchor="t">
            <a:spAutoFit/>
          </a:bodyPr>
          <a:lstStyle/>
          <a:p>
            <a:pPr algn="r"/>
            <a:r>
              <a:rPr lang="mn-MN" dirty="0">
                <a:latin typeface="Times New Roman" panose="02020603050405020304" pitchFamily="18" charset="0"/>
                <a:ea typeface="Times New Roman" panose="02020603050405020304" pitchFamily="18" charset="0"/>
                <a:cs typeface="Times New Roman" panose="02020603050405020304" pitchFamily="18" charset="0"/>
              </a:rPr>
              <a:t>БНХАУ-ын </a:t>
            </a:r>
            <a:r>
              <a:rPr lang="en-US" dirty="0">
                <a:latin typeface="Times New Roman" panose="02020603050405020304" pitchFamily="18" charset="0"/>
                <a:ea typeface="Times New Roman" panose="02020603050405020304" pitchFamily="18" charset="0"/>
                <a:cs typeface="Times New Roman" panose="02020603050405020304" pitchFamily="18" charset="0"/>
              </a:rPr>
              <a:t>MANEY </a:t>
            </a:r>
            <a:r>
              <a:rPr lang="mn-MN" dirty="0">
                <a:latin typeface="Times New Roman" panose="02020603050405020304" pitchFamily="18" charset="0"/>
                <a:ea typeface="Times New Roman" panose="02020603050405020304" pitchFamily="18" charset="0"/>
                <a:cs typeface="Times New Roman" panose="02020603050405020304" pitchFamily="18" charset="0"/>
              </a:rPr>
              <a:t>үйлдвэрийн </a:t>
            </a:r>
            <a:r>
              <a:rPr lang="en-US" dirty="0">
                <a:latin typeface="Times New Roman" panose="02020603050405020304" pitchFamily="18" charset="0"/>
                <a:ea typeface="Times New Roman" panose="02020603050405020304" pitchFamily="18" charset="0"/>
                <a:cs typeface="Times New Roman" panose="02020603050405020304" pitchFamily="18" charset="0"/>
              </a:rPr>
              <a:t>24</a:t>
            </a:r>
            <a:r>
              <a:rPr lang="mn-MN" dirty="0">
                <a:latin typeface="Times New Roman" panose="02020603050405020304" pitchFamily="18" charset="0"/>
                <a:ea typeface="Times New Roman" panose="02020603050405020304" pitchFamily="18" charset="0"/>
                <a:cs typeface="Times New Roman" panose="02020603050405020304" pitchFamily="18" charset="0"/>
              </a:rPr>
              <a:t>толгойтой ул цутгах 2робот гартай тоног төхөөрөмж,</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mn-MN" dirty="0">
                <a:latin typeface="Times New Roman" panose="02020603050405020304" pitchFamily="18" charset="0"/>
                <a:ea typeface="Times New Roman" panose="02020603050405020304" pitchFamily="18" charset="0"/>
                <a:cs typeface="Times New Roman" panose="02020603050405020304" pitchFamily="18" charset="0"/>
              </a:rPr>
              <a:t>замд яваа хөрөнгө</a:t>
            </a:r>
            <a:endParaRPr lang="en-US" b="1" dirty="0">
              <a:solidFill>
                <a:srgbClr val="323232"/>
              </a:solidFill>
              <a:latin typeface="Times New Roman" panose="02020603050405020304" pitchFamily="18" charset="0"/>
              <a:ea typeface="Bricolage Grotesque Semi-Bold"/>
              <a:cs typeface="Times New Roman" panose="02020603050405020304" pitchFamily="18" charset="0"/>
              <a:sym typeface="Bricolage Grotesque Semi-Bold"/>
            </a:endParaRPr>
          </a:p>
        </p:txBody>
      </p:sp>
      <p:sp>
        <p:nvSpPr>
          <p:cNvPr id="55" name="TextBox 55">
            <a:extLst>
              <a:ext uri="{FF2B5EF4-FFF2-40B4-BE49-F238E27FC236}">
                <a16:creationId xmlns:a16="http://schemas.microsoft.com/office/drawing/2014/main" id="{136340A3-4561-2AE3-3C05-2A73C70C9E30}"/>
              </a:ext>
            </a:extLst>
          </p:cNvPr>
          <p:cNvSpPr txBox="1"/>
          <p:nvPr/>
        </p:nvSpPr>
        <p:spPr>
          <a:xfrm>
            <a:off x="740571" y="907498"/>
            <a:ext cx="6923231" cy="2031325"/>
          </a:xfrm>
          <a:prstGeom prst="rect">
            <a:avLst/>
          </a:prstGeom>
        </p:spPr>
        <p:txBody>
          <a:bodyPr wrap="square" lIns="0" tIns="0" rIns="0" bIns="0" rtlCol="0" anchor="t">
            <a:spAutoFit/>
          </a:bodyPr>
          <a:lstStyle/>
          <a:p>
            <a:pPr algn="l"/>
            <a:r>
              <a:rPr lang="mn-MN" sz="4400" b="1" dirty="0">
                <a:latin typeface="Times New Roman" panose="02020603050405020304" pitchFamily="18" charset="0"/>
                <a:ea typeface="Bricolage Grotesque Bold"/>
                <a:cs typeface="Times New Roman" panose="02020603050405020304" pitchFamily="18" charset="0"/>
                <a:sym typeface="Bricolage Grotesque Bold"/>
              </a:rPr>
              <a:t>Хөрөнгө оруулалт </a:t>
            </a:r>
          </a:p>
          <a:p>
            <a:pPr algn="l"/>
            <a:r>
              <a:rPr lang="mn-MN" sz="4400" b="1" dirty="0">
                <a:latin typeface="Times New Roman" panose="02020603050405020304" pitchFamily="18" charset="0"/>
                <a:ea typeface="Bricolage Grotesque Bold"/>
                <a:cs typeface="Times New Roman" panose="02020603050405020304" pitchFamily="18" charset="0"/>
                <a:sym typeface="Bricolage Grotesque Bold"/>
              </a:rPr>
              <a:t>УЛ ЦУТГАХ ТОНОГ ТӨХӨӨРӨМЖ</a:t>
            </a:r>
            <a:endParaRPr lang="en-US" sz="4400" b="1" dirty="0">
              <a:latin typeface="Times New Roman" panose="02020603050405020304" pitchFamily="18" charset="0"/>
              <a:ea typeface="Bricolage Grotesque Bold"/>
              <a:cs typeface="Times New Roman" panose="02020603050405020304" pitchFamily="18" charset="0"/>
              <a:sym typeface="Bricolage Grotesque Bold"/>
            </a:endParaRPr>
          </a:p>
        </p:txBody>
      </p:sp>
      <p:grpSp>
        <p:nvGrpSpPr>
          <p:cNvPr id="109" name="Group 17">
            <a:extLst>
              <a:ext uri="{FF2B5EF4-FFF2-40B4-BE49-F238E27FC236}">
                <a16:creationId xmlns:a16="http://schemas.microsoft.com/office/drawing/2014/main" id="{A86E3036-5A06-FD2A-31B6-7142128906D2}"/>
              </a:ext>
            </a:extLst>
          </p:cNvPr>
          <p:cNvGrpSpPr/>
          <p:nvPr/>
        </p:nvGrpSpPr>
        <p:grpSpPr>
          <a:xfrm>
            <a:off x="680482" y="1738495"/>
            <a:ext cx="71789" cy="71789"/>
            <a:chOff x="0" y="0"/>
            <a:chExt cx="812800" cy="812800"/>
          </a:xfrm>
        </p:grpSpPr>
        <p:sp>
          <p:nvSpPr>
            <p:cNvPr id="110" name="Freeform 18">
              <a:extLst>
                <a:ext uri="{FF2B5EF4-FFF2-40B4-BE49-F238E27FC236}">
                  <a16:creationId xmlns:a16="http://schemas.microsoft.com/office/drawing/2014/main" id="{EA702FBF-303E-BC4C-5EE0-F74C21C34D2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111" name="TextBox 19">
              <a:extLst>
                <a:ext uri="{FF2B5EF4-FFF2-40B4-BE49-F238E27FC236}">
                  <a16:creationId xmlns:a16="http://schemas.microsoft.com/office/drawing/2014/main" id="{D8BFD93C-7DFD-3FD0-84B3-A0F6944605BA}"/>
                </a:ext>
              </a:extLst>
            </p:cNvPr>
            <p:cNvSpPr txBox="1"/>
            <p:nvPr/>
          </p:nvSpPr>
          <p:spPr>
            <a:xfrm>
              <a:off x="76200" y="38100"/>
              <a:ext cx="660400" cy="698500"/>
            </a:xfrm>
            <a:prstGeom prst="rect">
              <a:avLst/>
            </a:prstGeom>
          </p:spPr>
          <p:txBody>
            <a:bodyPr lIns="40005" tIns="40005" rIns="40005" bIns="40005" rtlCol="0" anchor="ctr"/>
            <a:lstStyle/>
            <a:p>
              <a:pPr algn="ctr">
                <a:lnSpc>
                  <a:spcPts val="1855"/>
                </a:lnSpc>
              </a:pPr>
              <a:endParaRPr sz="1418"/>
            </a:p>
          </p:txBody>
        </p:sp>
      </p:grpSp>
      <p:pic>
        <p:nvPicPr>
          <p:cNvPr id="3" name="Picture 2">
            <a:extLst>
              <a:ext uri="{FF2B5EF4-FFF2-40B4-BE49-F238E27FC236}">
                <a16:creationId xmlns:a16="http://schemas.microsoft.com/office/drawing/2014/main" id="{9C33D3E3-7058-B7B9-9667-A6C56C21AE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537" y="5575300"/>
            <a:ext cx="11811000" cy="3657600"/>
          </a:xfrm>
          <a:prstGeom prst="rect">
            <a:avLst/>
          </a:prstGeom>
        </p:spPr>
      </p:pic>
      <p:graphicFrame>
        <p:nvGraphicFramePr>
          <p:cNvPr id="10" name="Table 9">
            <a:extLst>
              <a:ext uri="{FF2B5EF4-FFF2-40B4-BE49-F238E27FC236}">
                <a16:creationId xmlns:a16="http://schemas.microsoft.com/office/drawing/2014/main" id="{885A1190-16CB-6F47-6C14-D55E672C6C93}"/>
              </a:ext>
            </a:extLst>
          </p:cNvPr>
          <p:cNvGraphicFramePr>
            <a:graphicFrameLocks noGrp="1"/>
          </p:cNvGraphicFramePr>
          <p:nvPr>
            <p:extLst>
              <p:ext uri="{D42A27DB-BD31-4B8C-83A1-F6EECF244321}">
                <p14:modId xmlns:p14="http://schemas.microsoft.com/office/powerpoint/2010/main" val="3736078135"/>
              </p:ext>
            </p:extLst>
          </p:nvPr>
        </p:nvGraphicFramePr>
        <p:xfrm>
          <a:off x="5905500" y="2725425"/>
          <a:ext cx="7618982" cy="2783162"/>
        </p:xfrm>
        <a:graphic>
          <a:graphicData uri="http://schemas.openxmlformats.org/drawingml/2006/table">
            <a:tbl>
              <a:tblPr/>
              <a:tblGrid>
                <a:gridCol w="3793212">
                  <a:extLst>
                    <a:ext uri="{9D8B030D-6E8A-4147-A177-3AD203B41FA5}">
                      <a16:colId xmlns:a16="http://schemas.microsoft.com/office/drawing/2014/main" val="920081967"/>
                    </a:ext>
                  </a:extLst>
                </a:gridCol>
                <a:gridCol w="374437">
                  <a:extLst>
                    <a:ext uri="{9D8B030D-6E8A-4147-A177-3AD203B41FA5}">
                      <a16:colId xmlns:a16="http://schemas.microsoft.com/office/drawing/2014/main" val="2040577342"/>
                    </a:ext>
                  </a:extLst>
                </a:gridCol>
                <a:gridCol w="358157">
                  <a:extLst>
                    <a:ext uri="{9D8B030D-6E8A-4147-A177-3AD203B41FA5}">
                      <a16:colId xmlns:a16="http://schemas.microsoft.com/office/drawing/2014/main" val="530897407"/>
                    </a:ext>
                  </a:extLst>
                </a:gridCol>
                <a:gridCol w="1220991">
                  <a:extLst>
                    <a:ext uri="{9D8B030D-6E8A-4147-A177-3AD203B41FA5}">
                      <a16:colId xmlns:a16="http://schemas.microsoft.com/office/drawing/2014/main" val="149325910"/>
                    </a:ext>
                  </a:extLst>
                </a:gridCol>
                <a:gridCol w="1220991">
                  <a:extLst>
                    <a:ext uri="{9D8B030D-6E8A-4147-A177-3AD203B41FA5}">
                      <a16:colId xmlns:a16="http://schemas.microsoft.com/office/drawing/2014/main" val="1844552588"/>
                    </a:ext>
                  </a:extLst>
                </a:gridCol>
                <a:gridCol w="651194">
                  <a:extLst>
                    <a:ext uri="{9D8B030D-6E8A-4147-A177-3AD203B41FA5}">
                      <a16:colId xmlns:a16="http://schemas.microsoft.com/office/drawing/2014/main" val="150001468"/>
                    </a:ext>
                  </a:extLst>
                </a:gridCol>
              </a:tblGrid>
              <a:tr h="429913">
                <a:tc>
                  <a:txBody>
                    <a:bodyPr/>
                    <a:lstStyle/>
                    <a:p>
                      <a:pPr algn="ctr" fontAlgn="ctr"/>
                      <a:r>
                        <a:rPr lang="mn-MN" sz="1300" b="1" i="0" u="none" strike="noStrike" dirty="0">
                          <a:solidFill>
                            <a:schemeClr val="bg1"/>
                          </a:solidFill>
                          <a:effectLst/>
                          <a:latin typeface="Times New Roman" panose="02020603050405020304" pitchFamily="18" charset="0"/>
                          <a:cs typeface="Times New Roman" panose="02020603050405020304" pitchFamily="18" charset="0"/>
                        </a:rPr>
                        <a:t>Зарцуулалтын жагсаалт</a:t>
                      </a:r>
                    </a:p>
                  </a:txBody>
                  <a:tcPr marL="6001" marR="6001" marT="600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95763"/>
                    </a:solidFill>
                  </a:tcPr>
                </a:tc>
                <a:tc>
                  <a:txBody>
                    <a:bodyPr/>
                    <a:lstStyle/>
                    <a:p>
                      <a:pPr algn="ctr" fontAlgn="ctr"/>
                      <a:r>
                        <a:rPr lang="mn-MN" sz="1300" b="1" i="0" u="none" strike="noStrike" dirty="0">
                          <a:solidFill>
                            <a:schemeClr val="bg1"/>
                          </a:solidFill>
                          <a:effectLst/>
                          <a:latin typeface="Times New Roman" panose="02020603050405020304" pitchFamily="18" charset="0"/>
                          <a:cs typeface="Times New Roman" panose="02020603050405020304" pitchFamily="18" charset="0"/>
                        </a:rPr>
                        <a:t>х.н</a:t>
                      </a:r>
                    </a:p>
                  </a:txBody>
                  <a:tcPr marL="6001" marR="6001" marT="600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95763"/>
                    </a:solidFill>
                  </a:tcPr>
                </a:tc>
                <a:tc>
                  <a:txBody>
                    <a:bodyPr/>
                    <a:lstStyle/>
                    <a:p>
                      <a:pPr algn="ctr" fontAlgn="ctr"/>
                      <a:r>
                        <a:rPr lang="mn-MN" sz="1300" b="1" i="0" u="none" strike="noStrike" dirty="0">
                          <a:solidFill>
                            <a:schemeClr val="bg1"/>
                          </a:solidFill>
                          <a:effectLst/>
                          <a:latin typeface="Times New Roman" panose="02020603050405020304" pitchFamily="18" charset="0"/>
                          <a:cs typeface="Times New Roman" panose="02020603050405020304" pitchFamily="18" charset="0"/>
                        </a:rPr>
                        <a:t>т/ш</a:t>
                      </a:r>
                    </a:p>
                  </a:txBody>
                  <a:tcPr marL="6001" marR="6001" marT="600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95763"/>
                    </a:solidFill>
                  </a:tcPr>
                </a:tc>
                <a:tc>
                  <a:txBody>
                    <a:bodyPr/>
                    <a:lstStyle/>
                    <a:p>
                      <a:pPr algn="ctr" fontAlgn="ctr"/>
                      <a:r>
                        <a:rPr lang="mn-MN" sz="1300" b="1" i="0" u="none" strike="noStrike" dirty="0">
                          <a:solidFill>
                            <a:schemeClr val="bg1"/>
                          </a:solidFill>
                          <a:effectLst/>
                          <a:latin typeface="Times New Roman" panose="02020603050405020304" pitchFamily="18" charset="0"/>
                          <a:cs typeface="Times New Roman" panose="02020603050405020304" pitchFamily="18" charset="0"/>
                        </a:rPr>
                        <a:t> төсөв </a:t>
                      </a:r>
                    </a:p>
                  </a:txBody>
                  <a:tcPr marL="6001" marR="6001" marT="600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95763"/>
                    </a:solidFill>
                  </a:tcPr>
                </a:tc>
                <a:tc>
                  <a:txBody>
                    <a:bodyPr/>
                    <a:lstStyle/>
                    <a:p>
                      <a:pPr algn="ctr" fontAlgn="ctr"/>
                      <a:r>
                        <a:rPr lang="mn-MN" sz="1300" b="1" i="0" u="none" strike="noStrike" dirty="0">
                          <a:solidFill>
                            <a:schemeClr val="bg1"/>
                          </a:solidFill>
                          <a:effectLst/>
                          <a:latin typeface="Times New Roman" panose="02020603050405020304" pitchFamily="18" charset="0"/>
                          <a:cs typeface="Times New Roman" panose="02020603050405020304" pitchFamily="18" charset="0"/>
                        </a:rPr>
                        <a:t> гүйцэтгэл </a:t>
                      </a:r>
                    </a:p>
                  </a:txBody>
                  <a:tcPr marL="6001" marR="6001" marT="600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95763"/>
                    </a:solidFill>
                  </a:tcPr>
                </a:tc>
                <a:tc>
                  <a:txBody>
                    <a:bodyPr/>
                    <a:lstStyle/>
                    <a:p>
                      <a:pPr algn="ctr" fontAlgn="b"/>
                      <a:endParaRPr lang="en-US" sz="13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6001" marR="6001" marT="6001"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95763"/>
                    </a:solidFill>
                  </a:tcPr>
                </a:tc>
                <a:extLst>
                  <a:ext uri="{0D108BD9-81ED-4DB2-BD59-A6C34878D82A}">
                    <a16:rowId xmlns:a16="http://schemas.microsoft.com/office/drawing/2014/main" val="3331929789"/>
                  </a:ext>
                </a:extLst>
              </a:tr>
              <a:tr h="198025">
                <a:tc>
                  <a:txBody>
                    <a:bodyPr/>
                    <a:lstStyle/>
                    <a:p>
                      <a:pPr algn="ctr" fontAlgn="b"/>
                      <a:r>
                        <a:rPr lang="mn-MN" sz="1300" b="0" i="0" u="none" strike="noStrike" dirty="0">
                          <a:solidFill>
                            <a:srgbClr val="000000"/>
                          </a:solidFill>
                          <a:effectLst/>
                          <a:latin typeface="Times New Roman" panose="02020603050405020304" pitchFamily="18" charset="0"/>
                          <a:cs typeface="Times New Roman" panose="02020603050405020304" pitchFamily="18" charset="0"/>
                        </a:rPr>
                        <a:t>Ул шууд цутгах тоног төхөөрөмж</a:t>
                      </a:r>
                    </a:p>
                  </a:txBody>
                  <a:tcPr marL="6001" marR="6001" marT="6001"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mn-MN" sz="1300" b="0" i="0" u="none" strike="noStrike">
                          <a:solidFill>
                            <a:srgbClr val="000000"/>
                          </a:solidFill>
                          <a:effectLst/>
                          <a:latin typeface="Times New Roman" panose="02020603050405020304" pitchFamily="18" charset="0"/>
                          <a:cs typeface="Times New Roman" panose="02020603050405020304" pitchFamily="18" charset="0"/>
                        </a:rPr>
                        <a:t>ком</a:t>
                      </a:r>
                    </a:p>
                  </a:txBody>
                  <a:tcPr marL="6001" marR="6001" marT="600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Times New Roman" panose="02020603050405020304" pitchFamily="18" charset="0"/>
                          <a:cs typeface="Times New Roman" panose="02020603050405020304" pitchFamily="18" charset="0"/>
                        </a:rPr>
                        <a:t>1</a:t>
                      </a:r>
                    </a:p>
                  </a:txBody>
                  <a:tcPr marL="6001" marR="6001" marT="600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rgbClr val="000000"/>
                          </a:solidFill>
                          <a:effectLst/>
                          <a:latin typeface="Times New Roman" panose="02020603050405020304" pitchFamily="18" charset="0"/>
                          <a:cs typeface="Times New Roman" panose="02020603050405020304" pitchFamily="18" charset="0"/>
                        </a:rPr>
                        <a:t>   1,933,573,200 </a:t>
                      </a:r>
                    </a:p>
                  </a:txBody>
                  <a:tcPr marL="6001" marR="6001" marT="6001"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rgbClr val="000000"/>
                          </a:solidFill>
                          <a:effectLst/>
                          <a:latin typeface="Times New Roman" panose="02020603050405020304" pitchFamily="18" charset="0"/>
                          <a:cs typeface="Times New Roman" panose="02020603050405020304" pitchFamily="18" charset="0"/>
                        </a:rPr>
                        <a:t>   1,933,573,200 </a:t>
                      </a:r>
                    </a:p>
                  </a:txBody>
                  <a:tcPr marL="6001" marR="6001" marT="6001"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rgbClr val="000000"/>
                          </a:solidFill>
                          <a:effectLst/>
                          <a:latin typeface="Times New Roman" panose="02020603050405020304" pitchFamily="18" charset="0"/>
                          <a:cs typeface="Times New Roman" panose="02020603050405020304" pitchFamily="18" charset="0"/>
                        </a:rPr>
                        <a:t>100%</a:t>
                      </a:r>
                    </a:p>
                  </a:txBody>
                  <a:tcPr marL="6001" marR="6001" marT="6001"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4295134"/>
                  </a:ext>
                </a:extLst>
              </a:tr>
              <a:tr h="198025">
                <a:tc>
                  <a:txBody>
                    <a:bodyPr/>
                    <a:lstStyle/>
                    <a:p>
                      <a:pPr algn="ctr" fontAlgn="b"/>
                      <a:r>
                        <a:rPr lang="mn-MN" sz="1300" b="0" i="0" u="none" strike="noStrike" dirty="0">
                          <a:solidFill>
                            <a:srgbClr val="000000"/>
                          </a:solidFill>
                          <a:effectLst/>
                          <a:latin typeface="Times New Roman" panose="02020603050405020304" pitchFamily="18" charset="0"/>
                          <a:cs typeface="Times New Roman" panose="02020603050405020304" pitchFamily="18" charset="0"/>
                        </a:rPr>
                        <a:t>Дагалдах хэрэгсэл</a:t>
                      </a:r>
                    </a:p>
                  </a:txBody>
                  <a:tcPr marL="6001" marR="6001" marT="6001"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mn-MN" sz="1300" b="0" i="0" u="none" strike="noStrike">
                          <a:solidFill>
                            <a:srgbClr val="000000"/>
                          </a:solidFill>
                          <a:effectLst/>
                          <a:latin typeface="Times New Roman" panose="02020603050405020304" pitchFamily="18" charset="0"/>
                          <a:cs typeface="Times New Roman" panose="02020603050405020304" pitchFamily="18" charset="0"/>
                        </a:rPr>
                        <a:t>ком</a:t>
                      </a:r>
                    </a:p>
                  </a:txBody>
                  <a:tcPr marL="6001" marR="6001" marT="600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Times New Roman" panose="02020603050405020304" pitchFamily="18" charset="0"/>
                          <a:cs typeface="Times New Roman" panose="02020603050405020304" pitchFamily="18" charset="0"/>
                        </a:rPr>
                        <a:t>1</a:t>
                      </a:r>
                    </a:p>
                  </a:txBody>
                  <a:tcPr marL="6001" marR="6001" marT="600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Times New Roman" panose="02020603050405020304" pitchFamily="18" charset="0"/>
                          <a:cs typeface="Times New Roman" panose="02020603050405020304" pitchFamily="18" charset="0"/>
                        </a:rPr>
                        <a:t>        49,731,598 </a:t>
                      </a:r>
                    </a:p>
                  </a:txBody>
                  <a:tcPr marL="6001" marR="6001" marT="6001"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Times New Roman" panose="02020603050405020304" pitchFamily="18" charset="0"/>
                          <a:cs typeface="Times New Roman" panose="02020603050405020304" pitchFamily="18" charset="0"/>
                        </a:rPr>
                        <a:t>     40,420,856.0 </a:t>
                      </a:r>
                    </a:p>
                  </a:txBody>
                  <a:tcPr marL="6001" marR="6001" marT="6001"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Times New Roman" panose="02020603050405020304" pitchFamily="18" charset="0"/>
                          <a:cs typeface="Times New Roman" panose="02020603050405020304" pitchFamily="18" charset="0"/>
                        </a:rPr>
                        <a:t>81%</a:t>
                      </a:r>
                    </a:p>
                  </a:txBody>
                  <a:tcPr marL="6001" marR="6001" marT="6001"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5654922"/>
                  </a:ext>
                </a:extLst>
              </a:tr>
              <a:tr h="198025">
                <a:tc>
                  <a:txBody>
                    <a:bodyPr/>
                    <a:lstStyle/>
                    <a:p>
                      <a:pPr algn="ctr" fontAlgn="b"/>
                      <a:r>
                        <a:rPr lang="mn-MN" sz="1300" b="0" i="0" u="none" strike="noStrike" dirty="0">
                          <a:solidFill>
                            <a:srgbClr val="000000"/>
                          </a:solidFill>
                          <a:effectLst/>
                          <a:latin typeface="Times New Roman" panose="02020603050405020304" pitchFamily="18" charset="0"/>
                          <a:cs typeface="Times New Roman" panose="02020603050405020304" pitchFamily="18" charset="0"/>
                        </a:rPr>
                        <a:t>Дагалдах хэв колотка</a:t>
                      </a:r>
                    </a:p>
                  </a:txBody>
                  <a:tcPr marL="6001" marR="6001" marT="6001"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mn-MN" sz="1300" b="0" i="0" u="none" strike="noStrike">
                          <a:solidFill>
                            <a:srgbClr val="000000"/>
                          </a:solidFill>
                          <a:effectLst/>
                          <a:latin typeface="Times New Roman" panose="02020603050405020304" pitchFamily="18" charset="0"/>
                          <a:cs typeface="Times New Roman" panose="02020603050405020304" pitchFamily="18" charset="0"/>
                        </a:rPr>
                        <a:t>ком</a:t>
                      </a:r>
                    </a:p>
                  </a:txBody>
                  <a:tcPr marL="6001" marR="6001" marT="600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Times New Roman" panose="02020603050405020304" pitchFamily="18" charset="0"/>
                          <a:cs typeface="Times New Roman" panose="02020603050405020304" pitchFamily="18" charset="0"/>
                        </a:rPr>
                        <a:t>1</a:t>
                      </a:r>
                    </a:p>
                  </a:txBody>
                  <a:tcPr marL="6001" marR="6001" marT="600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Times New Roman" panose="02020603050405020304" pitchFamily="18" charset="0"/>
                          <a:cs typeface="Times New Roman" panose="02020603050405020304" pitchFamily="18" charset="0"/>
                        </a:rPr>
                        <a:t>      286,800,000 </a:t>
                      </a:r>
                    </a:p>
                  </a:txBody>
                  <a:tcPr marL="6001" marR="6001" marT="6001"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Times New Roman" panose="02020603050405020304" pitchFamily="18" charset="0"/>
                          <a:cs typeface="Times New Roman" panose="02020603050405020304" pitchFamily="18" charset="0"/>
                        </a:rPr>
                        <a:t> </a:t>
                      </a:r>
                    </a:p>
                  </a:txBody>
                  <a:tcPr marL="6001" marR="6001" marT="6001"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Times New Roman" panose="02020603050405020304" pitchFamily="18" charset="0"/>
                          <a:cs typeface="Times New Roman" panose="02020603050405020304" pitchFamily="18" charset="0"/>
                        </a:rPr>
                        <a:t>0%</a:t>
                      </a:r>
                    </a:p>
                  </a:txBody>
                  <a:tcPr marL="6001" marR="6001" marT="6001"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0791842"/>
                  </a:ext>
                </a:extLst>
              </a:tr>
              <a:tr h="198025">
                <a:tc>
                  <a:txBody>
                    <a:bodyPr/>
                    <a:lstStyle/>
                    <a:p>
                      <a:pPr algn="ctr" fontAlgn="b"/>
                      <a:r>
                        <a:rPr lang="mn-MN" sz="1300" b="0" i="0" u="none" strike="noStrike" dirty="0">
                          <a:solidFill>
                            <a:srgbClr val="000000"/>
                          </a:solidFill>
                          <a:effectLst/>
                          <a:latin typeface="Times New Roman" panose="02020603050405020304" pitchFamily="18" charset="0"/>
                          <a:cs typeface="Times New Roman" panose="02020603050405020304" pitchFamily="18" charset="0"/>
                        </a:rPr>
                        <a:t>Тээвэр /Хятад дотор/</a:t>
                      </a:r>
                    </a:p>
                  </a:txBody>
                  <a:tcPr marL="6001" marR="6001" marT="6001"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Times New Roman" panose="02020603050405020304" pitchFamily="18" charset="0"/>
                          <a:cs typeface="Times New Roman" panose="02020603050405020304" pitchFamily="18" charset="0"/>
                        </a:rPr>
                        <a:t> </a:t>
                      </a:r>
                    </a:p>
                  </a:txBody>
                  <a:tcPr marL="6001" marR="6001" marT="600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Times New Roman" panose="02020603050405020304" pitchFamily="18" charset="0"/>
                          <a:cs typeface="Times New Roman" panose="02020603050405020304" pitchFamily="18" charset="0"/>
                        </a:rPr>
                        <a:t>2</a:t>
                      </a:r>
                    </a:p>
                  </a:txBody>
                  <a:tcPr marL="6001" marR="6001" marT="600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Times New Roman" panose="02020603050405020304" pitchFamily="18" charset="0"/>
                          <a:cs typeface="Times New Roman" panose="02020603050405020304" pitchFamily="18" charset="0"/>
                        </a:rPr>
                        <a:t>        23,900,000 </a:t>
                      </a:r>
                    </a:p>
                  </a:txBody>
                  <a:tcPr marL="6001" marR="6001" marT="6001"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Times New Roman" panose="02020603050405020304" pitchFamily="18" charset="0"/>
                          <a:cs typeface="Times New Roman" panose="02020603050405020304" pitchFamily="18" charset="0"/>
                        </a:rPr>
                        <a:t>     24,600,000.0 </a:t>
                      </a:r>
                    </a:p>
                  </a:txBody>
                  <a:tcPr marL="6001" marR="6001" marT="6001"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Times New Roman" panose="02020603050405020304" pitchFamily="18" charset="0"/>
                          <a:cs typeface="Times New Roman" panose="02020603050405020304" pitchFamily="18" charset="0"/>
                        </a:rPr>
                        <a:t>103%</a:t>
                      </a:r>
                    </a:p>
                  </a:txBody>
                  <a:tcPr marL="6001" marR="6001" marT="6001"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462022"/>
                  </a:ext>
                </a:extLst>
              </a:tr>
              <a:tr h="198025">
                <a:tc>
                  <a:txBody>
                    <a:bodyPr/>
                    <a:lstStyle/>
                    <a:p>
                      <a:pPr algn="ctr" fontAlgn="b"/>
                      <a:r>
                        <a:rPr lang="mn-MN" sz="1300" b="0" i="0" u="none" strike="noStrike">
                          <a:solidFill>
                            <a:srgbClr val="000000"/>
                          </a:solidFill>
                          <a:effectLst/>
                          <a:latin typeface="Times New Roman" panose="02020603050405020304" pitchFamily="18" charset="0"/>
                          <a:cs typeface="Times New Roman" panose="02020603050405020304" pitchFamily="18" charset="0"/>
                        </a:rPr>
                        <a:t>Гааль бүрдүүлэлт</a:t>
                      </a:r>
                    </a:p>
                  </a:txBody>
                  <a:tcPr marL="6001" marR="6001" marT="6001"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6001" marR="6001" marT="600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Times New Roman" panose="02020603050405020304" pitchFamily="18" charset="0"/>
                          <a:cs typeface="Times New Roman" panose="02020603050405020304" pitchFamily="18" charset="0"/>
                        </a:rPr>
                        <a:t> </a:t>
                      </a:r>
                    </a:p>
                  </a:txBody>
                  <a:tcPr marL="6001" marR="6001" marT="600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rgbClr val="833C0C"/>
                          </a:solidFill>
                          <a:effectLst/>
                          <a:latin typeface="Times New Roman" panose="02020603050405020304" pitchFamily="18" charset="0"/>
                          <a:cs typeface="Times New Roman" panose="02020603050405020304" pitchFamily="18" charset="0"/>
                        </a:rPr>
                        <a:t>      337,850,400 </a:t>
                      </a:r>
                    </a:p>
                  </a:txBody>
                  <a:tcPr marL="6001" marR="6001" marT="6001"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Times New Roman" panose="02020603050405020304" pitchFamily="18" charset="0"/>
                          <a:cs typeface="Times New Roman" panose="02020603050405020304" pitchFamily="18" charset="0"/>
                        </a:rPr>
                        <a:t> </a:t>
                      </a:r>
                    </a:p>
                  </a:txBody>
                  <a:tcPr marL="6001" marR="6001" marT="6001"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Times New Roman" panose="02020603050405020304" pitchFamily="18" charset="0"/>
                          <a:cs typeface="Times New Roman" panose="02020603050405020304" pitchFamily="18" charset="0"/>
                        </a:rPr>
                        <a:t>0%</a:t>
                      </a:r>
                    </a:p>
                  </a:txBody>
                  <a:tcPr marL="6001" marR="6001" marT="6001"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7443315"/>
                  </a:ext>
                </a:extLst>
              </a:tr>
              <a:tr h="198025">
                <a:tc>
                  <a:txBody>
                    <a:bodyPr/>
                    <a:lstStyle/>
                    <a:p>
                      <a:pPr algn="ctr" fontAlgn="b"/>
                      <a:r>
                        <a:rPr lang="mn-MN" sz="1300" b="0" i="0" u="none" strike="noStrike">
                          <a:solidFill>
                            <a:srgbClr val="000000"/>
                          </a:solidFill>
                          <a:effectLst/>
                          <a:latin typeface="Times New Roman" panose="02020603050405020304" pitchFamily="18" charset="0"/>
                          <a:cs typeface="Times New Roman" panose="02020603050405020304" pitchFamily="18" charset="0"/>
                        </a:rPr>
                        <a:t>Тээвэр /Эрээн-Дархан/</a:t>
                      </a:r>
                    </a:p>
                  </a:txBody>
                  <a:tcPr marL="6001" marR="6001" marT="6001"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Times New Roman" panose="02020603050405020304" pitchFamily="18" charset="0"/>
                          <a:cs typeface="Times New Roman" panose="02020603050405020304" pitchFamily="18" charset="0"/>
                        </a:rPr>
                        <a:t> </a:t>
                      </a:r>
                    </a:p>
                  </a:txBody>
                  <a:tcPr marL="6001" marR="6001" marT="600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Times New Roman" panose="02020603050405020304" pitchFamily="18" charset="0"/>
                          <a:cs typeface="Times New Roman" panose="02020603050405020304" pitchFamily="18" charset="0"/>
                        </a:rPr>
                        <a:t>2</a:t>
                      </a:r>
                    </a:p>
                  </a:txBody>
                  <a:tcPr marL="6001" marR="6001" marT="600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rgbClr val="833C0C"/>
                          </a:solidFill>
                          <a:effectLst/>
                          <a:latin typeface="Times New Roman" panose="02020603050405020304" pitchFamily="18" charset="0"/>
                          <a:cs typeface="Times New Roman" panose="02020603050405020304" pitchFamily="18" charset="0"/>
                        </a:rPr>
                        <a:t>        14,340,000 </a:t>
                      </a:r>
                    </a:p>
                  </a:txBody>
                  <a:tcPr marL="6001" marR="6001" marT="6001"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Times New Roman" panose="02020603050405020304" pitchFamily="18" charset="0"/>
                          <a:cs typeface="Times New Roman" panose="02020603050405020304" pitchFamily="18" charset="0"/>
                        </a:rPr>
                        <a:t> </a:t>
                      </a:r>
                    </a:p>
                  </a:txBody>
                  <a:tcPr marL="6001" marR="6001" marT="6001"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Times New Roman" panose="02020603050405020304" pitchFamily="18" charset="0"/>
                          <a:cs typeface="Times New Roman" panose="02020603050405020304" pitchFamily="18" charset="0"/>
                        </a:rPr>
                        <a:t>0%</a:t>
                      </a:r>
                    </a:p>
                  </a:txBody>
                  <a:tcPr marL="6001" marR="6001" marT="6001"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9455253"/>
                  </a:ext>
                </a:extLst>
              </a:tr>
              <a:tr h="198025">
                <a:tc>
                  <a:txBody>
                    <a:bodyPr/>
                    <a:lstStyle/>
                    <a:p>
                      <a:pPr algn="ctr" fontAlgn="b"/>
                      <a:r>
                        <a:rPr lang="mn-MN" sz="1300" b="0" i="0" u="none" strike="noStrike">
                          <a:solidFill>
                            <a:srgbClr val="000000"/>
                          </a:solidFill>
                          <a:effectLst/>
                          <a:latin typeface="Times New Roman" panose="02020603050405020304" pitchFamily="18" charset="0"/>
                          <a:cs typeface="Times New Roman" panose="02020603050405020304" pitchFamily="18" charset="0"/>
                        </a:rPr>
                        <a:t>Суурь цутггалт, суурьлуулалтын зардал</a:t>
                      </a:r>
                    </a:p>
                  </a:txBody>
                  <a:tcPr marL="6001" marR="6001" marT="6001"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Times New Roman" panose="02020603050405020304" pitchFamily="18" charset="0"/>
                          <a:cs typeface="Times New Roman" panose="02020603050405020304" pitchFamily="18" charset="0"/>
                        </a:rPr>
                        <a:t> </a:t>
                      </a:r>
                    </a:p>
                  </a:txBody>
                  <a:tcPr marL="6001" marR="6001" marT="6001"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6001" marR="6001" marT="6001"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rgbClr val="833C0C"/>
                          </a:solidFill>
                          <a:effectLst/>
                          <a:latin typeface="Times New Roman" panose="02020603050405020304" pitchFamily="18" charset="0"/>
                          <a:cs typeface="Times New Roman" panose="02020603050405020304" pitchFamily="18" charset="0"/>
                        </a:rPr>
                        <a:t>      100,000,000 </a:t>
                      </a:r>
                    </a:p>
                  </a:txBody>
                  <a:tcPr marL="6001" marR="6001" marT="6001"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rgbClr val="000000"/>
                          </a:solidFill>
                          <a:effectLst/>
                          <a:latin typeface="Times New Roman" panose="02020603050405020304" pitchFamily="18" charset="0"/>
                          <a:cs typeface="Times New Roman" panose="02020603050405020304" pitchFamily="18" charset="0"/>
                        </a:rPr>
                        <a:t>     15,079,500.0 </a:t>
                      </a:r>
                    </a:p>
                  </a:txBody>
                  <a:tcPr marL="6001" marR="6001" marT="6001"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300" b="0" i="0" u="none" strike="noStrike">
                          <a:solidFill>
                            <a:srgbClr val="000000"/>
                          </a:solidFill>
                          <a:effectLst/>
                          <a:latin typeface="Times New Roman" panose="02020603050405020304" pitchFamily="18" charset="0"/>
                          <a:cs typeface="Times New Roman" panose="02020603050405020304" pitchFamily="18" charset="0"/>
                        </a:rPr>
                        <a:t>15%</a:t>
                      </a:r>
                    </a:p>
                  </a:txBody>
                  <a:tcPr marL="6001" marR="6001" marT="6001"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0702089"/>
                  </a:ext>
                </a:extLst>
              </a:tr>
              <a:tr h="198025">
                <a:tc>
                  <a:txBody>
                    <a:bodyPr/>
                    <a:lstStyle/>
                    <a:p>
                      <a:pPr algn="ctr" fontAlgn="b"/>
                      <a:r>
                        <a:rPr lang="mn-MN" sz="1300" b="0" i="0" u="none" strike="noStrike">
                          <a:solidFill>
                            <a:srgbClr val="000000"/>
                          </a:solidFill>
                          <a:effectLst/>
                          <a:latin typeface="Times New Roman" panose="02020603050405020304" pitchFamily="18" charset="0"/>
                          <a:cs typeface="Times New Roman" panose="02020603050405020304" pitchFamily="18" charset="0"/>
                        </a:rPr>
                        <a:t>Дэд бүтэц холболт /агааржуулалт, цахилгаан, дулаан/</a:t>
                      </a:r>
                    </a:p>
                  </a:txBody>
                  <a:tcPr marL="6001" marR="6001" marT="6001"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Times New Roman" panose="02020603050405020304" pitchFamily="18" charset="0"/>
                          <a:cs typeface="Times New Roman" panose="02020603050405020304" pitchFamily="18" charset="0"/>
                        </a:rPr>
                        <a:t> </a:t>
                      </a:r>
                    </a:p>
                  </a:txBody>
                  <a:tcPr marL="6001" marR="6001" marT="6001"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6001" marR="6001" marT="6001"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rgbClr val="833C0C"/>
                          </a:solidFill>
                          <a:effectLst/>
                          <a:latin typeface="Times New Roman" panose="02020603050405020304" pitchFamily="18" charset="0"/>
                          <a:cs typeface="Times New Roman" panose="02020603050405020304" pitchFamily="18" charset="0"/>
                        </a:rPr>
                        <a:t>      100,000,000 </a:t>
                      </a:r>
                    </a:p>
                  </a:txBody>
                  <a:tcPr marL="6001" marR="6001" marT="6001"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6001" marR="6001" marT="6001"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Times New Roman" panose="02020603050405020304" pitchFamily="18" charset="0"/>
                          <a:cs typeface="Times New Roman" panose="02020603050405020304" pitchFamily="18" charset="0"/>
                        </a:rPr>
                        <a:t>0%</a:t>
                      </a:r>
                    </a:p>
                  </a:txBody>
                  <a:tcPr marL="6001" marR="6001" marT="6001"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7732518"/>
                  </a:ext>
                </a:extLst>
              </a:tr>
              <a:tr h="198025">
                <a:tc>
                  <a:txBody>
                    <a:bodyPr/>
                    <a:lstStyle/>
                    <a:p>
                      <a:pPr algn="ctr" fontAlgn="b"/>
                      <a:r>
                        <a:rPr lang="mn-MN" sz="1300" b="0" i="0" u="none" strike="noStrike" dirty="0">
                          <a:solidFill>
                            <a:srgbClr val="000000"/>
                          </a:solidFill>
                          <a:effectLst/>
                          <a:latin typeface="Times New Roman" panose="02020603050405020304" pitchFamily="18" charset="0"/>
                          <a:cs typeface="Times New Roman" panose="02020603050405020304" pitchFamily="18" charset="0"/>
                        </a:rPr>
                        <a:t>Угсралт монтажийн зардал</a:t>
                      </a:r>
                    </a:p>
                  </a:txBody>
                  <a:tcPr marL="6001" marR="6001" marT="6001"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Times New Roman" panose="02020603050405020304" pitchFamily="18" charset="0"/>
                          <a:cs typeface="Times New Roman" panose="02020603050405020304" pitchFamily="18" charset="0"/>
                        </a:rPr>
                        <a:t> </a:t>
                      </a:r>
                    </a:p>
                  </a:txBody>
                  <a:tcPr marL="6001" marR="6001" marT="600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Times New Roman" panose="02020603050405020304" pitchFamily="18" charset="0"/>
                          <a:cs typeface="Times New Roman" panose="02020603050405020304" pitchFamily="18" charset="0"/>
                        </a:rPr>
                        <a:t> </a:t>
                      </a:r>
                    </a:p>
                  </a:txBody>
                  <a:tcPr marL="6001" marR="6001" marT="600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rgbClr val="833C0C"/>
                          </a:solidFill>
                          <a:effectLst/>
                          <a:latin typeface="Times New Roman" panose="02020603050405020304" pitchFamily="18" charset="0"/>
                          <a:cs typeface="Times New Roman" panose="02020603050405020304" pitchFamily="18" charset="0"/>
                        </a:rPr>
                        <a:t>        20,000,000 </a:t>
                      </a:r>
                    </a:p>
                  </a:txBody>
                  <a:tcPr marL="6001" marR="6001" marT="6001"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6001" marR="6001" marT="6001"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rgbClr val="000000"/>
                          </a:solidFill>
                          <a:effectLst/>
                          <a:latin typeface="Times New Roman" panose="02020603050405020304" pitchFamily="18" charset="0"/>
                          <a:cs typeface="Times New Roman" panose="02020603050405020304" pitchFamily="18" charset="0"/>
                        </a:rPr>
                        <a:t>0%</a:t>
                      </a:r>
                    </a:p>
                  </a:txBody>
                  <a:tcPr marL="6001" marR="6001" marT="6001"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1560468"/>
                  </a:ext>
                </a:extLst>
              </a:tr>
              <a:tr h="198025">
                <a:tc>
                  <a:txBody>
                    <a:bodyPr/>
                    <a:lstStyle/>
                    <a:p>
                      <a:pPr algn="ctr" fontAlgn="b"/>
                      <a:r>
                        <a:rPr lang="mn-MN" sz="1300" b="0" i="0" u="none" strike="noStrike" dirty="0">
                          <a:solidFill>
                            <a:srgbClr val="000000"/>
                          </a:solidFill>
                          <a:effectLst/>
                          <a:latin typeface="Times New Roman" panose="02020603050405020304" pitchFamily="18" charset="0"/>
                          <a:cs typeface="Times New Roman" panose="02020603050405020304" pitchFamily="18" charset="0"/>
                        </a:rPr>
                        <a:t>Гадаад мэргэжилтний зардал</a:t>
                      </a:r>
                    </a:p>
                  </a:txBody>
                  <a:tcPr marL="6001" marR="6001" marT="6001"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Times New Roman" panose="02020603050405020304" pitchFamily="18" charset="0"/>
                          <a:cs typeface="Times New Roman" panose="02020603050405020304" pitchFamily="18" charset="0"/>
                        </a:rPr>
                        <a:t> </a:t>
                      </a:r>
                    </a:p>
                  </a:txBody>
                  <a:tcPr marL="6001" marR="6001" marT="600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Times New Roman" panose="02020603050405020304" pitchFamily="18" charset="0"/>
                          <a:cs typeface="Times New Roman" panose="02020603050405020304" pitchFamily="18" charset="0"/>
                        </a:rPr>
                        <a:t> </a:t>
                      </a:r>
                    </a:p>
                  </a:txBody>
                  <a:tcPr marL="6001" marR="6001" marT="600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rgbClr val="833C0C"/>
                          </a:solidFill>
                          <a:effectLst/>
                          <a:latin typeface="Times New Roman" panose="02020603050405020304" pitchFamily="18" charset="0"/>
                          <a:cs typeface="Times New Roman" panose="02020603050405020304" pitchFamily="18" charset="0"/>
                        </a:rPr>
                        <a:t>        30,000,000 </a:t>
                      </a:r>
                    </a:p>
                  </a:txBody>
                  <a:tcPr marL="6001" marR="6001" marT="6001"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6001" marR="6001" marT="6001"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rgbClr val="000000"/>
                          </a:solidFill>
                          <a:effectLst/>
                          <a:latin typeface="Times New Roman" panose="02020603050405020304" pitchFamily="18" charset="0"/>
                          <a:cs typeface="Times New Roman" panose="02020603050405020304" pitchFamily="18" charset="0"/>
                        </a:rPr>
                        <a:t>0%</a:t>
                      </a:r>
                    </a:p>
                  </a:txBody>
                  <a:tcPr marL="6001" marR="6001" marT="6001"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1131090"/>
                  </a:ext>
                </a:extLst>
              </a:tr>
              <a:tr h="312039">
                <a:tc gridSpan="3">
                  <a:txBody>
                    <a:bodyPr/>
                    <a:lstStyle/>
                    <a:p>
                      <a:pPr algn="ctr" fontAlgn="b"/>
                      <a:r>
                        <a:rPr lang="mn-MN" sz="1300" b="1" i="0" u="none" strike="noStrike" dirty="0">
                          <a:solidFill>
                            <a:schemeClr val="bg1"/>
                          </a:solidFill>
                          <a:effectLst/>
                          <a:latin typeface="Times New Roman" panose="02020603050405020304" pitchFamily="18" charset="0"/>
                          <a:cs typeface="Times New Roman" panose="02020603050405020304" pitchFamily="18" charset="0"/>
                        </a:rPr>
                        <a:t>Нийт ул цутгах шугмын тоног төхөөрөмжийн төсөв</a:t>
                      </a:r>
                    </a:p>
                  </a:txBody>
                  <a:tcPr marL="6001" marR="6001" marT="6001"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95763"/>
                    </a:solidFill>
                  </a:tcPr>
                </a:tc>
                <a:tc hMerge="1">
                  <a:txBody>
                    <a:bodyPr/>
                    <a:lstStyle/>
                    <a:p>
                      <a:endParaRPr lang="en-US"/>
                    </a:p>
                  </a:txBody>
                  <a:tcPr/>
                </a:tc>
                <a:tc hMerge="1">
                  <a:txBody>
                    <a:bodyPr/>
                    <a:lstStyle/>
                    <a:p>
                      <a:endParaRPr lang="en-US"/>
                    </a:p>
                  </a:txBody>
                  <a:tcPr/>
                </a:tc>
                <a:tc>
                  <a:txBody>
                    <a:bodyPr/>
                    <a:lstStyle/>
                    <a:p>
                      <a:pPr algn="ctr" fontAlgn="b"/>
                      <a:r>
                        <a:rPr lang="en-US" sz="1300" b="1" i="0" u="none" strike="noStrike" dirty="0">
                          <a:solidFill>
                            <a:schemeClr val="bg1"/>
                          </a:solidFill>
                          <a:effectLst/>
                          <a:latin typeface="Times New Roman" panose="02020603050405020304" pitchFamily="18" charset="0"/>
                          <a:cs typeface="Times New Roman" panose="02020603050405020304" pitchFamily="18" charset="0"/>
                        </a:rPr>
                        <a:t>   2,896,195,198 </a:t>
                      </a:r>
                    </a:p>
                  </a:txBody>
                  <a:tcPr marL="6001" marR="6001" marT="6001"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95763"/>
                    </a:solidFill>
                  </a:tcPr>
                </a:tc>
                <a:tc>
                  <a:txBody>
                    <a:bodyPr/>
                    <a:lstStyle/>
                    <a:p>
                      <a:pPr algn="ctr" fontAlgn="b"/>
                      <a:r>
                        <a:rPr lang="en-US" sz="1300" b="1" i="0" u="none" strike="noStrike" dirty="0">
                          <a:solidFill>
                            <a:schemeClr val="bg1"/>
                          </a:solidFill>
                          <a:effectLst/>
                          <a:latin typeface="Times New Roman" panose="02020603050405020304" pitchFamily="18" charset="0"/>
                          <a:cs typeface="Times New Roman" panose="02020603050405020304" pitchFamily="18" charset="0"/>
                        </a:rPr>
                        <a:t>   2,013,673,556 </a:t>
                      </a:r>
                    </a:p>
                  </a:txBody>
                  <a:tcPr marL="6001" marR="6001" marT="6001"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95763"/>
                    </a:solidFill>
                  </a:tcPr>
                </a:tc>
                <a:tc>
                  <a:txBody>
                    <a:bodyPr/>
                    <a:lstStyle/>
                    <a:p>
                      <a:pPr algn="ctr" fontAlgn="b"/>
                      <a:r>
                        <a:rPr lang="en-US" sz="1300" b="0" i="0" u="none" strike="noStrike" dirty="0">
                          <a:solidFill>
                            <a:schemeClr val="bg1"/>
                          </a:solidFill>
                          <a:effectLst/>
                          <a:latin typeface="Times New Roman" panose="02020603050405020304" pitchFamily="18" charset="0"/>
                          <a:cs typeface="Times New Roman" panose="02020603050405020304" pitchFamily="18" charset="0"/>
                        </a:rPr>
                        <a:t>70%</a:t>
                      </a:r>
                    </a:p>
                  </a:txBody>
                  <a:tcPr marL="6001" marR="6001" marT="6001"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95763"/>
                    </a:solidFill>
                  </a:tcPr>
                </a:tc>
                <a:extLst>
                  <a:ext uri="{0D108BD9-81ED-4DB2-BD59-A6C34878D82A}">
                    <a16:rowId xmlns:a16="http://schemas.microsoft.com/office/drawing/2014/main" val="2600107504"/>
                  </a:ext>
                </a:extLst>
              </a:tr>
            </a:tbl>
          </a:graphicData>
        </a:graphic>
      </p:graphicFrame>
      <p:sp>
        <p:nvSpPr>
          <p:cNvPr id="2" name="TextBox 16">
            <a:extLst>
              <a:ext uri="{FF2B5EF4-FFF2-40B4-BE49-F238E27FC236}">
                <a16:creationId xmlns:a16="http://schemas.microsoft.com/office/drawing/2014/main" id="{C9EE948D-FB6D-B1CC-91A8-69EDB5505A2C}"/>
              </a:ext>
            </a:extLst>
          </p:cNvPr>
          <p:cNvSpPr txBox="1"/>
          <p:nvPr/>
        </p:nvSpPr>
        <p:spPr>
          <a:xfrm>
            <a:off x="8496300" y="850900"/>
            <a:ext cx="4876801" cy="281295"/>
          </a:xfrm>
          <a:prstGeom prst="rect">
            <a:avLst/>
          </a:prstGeom>
        </p:spPr>
        <p:txBody>
          <a:bodyPr wrap="square" lIns="0" tIns="0" rIns="0" bIns="0" rtlCol="0" anchor="t">
            <a:spAutoFit/>
          </a:bodyPr>
          <a:lstStyle/>
          <a:p>
            <a:pPr algn="r">
              <a:lnSpc>
                <a:spcPts val="1763"/>
              </a:lnSpc>
            </a:pPr>
            <a:r>
              <a:rPr lang="mn-MN" sz="3600" b="1" dirty="0">
                <a:latin typeface="Times New Roman" panose="02020603050405020304" pitchFamily="18" charset="0"/>
                <a:ea typeface="Bricolage Grotesque Bold"/>
                <a:cs typeface="Times New Roman" panose="02020603050405020304" pitchFamily="18" charset="0"/>
                <a:sym typeface="Bricolage Grotesque Bold"/>
              </a:rPr>
              <a:t>ГУТАЛ ҮЙЛДВЭРЛЭЛ</a:t>
            </a:r>
            <a:endParaRPr lang="en-US" sz="3600" b="1" dirty="0">
              <a:latin typeface="Times New Roman" panose="02020603050405020304" pitchFamily="18" charset="0"/>
              <a:ea typeface="Bricolage Grotesque Bold"/>
              <a:cs typeface="Times New Roman" panose="02020603050405020304" pitchFamily="18" charset="0"/>
              <a:sym typeface="Bricolage Grotesque Bold"/>
            </a:endParaRPr>
          </a:p>
        </p:txBody>
      </p:sp>
    </p:spTree>
    <p:extLst>
      <p:ext uri="{BB962C8B-B14F-4D97-AF65-F5344CB8AC3E}">
        <p14:creationId xmlns:p14="http://schemas.microsoft.com/office/powerpoint/2010/main" val="3340100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6CBC8B-122C-12C7-3C13-D45E2F7BD44A}"/>
            </a:ext>
          </a:extLst>
        </p:cNvPr>
        <p:cNvGrpSpPr/>
        <p:nvPr/>
      </p:nvGrpSpPr>
      <p:grpSpPr>
        <a:xfrm>
          <a:off x="0" y="0"/>
          <a:ext cx="0" cy="0"/>
          <a:chOff x="0" y="0"/>
          <a:chExt cx="0" cy="0"/>
        </a:xfrm>
      </p:grpSpPr>
      <p:sp>
        <p:nvSpPr>
          <p:cNvPr id="2" name="TextBox 16">
            <a:extLst>
              <a:ext uri="{FF2B5EF4-FFF2-40B4-BE49-F238E27FC236}">
                <a16:creationId xmlns:a16="http://schemas.microsoft.com/office/drawing/2014/main" id="{3925B6A4-B16A-279C-77DD-01DFAC84BC66}"/>
              </a:ext>
            </a:extLst>
          </p:cNvPr>
          <p:cNvSpPr txBox="1"/>
          <p:nvPr/>
        </p:nvSpPr>
        <p:spPr>
          <a:xfrm>
            <a:off x="8572500" y="719182"/>
            <a:ext cx="4876801" cy="281295"/>
          </a:xfrm>
          <a:prstGeom prst="rect">
            <a:avLst/>
          </a:prstGeom>
        </p:spPr>
        <p:txBody>
          <a:bodyPr wrap="square" lIns="0" tIns="0" rIns="0" bIns="0" rtlCol="0" anchor="t">
            <a:spAutoFit/>
          </a:bodyPr>
          <a:lstStyle/>
          <a:p>
            <a:pPr algn="r">
              <a:lnSpc>
                <a:spcPts val="1763"/>
              </a:lnSpc>
            </a:pPr>
            <a:r>
              <a:rPr lang="mn-MN" sz="3600" b="1" dirty="0">
                <a:latin typeface="Times New Roman" panose="02020603050405020304" pitchFamily="18" charset="0"/>
                <a:ea typeface="Bricolage Grotesque Bold"/>
                <a:cs typeface="Times New Roman" panose="02020603050405020304" pitchFamily="18" charset="0"/>
                <a:sym typeface="Bricolage Grotesque Bold"/>
              </a:rPr>
              <a:t>НЭХИЙ ТАННЕРИ </a:t>
            </a:r>
            <a:endParaRPr lang="en-US" sz="3600" b="1" dirty="0">
              <a:latin typeface="Times New Roman" panose="02020603050405020304" pitchFamily="18" charset="0"/>
              <a:ea typeface="Bricolage Grotesque Bold"/>
              <a:cs typeface="Times New Roman" panose="02020603050405020304" pitchFamily="18" charset="0"/>
              <a:sym typeface="Bricolage Grotesque Bold"/>
            </a:endParaRPr>
          </a:p>
        </p:txBody>
      </p:sp>
      <p:sp>
        <p:nvSpPr>
          <p:cNvPr id="4" name="TextBox 3">
            <a:extLst>
              <a:ext uri="{FF2B5EF4-FFF2-40B4-BE49-F238E27FC236}">
                <a16:creationId xmlns:a16="http://schemas.microsoft.com/office/drawing/2014/main" id="{D9FA0667-D8F9-158E-BED9-8934BE8C88D4}"/>
              </a:ext>
            </a:extLst>
          </p:cNvPr>
          <p:cNvSpPr txBox="1"/>
          <p:nvPr/>
        </p:nvSpPr>
        <p:spPr>
          <a:xfrm>
            <a:off x="469711" y="8450311"/>
            <a:ext cx="13197961" cy="993477"/>
          </a:xfrm>
          <a:prstGeom prst="rect">
            <a:avLst/>
          </a:prstGeom>
          <a:solidFill>
            <a:schemeClr val="bg1"/>
          </a:solidFill>
          <a:ln>
            <a:noFill/>
          </a:ln>
        </p:spPr>
        <p:txBody>
          <a:bodyPr wrap="square">
            <a:spAutoFit/>
          </a:bodyPr>
          <a:lstStyle/>
          <a:p>
            <a:pPr marL="229573" indent="-229573">
              <a:lnSpc>
                <a:spcPct val="115000"/>
              </a:lnSpc>
              <a:spcAft>
                <a:spcPts val="643"/>
              </a:spcAft>
              <a:buFont typeface="Wingdings" panose="05000000000000000000" pitchFamily="2" charset="2"/>
              <a:buChar char="Ø"/>
            </a:pPr>
            <a:r>
              <a:rPr lang="mn-MN" sz="1446" b="1" dirty="0">
                <a:latin typeface="Times New Roman" panose="02020603050405020304" pitchFamily="18" charset="0"/>
                <a:ea typeface="SimSun" panose="02010600030101010101" pitchFamily="2" charset="-122"/>
                <a:cs typeface="Times New Roman" panose="02020603050405020304" pitchFamily="18" charset="0"/>
              </a:rPr>
              <a:t>Цэвэрлэх байгууламжын технологи шинэчлэл цэвэрлэсэн усаа дахин ашиглах </a:t>
            </a:r>
          </a:p>
          <a:p>
            <a:pPr marL="229573" indent="-229573">
              <a:lnSpc>
                <a:spcPct val="115000"/>
              </a:lnSpc>
              <a:spcAft>
                <a:spcPts val="643"/>
              </a:spcAft>
              <a:buFont typeface="Wingdings" panose="05000000000000000000" pitchFamily="2" charset="2"/>
              <a:buChar char="Ø"/>
            </a:pPr>
            <a:r>
              <a:rPr lang="mn-MN" sz="1446" b="1" dirty="0">
                <a:latin typeface="Times New Roman" panose="02020603050405020304" pitchFamily="18" charset="0"/>
                <a:ea typeface="SimSun" panose="02010600030101010101" pitchFamily="2" charset="-122"/>
                <a:cs typeface="Times New Roman" panose="02020603050405020304" pitchFamily="18" charset="0"/>
              </a:rPr>
              <a:t>Үйлдвэрлэлийн хог хаягдлыг шахмал түвшинд хүргэх</a:t>
            </a:r>
          </a:p>
          <a:p>
            <a:pPr marL="229573" indent="-229573">
              <a:lnSpc>
                <a:spcPct val="115000"/>
              </a:lnSpc>
              <a:spcAft>
                <a:spcPts val="643"/>
              </a:spcAft>
              <a:buFont typeface="Wingdings" panose="05000000000000000000" pitchFamily="2" charset="2"/>
              <a:buChar char="Ø"/>
            </a:pPr>
            <a:r>
              <a:rPr lang="mn-MN" sz="1446" b="1" dirty="0">
                <a:latin typeface="Times New Roman" panose="02020603050405020304" pitchFamily="18" charset="0"/>
                <a:ea typeface="SimSun" panose="02010600030101010101" pitchFamily="2" charset="-122"/>
                <a:cs typeface="Times New Roman" panose="02020603050405020304" pitchFamily="18" charset="0"/>
              </a:rPr>
              <a:t>Дотоодын эрчим хүч цэвэр ус уурын буцах кондицын усыг боломжит хэмжээнд дахин ашиглах ашиглалтын зардыг бууруулах </a:t>
            </a:r>
            <a:endParaRPr lang="en-US" sz="1446" b="1" dirty="0">
              <a:latin typeface="Times New Roman" panose="02020603050405020304" pitchFamily="18" charset="0"/>
              <a:ea typeface="SimSun" panose="02010600030101010101" pitchFamily="2" charset="-122"/>
              <a:cs typeface="Times New Roman" panose="02020603050405020304" pitchFamily="18" charset="0"/>
            </a:endParaRPr>
          </a:p>
        </p:txBody>
      </p:sp>
      <p:sp>
        <p:nvSpPr>
          <p:cNvPr id="5" name="TextBox 4">
            <a:extLst>
              <a:ext uri="{FF2B5EF4-FFF2-40B4-BE49-F238E27FC236}">
                <a16:creationId xmlns:a16="http://schemas.microsoft.com/office/drawing/2014/main" id="{1E5A8CB6-C3DD-3098-762E-530A469F509A}"/>
              </a:ext>
            </a:extLst>
          </p:cNvPr>
          <p:cNvSpPr txBox="1"/>
          <p:nvPr/>
        </p:nvSpPr>
        <p:spPr>
          <a:xfrm>
            <a:off x="469711" y="8005081"/>
            <a:ext cx="5391636" cy="353943"/>
          </a:xfrm>
          <a:prstGeom prst="rect">
            <a:avLst/>
          </a:prstGeom>
          <a:solidFill>
            <a:schemeClr val="bg1"/>
          </a:solidFill>
        </p:spPr>
        <p:txBody>
          <a:bodyPr wrap="square">
            <a:spAutoFit/>
          </a:bodyPr>
          <a:lstStyle/>
          <a:p>
            <a:pPr marL="229573" indent="-229573">
              <a:lnSpc>
                <a:spcPct val="115000"/>
              </a:lnSpc>
              <a:spcAft>
                <a:spcPts val="643"/>
              </a:spcAft>
              <a:buFont typeface="Wingdings" panose="05000000000000000000" pitchFamily="2" charset="2"/>
              <a:buChar char="Ø"/>
            </a:pPr>
            <a:r>
              <a:rPr lang="mn-MN" sz="1607" b="1" dirty="0">
                <a:latin typeface="Times New Roman" panose="02020603050405020304" pitchFamily="18" charset="0"/>
                <a:ea typeface="SimSun" panose="02010600030101010101" pitchFamily="2" charset="-122"/>
                <a:cs typeface="Times New Roman" panose="02020603050405020304" pitchFamily="18" charset="0"/>
              </a:rPr>
              <a:t>2025 онд төлөвлөж буй ажил</a:t>
            </a:r>
            <a:endParaRPr lang="en-US" sz="1607" b="1" dirty="0">
              <a:latin typeface="Times New Roman" panose="02020603050405020304" pitchFamily="18" charset="0"/>
              <a:ea typeface="SimSun" panose="02010600030101010101" pitchFamily="2" charset="-122"/>
              <a:cs typeface="Times New Roman" panose="02020603050405020304" pitchFamily="18" charset="0"/>
            </a:endParaRPr>
          </a:p>
        </p:txBody>
      </p:sp>
      <p:graphicFrame>
        <p:nvGraphicFramePr>
          <p:cNvPr id="7" name="Table 6">
            <a:extLst>
              <a:ext uri="{FF2B5EF4-FFF2-40B4-BE49-F238E27FC236}">
                <a16:creationId xmlns:a16="http://schemas.microsoft.com/office/drawing/2014/main" id="{B8E340A4-35BC-51AD-28F4-BA89B6E39B52}"/>
              </a:ext>
            </a:extLst>
          </p:cNvPr>
          <p:cNvGraphicFramePr>
            <a:graphicFrameLocks noGrp="1"/>
          </p:cNvGraphicFramePr>
          <p:nvPr/>
        </p:nvGraphicFramePr>
        <p:xfrm>
          <a:off x="527079" y="1017968"/>
          <a:ext cx="13167728" cy="3915336"/>
        </p:xfrm>
        <a:graphic>
          <a:graphicData uri="http://schemas.openxmlformats.org/drawingml/2006/table">
            <a:tbl>
              <a:tblPr>
                <a:tableStyleId>{5C22544A-7EE6-4342-B048-85BDC9FD1C3A}</a:tableStyleId>
              </a:tblPr>
              <a:tblGrid>
                <a:gridCol w="10828356">
                  <a:extLst>
                    <a:ext uri="{9D8B030D-6E8A-4147-A177-3AD203B41FA5}">
                      <a16:colId xmlns:a16="http://schemas.microsoft.com/office/drawing/2014/main" val="3286188644"/>
                    </a:ext>
                  </a:extLst>
                </a:gridCol>
                <a:gridCol w="1162681">
                  <a:extLst>
                    <a:ext uri="{9D8B030D-6E8A-4147-A177-3AD203B41FA5}">
                      <a16:colId xmlns:a16="http://schemas.microsoft.com/office/drawing/2014/main" val="811648642"/>
                    </a:ext>
                  </a:extLst>
                </a:gridCol>
                <a:gridCol w="1176691">
                  <a:extLst>
                    <a:ext uri="{9D8B030D-6E8A-4147-A177-3AD203B41FA5}">
                      <a16:colId xmlns:a16="http://schemas.microsoft.com/office/drawing/2014/main" val="996204247"/>
                    </a:ext>
                  </a:extLst>
                </a:gridCol>
              </a:tblGrid>
              <a:tr h="432054">
                <a:tc>
                  <a:txBody>
                    <a:bodyPr/>
                    <a:lstStyle/>
                    <a:p>
                      <a:pPr marL="342900" indent="-342900" algn="ctr" fontAlgn="b">
                        <a:buFont typeface="Arial" panose="020B0604020202020204" pitchFamily="34" charset="0"/>
                        <a:buChar char="•"/>
                      </a:pPr>
                      <a:r>
                        <a:rPr lang="mn-MN" sz="2100" b="1" u="none" strike="noStrike" dirty="0">
                          <a:solidFill>
                            <a:schemeClr val="tx1"/>
                          </a:solidFill>
                          <a:effectLst/>
                          <a:latin typeface="Times New Roman" panose="02020603050405020304" pitchFamily="18" charset="0"/>
                          <a:cs typeface="Times New Roman" panose="02020603050405020304" pitchFamily="18" charset="0"/>
                        </a:rPr>
                        <a:t>Төлөвлөгөөт ажлууд</a:t>
                      </a:r>
                      <a:endParaRPr lang="mn-MN"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tc>
                  <a:txBody>
                    <a:bodyPr/>
                    <a:lstStyle/>
                    <a:p>
                      <a:pPr algn="ctr" fontAlgn="b"/>
                      <a:r>
                        <a:rPr lang="mn-MN" sz="1400" b="1" u="none" strike="noStrike" dirty="0">
                          <a:solidFill>
                            <a:schemeClr val="tx1"/>
                          </a:solidFill>
                          <a:effectLst/>
                          <a:latin typeface="Times New Roman" panose="02020603050405020304" pitchFamily="18" charset="0"/>
                          <a:cs typeface="Times New Roman" panose="02020603050405020304" pitchFamily="18" charset="0"/>
                        </a:rPr>
                        <a:t>Ажлын гүйцэтгэл</a:t>
                      </a:r>
                      <a:endParaRPr lang="mn-MN"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tc>
                  <a:txBody>
                    <a:bodyPr/>
                    <a:lstStyle/>
                    <a:p>
                      <a:pPr algn="ctr" fontAlgn="b"/>
                      <a:r>
                        <a:rPr lang="mn-MN" sz="1400" b="1" u="none" strike="noStrike" dirty="0">
                          <a:solidFill>
                            <a:schemeClr val="tx1"/>
                          </a:solidFill>
                          <a:effectLst/>
                          <a:latin typeface="Times New Roman" panose="02020603050405020304" pitchFamily="18" charset="0"/>
                          <a:cs typeface="Times New Roman" panose="02020603050405020304" pitchFamily="18" charset="0"/>
                        </a:rPr>
                        <a:t>Тайлбар</a:t>
                      </a:r>
                      <a:endParaRPr lang="mn-MN"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extLst>
                  <a:ext uri="{0D108BD9-81ED-4DB2-BD59-A6C34878D82A}">
                    <a16:rowId xmlns:a16="http://schemas.microsoft.com/office/drawing/2014/main" val="1847824393"/>
                  </a:ext>
                </a:extLst>
              </a:tr>
              <a:tr h="432054">
                <a:tc>
                  <a:txBody>
                    <a:bodyPr/>
                    <a:lstStyle/>
                    <a:p>
                      <a:pPr marL="285750" indent="-285750" algn="l" fontAlgn="b">
                        <a:buFont typeface="Wingdings" panose="05000000000000000000" pitchFamily="2" charset="2"/>
                        <a:buChar char="Ø"/>
                      </a:pPr>
                      <a:r>
                        <a:rPr lang="mn-MN" sz="1400" b="0" u="none" strike="noStrike" dirty="0">
                          <a:solidFill>
                            <a:schemeClr val="tx1"/>
                          </a:solidFill>
                          <a:effectLst/>
                          <a:latin typeface="Times New Roman" panose="02020603050405020304" pitchFamily="18" charset="0"/>
                          <a:cs typeface="Times New Roman" panose="02020603050405020304" pitchFamily="18" charset="0"/>
                        </a:rPr>
                        <a:t>Цэвэрлэх байгууламжинд  агааржуулах бассейн дээр бороожуулалтын системийг уурын буцахын усыг ашиглан хурааж насосоор шийдэх ажлын 2.5 сая ₮ хийсэн</a:t>
                      </a:r>
                      <a:endParaRPr lang="mn-MN"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tc>
                  <a:txBody>
                    <a:bodyPr/>
                    <a:lstStyle/>
                    <a:p>
                      <a:pPr algn="ctr" fontAlgn="b"/>
                      <a:r>
                        <a:rPr lang="en-US" sz="1400" b="0" u="none" strike="noStrike" dirty="0">
                          <a:solidFill>
                            <a:schemeClr val="tx1"/>
                          </a:solidFill>
                          <a:effectLst/>
                          <a:latin typeface="Times New Roman" panose="02020603050405020304" pitchFamily="18" charset="0"/>
                          <a:cs typeface="Times New Roman" panose="02020603050405020304" pitchFamily="18" charset="0"/>
                        </a:rPr>
                        <a:t>100%</a:t>
                      </a:r>
                      <a:endParaRPr lang="en-US"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tc>
                  <a:txBody>
                    <a:bodyPr/>
                    <a:lstStyle/>
                    <a:p>
                      <a:pPr algn="ctr" fontAlgn="b"/>
                      <a:r>
                        <a:rPr lang="mn-MN" sz="1400" b="0" u="none" strike="noStrike" dirty="0">
                          <a:solidFill>
                            <a:schemeClr val="tx1"/>
                          </a:solidFill>
                          <a:effectLst/>
                          <a:latin typeface="Times New Roman" panose="02020603050405020304" pitchFamily="18" charset="0"/>
                          <a:cs typeface="Times New Roman" panose="02020603050405020304" pitchFamily="18" charset="0"/>
                        </a:rPr>
                        <a:t>3 хоног</a:t>
                      </a:r>
                      <a:endParaRPr lang="mn-MN"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extLst>
                  <a:ext uri="{0D108BD9-81ED-4DB2-BD59-A6C34878D82A}">
                    <a16:rowId xmlns:a16="http://schemas.microsoft.com/office/drawing/2014/main" val="963744088"/>
                  </a:ext>
                </a:extLst>
              </a:tr>
              <a:tr h="284145">
                <a:tc>
                  <a:txBody>
                    <a:bodyPr/>
                    <a:lstStyle/>
                    <a:p>
                      <a:pPr marL="285750" indent="-285750" algn="l" fontAlgn="b">
                        <a:buFont typeface="Wingdings" panose="05000000000000000000" pitchFamily="2" charset="2"/>
                        <a:buChar char="Ø"/>
                      </a:pPr>
                      <a:r>
                        <a:rPr lang="mn-MN" sz="1400" b="0" u="none" strike="noStrike" dirty="0">
                          <a:solidFill>
                            <a:schemeClr val="tx1"/>
                          </a:solidFill>
                          <a:effectLst/>
                          <a:latin typeface="Times New Roman" panose="02020603050405020304" pitchFamily="18" charset="0"/>
                          <a:cs typeface="Times New Roman" panose="02020603050405020304" pitchFamily="18" charset="0"/>
                        </a:rPr>
                        <a:t>Цэвэрлэх байгууламж шахмал ширний үйлдэрийн камержуулалтын ажлыг 5 сая ₮хийж гүйцэтгэв.</a:t>
                      </a:r>
                      <a:endParaRPr lang="mn-MN"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tc>
                  <a:txBody>
                    <a:bodyPr/>
                    <a:lstStyle/>
                    <a:p>
                      <a:pPr algn="ctr" fontAlgn="b"/>
                      <a:r>
                        <a:rPr lang="en-US" sz="1400" b="0" u="none" strike="noStrike" dirty="0">
                          <a:solidFill>
                            <a:schemeClr val="tx1"/>
                          </a:solidFill>
                          <a:effectLst/>
                          <a:latin typeface="Times New Roman" panose="02020603050405020304" pitchFamily="18" charset="0"/>
                          <a:cs typeface="Times New Roman" panose="02020603050405020304" pitchFamily="18" charset="0"/>
                        </a:rPr>
                        <a:t>100%</a:t>
                      </a:r>
                      <a:endParaRPr lang="en-US"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tc>
                  <a:txBody>
                    <a:bodyPr/>
                    <a:lstStyle/>
                    <a:p>
                      <a:pPr algn="ctr" fontAlgn="b"/>
                      <a:r>
                        <a:rPr lang="mn-MN" sz="1400" b="0" u="none" strike="noStrike" dirty="0">
                          <a:solidFill>
                            <a:schemeClr val="tx1"/>
                          </a:solidFill>
                          <a:effectLst/>
                          <a:latin typeface="Times New Roman" panose="02020603050405020304" pitchFamily="18" charset="0"/>
                          <a:cs typeface="Times New Roman" panose="02020603050405020304" pitchFamily="18" charset="0"/>
                        </a:rPr>
                        <a:t>7хоног</a:t>
                      </a:r>
                      <a:endParaRPr lang="mn-MN"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extLst>
                  <a:ext uri="{0D108BD9-81ED-4DB2-BD59-A6C34878D82A}">
                    <a16:rowId xmlns:a16="http://schemas.microsoft.com/office/drawing/2014/main" val="333314841"/>
                  </a:ext>
                </a:extLst>
              </a:tr>
              <a:tr h="333718">
                <a:tc>
                  <a:txBody>
                    <a:bodyPr/>
                    <a:lstStyle/>
                    <a:p>
                      <a:pPr marL="285750" indent="-285750" algn="l" fontAlgn="b">
                        <a:buFont typeface="Wingdings" panose="05000000000000000000" pitchFamily="2" charset="2"/>
                        <a:buChar char="Ø"/>
                      </a:pPr>
                      <a:r>
                        <a:rPr lang="mn-MN" sz="1400" b="0" u="none" strike="noStrike" dirty="0">
                          <a:solidFill>
                            <a:schemeClr val="tx1"/>
                          </a:solidFill>
                          <a:effectLst/>
                          <a:latin typeface="Times New Roman" panose="02020603050405020304" pitchFamily="18" charset="0"/>
                          <a:cs typeface="Times New Roman" panose="02020603050405020304" pitchFamily="18" charset="0"/>
                        </a:rPr>
                        <a:t>Үйлвэрийн гадна гэрэлтүүлгийн ажил 1.8 сая ₮ </a:t>
                      </a:r>
                      <a:endParaRPr lang="mn-MN"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tc>
                  <a:txBody>
                    <a:bodyPr/>
                    <a:lstStyle/>
                    <a:p>
                      <a:pPr algn="ctr" fontAlgn="b"/>
                      <a:r>
                        <a:rPr lang="en-US" sz="1400" b="0" u="none" strike="noStrike" dirty="0">
                          <a:solidFill>
                            <a:schemeClr val="tx1"/>
                          </a:solidFill>
                          <a:effectLst/>
                          <a:latin typeface="Times New Roman" panose="02020603050405020304" pitchFamily="18" charset="0"/>
                          <a:cs typeface="Times New Roman" panose="02020603050405020304" pitchFamily="18" charset="0"/>
                        </a:rPr>
                        <a:t>100%</a:t>
                      </a:r>
                      <a:endParaRPr lang="en-US"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tc>
                  <a:txBody>
                    <a:bodyPr/>
                    <a:lstStyle/>
                    <a:p>
                      <a:pPr algn="ctr" fontAlgn="b"/>
                      <a:r>
                        <a:rPr lang="mn-MN" sz="1400" b="0" u="none" strike="noStrike" dirty="0">
                          <a:solidFill>
                            <a:schemeClr val="tx1"/>
                          </a:solidFill>
                          <a:effectLst/>
                          <a:latin typeface="Times New Roman" panose="02020603050405020304" pitchFamily="18" charset="0"/>
                          <a:cs typeface="Times New Roman" panose="02020603050405020304" pitchFamily="18" charset="0"/>
                        </a:rPr>
                        <a:t>5 хоног</a:t>
                      </a:r>
                      <a:endParaRPr lang="mn-MN"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extLst>
                  <a:ext uri="{0D108BD9-81ED-4DB2-BD59-A6C34878D82A}">
                    <a16:rowId xmlns:a16="http://schemas.microsoft.com/office/drawing/2014/main" val="2061917076"/>
                  </a:ext>
                </a:extLst>
              </a:tr>
              <a:tr h="333718">
                <a:tc>
                  <a:txBody>
                    <a:bodyPr/>
                    <a:lstStyle/>
                    <a:p>
                      <a:pPr marL="285750" indent="-285750" algn="l" fontAlgn="b">
                        <a:buFont typeface="Wingdings" panose="05000000000000000000" pitchFamily="2" charset="2"/>
                        <a:buChar char="Ø"/>
                      </a:pPr>
                      <a:r>
                        <a:rPr lang="mn-MN" sz="1400" b="0" u="none" strike="noStrike" dirty="0">
                          <a:solidFill>
                            <a:schemeClr val="tx1"/>
                          </a:solidFill>
                          <a:effectLst/>
                          <a:latin typeface="Times New Roman" panose="02020603050405020304" pitchFamily="18" charset="0"/>
                          <a:cs typeface="Times New Roman" panose="02020603050405020304" pitchFamily="18" charset="0"/>
                        </a:rPr>
                        <a:t>160.180-р тасаг тоног төхөөрөмжийн вентляторуудыг  засварлах хөлтэй зориулалтын шүүгч 3.9 сая ₮  суурилуулав.</a:t>
                      </a:r>
                      <a:endParaRPr lang="mn-MN"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tc>
                  <a:txBody>
                    <a:bodyPr/>
                    <a:lstStyle/>
                    <a:p>
                      <a:pPr algn="ctr" fontAlgn="b"/>
                      <a:r>
                        <a:rPr lang="en-US" sz="1400" b="0" u="none" strike="noStrike" dirty="0">
                          <a:solidFill>
                            <a:schemeClr val="tx1"/>
                          </a:solidFill>
                          <a:effectLst/>
                          <a:latin typeface="Times New Roman" panose="02020603050405020304" pitchFamily="18" charset="0"/>
                          <a:cs typeface="Times New Roman" panose="02020603050405020304" pitchFamily="18" charset="0"/>
                        </a:rPr>
                        <a:t>100%</a:t>
                      </a:r>
                      <a:endParaRPr lang="en-US"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tc>
                  <a:txBody>
                    <a:bodyPr/>
                    <a:lstStyle/>
                    <a:p>
                      <a:pPr algn="ctr" fontAlgn="b"/>
                      <a:r>
                        <a:rPr lang="mn-MN" sz="1400" b="0" u="none" strike="noStrike" dirty="0">
                          <a:solidFill>
                            <a:schemeClr val="tx1"/>
                          </a:solidFill>
                          <a:effectLst/>
                          <a:latin typeface="Times New Roman" panose="02020603050405020304" pitchFamily="18" charset="0"/>
                          <a:cs typeface="Times New Roman" panose="02020603050405020304" pitchFamily="18" charset="0"/>
                        </a:rPr>
                        <a:t>14 хоног</a:t>
                      </a:r>
                      <a:endParaRPr lang="mn-MN"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extLst>
                  <a:ext uri="{0D108BD9-81ED-4DB2-BD59-A6C34878D82A}">
                    <a16:rowId xmlns:a16="http://schemas.microsoft.com/office/drawing/2014/main" val="3154175775"/>
                  </a:ext>
                </a:extLst>
              </a:tr>
              <a:tr h="403243">
                <a:tc>
                  <a:txBody>
                    <a:bodyPr/>
                    <a:lstStyle/>
                    <a:p>
                      <a:pPr marL="285750" indent="-285750" algn="l" fontAlgn="b">
                        <a:buFont typeface="Wingdings" panose="05000000000000000000" pitchFamily="2" charset="2"/>
                        <a:buChar char="Ø"/>
                      </a:pPr>
                      <a:r>
                        <a:rPr lang="mn-MN" sz="1400" b="0" u="none" strike="noStrike" dirty="0">
                          <a:solidFill>
                            <a:schemeClr val="tx1"/>
                          </a:solidFill>
                          <a:effectLst/>
                          <a:latin typeface="Times New Roman" panose="02020603050405020304" pitchFamily="18" charset="0"/>
                          <a:cs typeface="Times New Roman" panose="02020603050405020304" pitchFamily="18" charset="0"/>
                        </a:rPr>
                        <a:t>Нэхий таннери ХХК-н 160.180-р тасгуудын ханыг засварлах ажлыг зураг төсөв гаргаж батлуулан 77 сая ₮ 180-р тасгийг засварласан </a:t>
                      </a:r>
                      <a:endParaRPr lang="mn-MN"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tc>
                  <a:txBody>
                    <a:bodyPr/>
                    <a:lstStyle/>
                    <a:p>
                      <a:pPr algn="ctr" fontAlgn="b"/>
                      <a:r>
                        <a:rPr lang="en-US" sz="1400" b="0" u="none" strike="noStrike" dirty="0">
                          <a:solidFill>
                            <a:schemeClr val="tx1"/>
                          </a:solidFill>
                          <a:effectLst/>
                          <a:latin typeface="Times New Roman" panose="02020603050405020304" pitchFamily="18" charset="0"/>
                          <a:cs typeface="Times New Roman" panose="02020603050405020304" pitchFamily="18" charset="0"/>
                        </a:rPr>
                        <a:t>70%</a:t>
                      </a:r>
                      <a:endParaRPr lang="en-US"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tc>
                  <a:txBody>
                    <a:bodyPr/>
                    <a:lstStyle/>
                    <a:p>
                      <a:pPr algn="ctr" fontAlgn="b"/>
                      <a:r>
                        <a:rPr lang="mn-MN" sz="1400" b="0" u="none" strike="noStrike" dirty="0">
                          <a:solidFill>
                            <a:schemeClr val="tx1"/>
                          </a:solidFill>
                          <a:effectLst/>
                          <a:latin typeface="Times New Roman" panose="02020603050405020304" pitchFamily="18" charset="0"/>
                          <a:cs typeface="Times New Roman" panose="02020603050405020304" pitchFamily="18" charset="0"/>
                        </a:rPr>
                        <a:t>45 хоног</a:t>
                      </a:r>
                      <a:endParaRPr lang="mn-MN"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extLst>
                  <a:ext uri="{0D108BD9-81ED-4DB2-BD59-A6C34878D82A}">
                    <a16:rowId xmlns:a16="http://schemas.microsoft.com/office/drawing/2014/main" val="2966391462"/>
                  </a:ext>
                </a:extLst>
              </a:tr>
              <a:tr h="305909">
                <a:tc>
                  <a:txBody>
                    <a:bodyPr/>
                    <a:lstStyle/>
                    <a:p>
                      <a:pPr marL="285750" indent="-285750" algn="l" fontAlgn="b">
                        <a:buFont typeface="Wingdings" panose="05000000000000000000" pitchFamily="2" charset="2"/>
                        <a:buChar char="Ø"/>
                      </a:pPr>
                      <a:r>
                        <a:rPr lang="mn-MN" sz="1400" b="0" u="none" strike="noStrike" dirty="0">
                          <a:solidFill>
                            <a:schemeClr val="tx1"/>
                          </a:solidFill>
                          <a:effectLst/>
                          <a:latin typeface="Times New Roman" panose="02020603050405020304" pitchFamily="18" charset="0"/>
                          <a:cs typeface="Times New Roman" panose="02020603050405020304" pitchFamily="18" charset="0"/>
                        </a:rPr>
                        <a:t>Дархан ДЦС гарсан Ф250 уурын шугамд тоолуур 19 сая ₮ тавьсан</a:t>
                      </a:r>
                      <a:endParaRPr lang="mn-MN"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tc>
                  <a:txBody>
                    <a:bodyPr/>
                    <a:lstStyle/>
                    <a:p>
                      <a:pPr algn="ctr" fontAlgn="b"/>
                      <a:r>
                        <a:rPr lang="en-US" sz="1400" b="0" u="none" strike="noStrike" dirty="0">
                          <a:solidFill>
                            <a:schemeClr val="tx1"/>
                          </a:solidFill>
                          <a:effectLst/>
                          <a:latin typeface="Times New Roman" panose="02020603050405020304" pitchFamily="18" charset="0"/>
                          <a:cs typeface="Times New Roman" panose="02020603050405020304" pitchFamily="18" charset="0"/>
                        </a:rPr>
                        <a:t>100%</a:t>
                      </a:r>
                      <a:endParaRPr lang="en-US"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tc>
                  <a:txBody>
                    <a:bodyPr/>
                    <a:lstStyle/>
                    <a:p>
                      <a:pPr algn="ctr" fontAlgn="b"/>
                      <a:r>
                        <a:rPr lang="mn-MN" sz="1400" b="0" u="none" strike="noStrike" dirty="0">
                          <a:solidFill>
                            <a:schemeClr val="tx1"/>
                          </a:solidFill>
                          <a:effectLst/>
                          <a:latin typeface="Times New Roman" panose="02020603050405020304" pitchFamily="18" charset="0"/>
                          <a:cs typeface="Times New Roman" panose="02020603050405020304" pitchFamily="18" charset="0"/>
                        </a:rPr>
                        <a:t>21хоног</a:t>
                      </a:r>
                      <a:endParaRPr lang="mn-MN"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extLst>
                  <a:ext uri="{0D108BD9-81ED-4DB2-BD59-A6C34878D82A}">
                    <a16:rowId xmlns:a16="http://schemas.microsoft.com/office/drawing/2014/main" val="3686154835"/>
                  </a:ext>
                </a:extLst>
              </a:tr>
              <a:tr h="333718">
                <a:tc>
                  <a:txBody>
                    <a:bodyPr/>
                    <a:lstStyle/>
                    <a:p>
                      <a:pPr marL="285750" indent="-285750" algn="l" fontAlgn="b">
                        <a:buFont typeface="Wingdings" panose="05000000000000000000" pitchFamily="2" charset="2"/>
                        <a:buChar char="Ø"/>
                      </a:pPr>
                      <a:r>
                        <a:rPr lang="mn-MN" sz="1400" b="0" u="none" strike="noStrike" dirty="0">
                          <a:solidFill>
                            <a:schemeClr val="tx1"/>
                          </a:solidFill>
                          <a:effectLst/>
                          <a:latin typeface="Times New Roman" panose="02020603050405020304" pitchFamily="18" charset="0"/>
                          <a:cs typeface="Times New Roman" panose="02020603050405020304" pitchFamily="18" charset="0"/>
                        </a:rPr>
                        <a:t>Эрчим хүчний хэсэгчилсэн аудит хийлгэсэн</a:t>
                      </a:r>
                      <a:endParaRPr lang="mn-MN"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tc>
                  <a:txBody>
                    <a:bodyPr/>
                    <a:lstStyle/>
                    <a:p>
                      <a:pPr algn="ctr" fontAlgn="b"/>
                      <a:r>
                        <a:rPr lang="en-US" sz="1400" b="0" u="none" strike="noStrike" dirty="0">
                          <a:solidFill>
                            <a:schemeClr val="tx1"/>
                          </a:solidFill>
                          <a:effectLst/>
                          <a:latin typeface="Times New Roman" panose="02020603050405020304" pitchFamily="18" charset="0"/>
                          <a:cs typeface="Times New Roman" panose="02020603050405020304" pitchFamily="18" charset="0"/>
                        </a:rPr>
                        <a:t>100%</a:t>
                      </a:r>
                      <a:endParaRPr lang="en-US"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tc>
                  <a:txBody>
                    <a:bodyPr/>
                    <a:lstStyle/>
                    <a:p>
                      <a:pPr algn="ctr" fontAlgn="b"/>
                      <a:r>
                        <a:rPr lang="mn-MN" sz="1400" b="0" u="none" strike="noStrike" dirty="0">
                          <a:solidFill>
                            <a:schemeClr val="tx1"/>
                          </a:solidFill>
                          <a:effectLst/>
                          <a:latin typeface="Times New Roman" panose="02020603050405020304" pitchFamily="18" charset="0"/>
                          <a:cs typeface="Times New Roman" panose="02020603050405020304" pitchFamily="18" charset="0"/>
                        </a:rPr>
                        <a:t>45 хоног</a:t>
                      </a:r>
                      <a:endParaRPr lang="mn-MN"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extLst>
                  <a:ext uri="{0D108BD9-81ED-4DB2-BD59-A6C34878D82A}">
                    <a16:rowId xmlns:a16="http://schemas.microsoft.com/office/drawing/2014/main" val="2060273516"/>
                  </a:ext>
                </a:extLst>
              </a:tr>
              <a:tr h="333718">
                <a:tc>
                  <a:txBody>
                    <a:bodyPr/>
                    <a:lstStyle/>
                    <a:p>
                      <a:pPr marL="285750" indent="-285750" algn="l" fontAlgn="b">
                        <a:buFont typeface="Wingdings" panose="05000000000000000000" pitchFamily="2" charset="2"/>
                        <a:buChar char="Ø"/>
                      </a:pPr>
                      <a:r>
                        <a:rPr lang="mn-MN" sz="1400" b="0" u="none" strike="noStrike" dirty="0">
                          <a:solidFill>
                            <a:schemeClr val="tx1"/>
                          </a:solidFill>
                          <a:effectLst/>
                          <a:latin typeface="Times New Roman" panose="02020603050405020304" pitchFamily="18" charset="0"/>
                          <a:cs typeface="Times New Roman" panose="02020603050405020304" pitchFamily="18" charset="0"/>
                        </a:rPr>
                        <a:t>Туршилтын дээвэр 40.1 сая ₮</a:t>
                      </a:r>
                      <a:endParaRPr lang="mn-MN"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tc>
                  <a:txBody>
                    <a:bodyPr/>
                    <a:lstStyle/>
                    <a:p>
                      <a:pPr algn="ctr" fontAlgn="b"/>
                      <a:r>
                        <a:rPr lang="en-US" sz="1400" b="0" u="none" strike="noStrike" dirty="0">
                          <a:solidFill>
                            <a:schemeClr val="tx1"/>
                          </a:solidFill>
                          <a:effectLst/>
                          <a:latin typeface="Times New Roman" panose="02020603050405020304" pitchFamily="18" charset="0"/>
                          <a:cs typeface="Times New Roman" panose="02020603050405020304" pitchFamily="18" charset="0"/>
                        </a:rPr>
                        <a:t>100%</a:t>
                      </a:r>
                      <a:endParaRPr lang="en-US"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tc>
                  <a:txBody>
                    <a:bodyPr/>
                    <a:lstStyle/>
                    <a:p>
                      <a:pPr algn="ctr" fontAlgn="b"/>
                      <a:r>
                        <a:rPr lang="mn-MN" sz="1400" b="0" u="none" strike="noStrike" dirty="0">
                          <a:solidFill>
                            <a:schemeClr val="tx1"/>
                          </a:solidFill>
                          <a:effectLst/>
                          <a:latin typeface="Times New Roman" panose="02020603050405020304" pitchFamily="18" charset="0"/>
                          <a:cs typeface="Times New Roman" panose="02020603050405020304" pitchFamily="18" charset="0"/>
                        </a:rPr>
                        <a:t>21 хоног</a:t>
                      </a:r>
                      <a:endParaRPr lang="mn-MN"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extLst>
                  <a:ext uri="{0D108BD9-81ED-4DB2-BD59-A6C34878D82A}">
                    <a16:rowId xmlns:a16="http://schemas.microsoft.com/office/drawing/2014/main" val="3805836385"/>
                  </a:ext>
                </a:extLst>
              </a:tr>
              <a:tr h="417150">
                <a:tc>
                  <a:txBody>
                    <a:bodyPr/>
                    <a:lstStyle/>
                    <a:p>
                      <a:pPr marL="285750" indent="-285750" algn="l" fontAlgn="b">
                        <a:buFont typeface="Wingdings" panose="05000000000000000000" pitchFamily="2" charset="2"/>
                        <a:buChar char="Ø"/>
                      </a:pPr>
                      <a:r>
                        <a:rPr lang="mn-MN" sz="1400" b="0" u="none" strike="noStrike" dirty="0">
                          <a:solidFill>
                            <a:schemeClr val="tx1"/>
                          </a:solidFill>
                          <a:effectLst/>
                          <a:latin typeface="Times New Roman" panose="02020603050405020304" pitchFamily="18" charset="0"/>
                          <a:cs typeface="Times New Roman" panose="02020603050405020304" pitchFamily="18" charset="0"/>
                        </a:rPr>
                        <a:t>Хөвсгөл аймаг түүхий эдийн баазын хөрөнгө оруулалт 150 сая ₮</a:t>
                      </a:r>
                      <a:endParaRPr lang="mn-MN"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tc>
                  <a:txBody>
                    <a:bodyPr/>
                    <a:lstStyle/>
                    <a:p>
                      <a:pPr algn="ctr" fontAlgn="b"/>
                      <a:r>
                        <a:rPr lang="en-US" sz="1400" b="0" u="none" strike="noStrike" dirty="0">
                          <a:solidFill>
                            <a:schemeClr val="tx1"/>
                          </a:solidFill>
                          <a:effectLst/>
                          <a:latin typeface="Times New Roman" panose="02020603050405020304" pitchFamily="18" charset="0"/>
                          <a:cs typeface="Times New Roman" panose="02020603050405020304" pitchFamily="18" charset="0"/>
                        </a:rPr>
                        <a:t>90%</a:t>
                      </a:r>
                      <a:endParaRPr lang="en-US"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tc>
                  <a:txBody>
                    <a:bodyPr/>
                    <a:lstStyle/>
                    <a:p>
                      <a:pPr algn="ctr" fontAlgn="b"/>
                      <a:r>
                        <a:rPr lang="mn-MN" sz="1400" b="0" u="none" strike="noStrike" dirty="0">
                          <a:solidFill>
                            <a:schemeClr val="tx1"/>
                          </a:solidFill>
                          <a:effectLst/>
                          <a:latin typeface="Times New Roman" panose="02020603050405020304" pitchFamily="18" charset="0"/>
                          <a:cs typeface="Times New Roman" panose="02020603050405020304" pitchFamily="18" charset="0"/>
                        </a:rPr>
                        <a:t>90 хоног</a:t>
                      </a:r>
                      <a:endParaRPr lang="mn-MN"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extLst>
                  <a:ext uri="{0D108BD9-81ED-4DB2-BD59-A6C34878D82A}">
                    <a16:rowId xmlns:a16="http://schemas.microsoft.com/office/drawing/2014/main" val="2477085903"/>
                  </a:ext>
                </a:extLst>
              </a:tr>
              <a:tr h="305909">
                <a:tc>
                  <a:txBody>
                    <a:bodyPr/>
                    <a:lstStyle/>
                    <a:p>
                      <a:pPr marL="285750" indent="-285750" algn="l" fontAlgn="b">
                        <a:buFont typeface="Wingdings" panose="05000000000000000000" pitchFamily="2" charset="2"/>
                        <a:buChar char="Ø"/>
                      </a:pPr>
                      <a:r>
                        <a:rPr lang="mn-MN" sz="1400" b="0" u="none" strike="noStrike" dirty="0">
                          <a:solidFill>
                            <a:schemeClr val="tx1"/>
                          </a:solidFill>
                          <a:effectLst/>
                          <a:latin typeface="Times New Roman" panose="02020603050405020304" pitchFamily="18" charset="0"/>
                          <a:cs typeface="Times New Roman" panose="02020603050405020304" pitchFamily="18" charset="0"/>
                        </a:rPr>
                        <a:t>Үйлдвэрийн ажилчдын барилгын засвар /Дээвэр, дотор нураалт ,цонх /</a:t>
                      </a:r>
                      <a:endParaRPr lang="mn-MN"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tc>
                  <a:txBody>
                    <a:bodyPr/>
                    <a:lstStyle/>
                    <a:p>
                      <a:pPr algn="ctr" fontAlgn="b"/>
                      <a:r>
                        <a:rPr lang="en-US" sz="1400" b="0" u="none" strike="noStrike">
                          <a:solidFill>
                            <a:schemeClr val="tx1"/>
                          </a:solidFill>
                          <a:effectLst/>
                          <a:latin typeface="Times New Roman" panose="02020603050405020304" pitchFamily="18" charset="0"/>
                          <a:cs typeface="Times New Roman" panose="02020603050405020304" pitchFamily="18" charset="0"/>
                        </a:rPr>
                        <a:t>90%</a:t>
                      </a:r>
                      <a:endParaRPr lang="en-US" sz="1400" b="0" i="0" u="none" strike="noStrike">
                        <a:solidFill>
                          <a:schemeClr val="tx1"/>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tc>
                  <a:txBody>
                    <a:bodyPr/>
                    <a:lstStyle/>
                    <a:p>
                      <a:pPr algn="ctr" fontAlgn="b"/>
                      <a:r>
                        <a:rPr lang="mn-MN" sz="1400" b="0" u="none" strike="noStrike" dirty="0">
                          <a:solidFill>
                            <a:schemeClr val="tx1"/>
                          </a:solidFill>
                          <a:effectLst/>
                          <a:latin typeface="Times New Roman" panose="02020603050405020304" pitchFamily="18" charset="0"/>
                          <a:cs typeface="Times New Roman" panose="02020603050405020304" pitchFamily="18" charset="0"/>
                        </a:rPr>
                        <a:t>30 хоног</a:t>
                      </a:r>
                      <a:endParaRPr lang="mn-MN"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extLst>
                  <a:ext uri="{0D108BD9-81ED-4DB2-BD59-A6C34878D82A}">
                    <a16:rowId xmlns:a16="http://schemas.microsoft.com/office/drawing/2014/main" val="2799732690"/>
                  </a:ext>
                </a:extLst>
              </a:tr>
            </a:tbl>
          </a:graphicData>
        </a:graphic>
      </p:graphicFrame>
      <p:pic>
        <p:nvPicPr>
          <p:cNvPr id="8" name="Picture 7">
            <a:extLst>
              <a:ext uri="{FF2B5EF4-FFF2-40B4-BE49-F238E27FC236}">
                <a16:creationId xmlns:a16="http://schemas.microsoft.com/office/drawing/2014/main" id="{C730FE98-90DC-B720-5CCC-0B18D9F13D27}"/>
              </a:ext>
            </a:extLst>
          </p:cNvPr>
          <p:cNvPicPr>
            <a:picLocks noChangeAspect="1"/>
          </p:cNvPicPr>
          <p:nvPr/>
        </p:nvPicPr>
        <p:blipFill>
          <a:blip r:embed="rId2"/>
          <a:stretch>
            <a:fillRect/>
          </a:stretch>
        </p:blipFill>
        <p:spPr>
          <a:xfrm>
            <a:off x="472719" y="5293990"/>
            <a:ext cx="2139440" cy="2509886"/>
          </a:xfrm>
          <a:prstGeom prst="rect">
            <a:avLst/>
          </a:prstGeom>
        </p:spPr>
      </p:pic>
      <p:pic>
        <p:nvPicPr>
          <p:cNvPr id="9" name="Picture 8">
            <a:extLst>
              <a:ext uri="{FF2B5EF4-FFF2-40B4-BE49-F238E27FC236}">
                <a16:creationId xmlns:a16="http://schemas.microsoft.com/office/drawing/2014/main" id="{80687B0E-F578-7EA6-A3FB-EC3E01274320}"/>
              </a:ext>
            </a:extLst>
          </p:cNvPr>
          <p:cNvPicPr>
            <a:picLocks noChangeAspect="1"/>
          </p:cNvPicPr>
          <p:nvPr/>
        </p:nvPicPr>
        <p:blipFill>
          <a:blip r:embed="rId3"/>
          <a:stretch>
            <a:fillRect/>
          </a:stretch>
        </p:blipFill>
        <p:spPr>
          <a:xfrm>
            <a:off x="2621194" y="5296349"/>
            <a:ext cx="2139440" cy="2509886"/>
          </a:xfrm>
          <a:prstGeom prst="rect">
            <a:avLst/>
          </a:prstGeom>
        </p:spPr>
      </p:pic>
      <p:pic>
        <p:nvPicPr>
          <p:cNvPr id="10" name="Picture 9">
            <a:extLst>
              <a:ext uri="{FF2B5EF4-FFF2-40B4-BE49-F238E27FC236}">
                <a16:creationId xmlns:a16="http://schemas.microsoft.com/office/drawing/2014/main" id="{4C945098-1B99-327F-C579-6A86F3C02682}"/>
              </a:ext>
            </a:extLst>
          </p:cNvPr>
          <p:cNvPicPr>
            <a:picLocks noChangeAspect="1"/>
          </p:cNvPicPr>
          <p:nvPr/>
        </p:nvPicPr>
        <p:blipFill>
          <a:blip r:embed="rId4"/>
          <a:stretch>
            <a:fillRect/>
          </a:stretch>
        </p:blipFill>
        <p:spPr>
          <a:xfrm>
            <a:off x="4731118" y="5293990"/>
            <a:ext cx="2355803" cy="2527377"/>
          </a:xfrm>
          <a:prstGeom prst="rect">
            <a:avLst/>
          </a:prstGeom>
        </p:spPr>
      </p:pic>
      <p:pic>
        <p:nvPicPr>
          <p:cNvPr id="11" name="Picture 10">
            <a:extLst>
              <a:ext uri="{FF2B5EF4-FFF2-40B4-BE49-F238E27FC236}">
                <a16:creationId xmlns:a16="http://schemas.microsoft.com/office/drawing/2014/main" id="{0CE07E30-4916-BBFE-D79D-E1C9D5BCBB7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1000" y="5293990"/>
            <a:ext cx="2206121" cy="2527377"/>
          </a:xfrm>
          <a:prstGeom prst="rect">
            <a:avLst/>
          </a:prstGeom>
        </p:spPr>
      </p:pic>
      <p:pic>
        <p:nvPicPr>
          <p:cNvPr id="12" name="Picture 11">
            <a:extLst>
              <a:ext uri="{FF2B5EF4-FFF2-40B4-BE49-F238E27FC236}">
                <a16:creationId xmlns:a16="http://schemas.microsoft.com/office/drawing/2014/main" id="{7F40C5DD-C5FB-ED46-9933-F63C37FAA75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97121" y="5285244"/>
            <a:ext cx="2139440" cy="2527377"/>
          </a:xfrm>
          <a:prstGeom prst="rect">
            <a:avLst/>
          </a:prstGeom>
        </p:spPr>
      </p:pic>
      <p:pic>
        <p:nvPicPr>
          <p:cNvPr id="13" name="Picture 12">
            <a:extLst>
              <a:ext uri="{FF2B5EF4-FFF2-40B4-BE49-F238E27FC236}">
                <a16:creationId xmlns:a16="http://schemas.microsoft.com/office/drawing/2014/main" id="{7A51C7AC-C0C9-C58F-5773-116C7D0D3A13}"/>
              </a:ext>
            </a:extLst>
          </p:cNvPr>
          <p:cNvPicPr>
            <a:picLocks noChangeAspect="1"/>
          </p:cNvPicPr>
          <p:nvPr/>
        </p:nvPicPr>
        <p:blipFill>
          <a:blip r:embed="rId7"/>
          <a:stretch>
            <a:fillRect/>
          </a:stretch>
        </p:blipFill>
        <p:spPr>
          <a:xfrm>
            <a:off x="11436561" y="5306691"/>
            <a:ext cx="2206121" cy="2514676"/>
          </a:xfrm>
          <a:prstGeom prst="rect">
            <a:avLst/>
          </a:prstGeom>
        </p:spPr>
      </p:pic>
    </p:spTree>
    <p:extLst>
      <p:ext uri="{BB962C8B-B14F-4D97-AF65-F5344CB8AC3E}">
        <p14:creationId xmlns:p14="http://schemas.microsoft.com/office/powerpoint/2010/main" val="3740746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95763"/>
        </a:solidFill>
        <a:effectLst/>
      </p:bgPr>
    </p:bg>
    <p:spTree>
      <p:nvGrpSpPr>
        <p:cNvPr id="1" name="">
          <a:extLst>
            <a:ext uri="{FF2B5EF4-FFF2-40B4-BE49-F238E27FC236}">
              <a16:creationId xmlns:a16="http://schemas.microsoft.com/office/drawing/2014/main" id="{E8B5CBF0-FAD3-BBF4-8411-DF7A6E549A7B}"/>
            </a:ext>
          </a:extLst>
        </p:cNvPr>
        <p:cNvGrpSpPr/>
        <p:nvPr/>
      </p:nvGrpSpPr>
      <p:grpSpPr>
        <a:xfrm>
          <a:off x="0" y="0"/>
          <a:ext cx="0" cy="0"/>
          <a:chOff x="0" y="0"/>
          <a:chExt cx="0" cy="0"/>
        </a:xfrm>
      </p:grpSpPr>
      <p:sp>
        <p:nvSpPr>
          <p:cNvPr id="14" name="Title 13">
            <a:extLst>
              <a:ext uri="{FF2B5EF4-FFF2-40B4-BE49-F238E27FC236}">
                <a16:creationId xmlns:a16="http://schemas.microsoft.com/office/drawing/2014/main" id="{A3A28F14-BC34-DDA8-EC94-5B1652198236}"/>
              </a:ext>
            </a:extLst>
          </p:cNvPr>
          <p:cNvSpPr>
            <a:spLocks noGrp="1"/>
          </p:cNvSpPr>
          <p:nvPr>
            <p:ph type="title"/>
          </p:nvPr>
        </p:nvSpPr>
        <p:spPr>
          <a:xfrm>
            <a:off x="5166269" y="1457150"/>
            <a:ext cx="5355436" cy="731484"/>
          </a:xfrm>
        </p:spPr>
        <p:txBody>
          <a:bodyPr>
            <a:noAutofit/>
          </a:bodyPr>
          <a:lstStyle/>
          <a:p>
            <a:pPr algn="ctr"/>
            <a:r>
              <a:rPr lang="mn-MN" sz="3200" b="1" dirty="0">
                <a:solidFill>
                  <a:schemeClr val="bg1"/>
                </a:solidFill>
                <a:latin typeface="Arial" panose="020B0604020202020204" pitchFamily="34" charset="0"/>
                <a:cs typeface="Arial" panose="020B0604020202020204" pitchFamily="34" charset="0"/>
              </a:rPr>
              <a:t>АГУУЛГА</a:t>
            </a:r>
            <a:endParaRPr lang="en-US" sz="3200" b="1" dirty="0">
              <a:solidFill>
                <a:schemeClr val="bg1"/>
              </a:solidFill>
              <a:latin typeface="Arial" panose="020B0604020202020204" pitchFamily="34" charset="0"/>
              <a:cs typeface="Arial" panose="020B0604020202020204" pitchFamily="34" charset="0"/>
            </a:endParaRPr>
          </a:p>
        </p:txBody>
      </p:sp>
      <p:sp>
        <p:nvSpPr>
          <p:cNvPr id="2" name="Text Placeholder 1">
            <a:extLst>
              <a:ext uri="{FF2B5EF4-FFF2-40B4-BE49-F238E27FC236}">
                <a16:creationId xmlns:a16="http://schemas.microsoft.com/office/drawing/2014/main" id="{3490B5D4-4FBC-DF9F-D3A4-D395468B8CF9}"/>
              </a:ext>
            </a:extLst>
          </p:cNvPr>
          <p:cNvSpPr>
            <a:spLocks noGrp="1"/>
          </p:cNvSpPr>
          <p:nvPr>
            <p:ph type="body" sz="quarter" idx="10"/>
          </p:nvPr>
        </p:nvSpPr>
        <p:spPr>
          <a:xfrm>
            <a:off x="10325100" y="622300"/>
            <a:ext cx="3879959" cy="319900"/>
          </a:xfrm>
        </p:spPr>
        <p:txBody>
          <a:bodyPr/>
          <a:lstStyle/>
          <a:p>
            <a:r>
              <a:rPr lang="en-US" b="1" dirty="0">
                <a:solidFill>
                  <a:schemeClr val="bg1"/>
                </a:solidFill>
              </a:rPr>
              <a:t>TRUE MONGOLIAN GENUINE LEATHER  </a:t>
            </a:r>
          </a:p>
          <a:p>
            <a:endParaRPr lang="en-US" b="1" dirty="0">
              <a:solidFill>
                <a:schemeClr val="bg1"/>
              </a:solidFill>
            </a:endParaRPr>
          </a:p>
        </p:txBody>
      </p:sp>
      <p:sp>
        <p:nvSpPr>
          <p:cNvPr id="4" name="object 21">
            <a:extLst>
              <a:ext uri="{FF2B5EF4-FFF2-40B4-BE49-F238E27FC236}">
                <a16:creationId xmlns:a16="http://schemas.microsoft.com/office/drawing/2014/main" id="{1467B999-5E78-543B-6632-06B5FA3A26AD}"/>
              </a:ext>
            </a:extLst>
          </p:cNvPr>
          <p:cNvSpPr/>
          <p:nvPr/>
        </p:nvSpPr>
        <p:spPr>
          <a:xfrm flipH="1">
            <a:off x="2628900" y="-139700"/>
            <a:ext cx="152400" cy="10080625"/>
          </a:xfrm>
          <a:custGeom>
            <a:avLst/>
            <a:gdLst/>
            <a:ahLst/>
            <a:cxnLst/>
            <a:rect l="l" t="t" r="r" b="b"/>
            <a:pathLst>
              <a:path h="10080625">
                <a:moveTo>
                  <a:pt x="0" y="0"/>
                </a:moveTo>
                <a:lnTo>
                  <a:pt x="0" y="10080002"/>
                </a:lnTo>
              </a:path>
            </a:pathLst>
          </a:custGeom>
          <a:ln w="3175">
            <a:solidFill>
              <a:schemeClr val="bg1"/>
            </a:solidFill>
          </a:ln>
        </p:spPr>
        <p:txBody>
          <a:bodyPr wrap="square" lIns="0" tIns="0" rIns="0" bIns="0" rtlCol="0"/>
          <a:lstStyle/>
          <a:p>
            <a:endParaRPr/>
          </a:p>
        </p:txBody>
      </p:sp>
      <p:sp>
        <p:nvSpPr>
          <p:cNvPr id="3" name="Title 13">
            <a:extLst>
              <a:ext uri="{FF2B5EF4-FFF2-40B4-BE49-F238E27FC236}">
                <a16:creationId xmlns:a16="http://schemas.microsoft.com/office/drawing/2014/main" id="{C3F125D0-6510-B934-F461-D320D253B5AB}"/>
              </a:ext>
            </a:extLst>
          </p:cNvPr>
          <p:cNvSpPr txBox="1">
            <a:spLocks/>
          </p:cNvSpPr>
          <p:nvPr/>
        </p:nvSpPr>
        <p:spPr>
          <a:xfrm>
            <a:off x="3300973" y="2345652"/>
            <a:ext cx="7098810" cy="731484"/>
          </a:xfrm>
          <a:prstGeom prst="rect">
            <a:avLst/>
          </a:prstGeom>
        </p:spPr>
        <p:txBody>
          <a:bodyPr wrap="square" lIns="0" tIns="0" rIns="0" bIns="0" anchor="ctr">
            <a:noAutofit/>
          </a:bodyPr>
          <a:lstStyle>
            <a:lvl1pPr marL="0" algn="l" defTabSz="1175278" rtl="0" eaLnBrk="1" latinLnBrk="0" hangingPunct="1">
              <a:lnSpc>
                <a:spcPct val="90000"/>
              </a:lnSpc>
              <a:spcBef>
                <a:spcPct val="0"/>
              </a:spcBef>
              <a:buNone/>
              <a:defRPr lang="en-US" sz="6200" b="0" i="0" kern="1200" dirty="0">
                <a:solidFill>
                  <a:srgbClr val="323E4A"/>
                </a:solidFill>
                <a:latin typeface="Bebas Neue" charset="0"/>
                <a:ea typeface="ＭＳ Ｐゴシック" charset="0"/>
                <a:cs typeface="Bebas Neue" charset="0"/>
              </a:defRPr>
            </a:lvl1pPr>
          </a:lstStyle>
          <a:p>
            <a:r>
              <a:rPr lang="mn-MN" sz="3200" b="1" dirty="0">
                <a:solidFill>
                  <a:schemeClr val="bg1"/>
                </a:solidFill>
                <a:latin typeface="Arial" panose="020B0604020202020204" pitchFamily="34" charset="0"/>
                <a:cs typeface="Arial" panose="020B0604020202020204" pitchFamily="34" charset="0"/>
              </a:rPr>
              <a:t>КОМПАНИЙН ТУХАЙ</a:t>
            </a:r>
          </a:p>
        </p:txBody>
      </p:sp>
      <p:sp>
        <p:nvSpPr>
          <p:cNvPr id="5" name="Title 13">
            <a:extLst>
              <a:ext uri="{FF2B5EF4-FFF2-40B4-BE49-F238E27FC236}">
                <a16:creationId xmlns:a16="http://schemas.microsoft.com/office/drawing/2014/main" id="{9375C52A-4912-E815-7D4C-D91FAE9E6A00}"/>
              </a:ext>
            </a:extLst>
          </p:cNvPr>
          <p:cNvSpPr txBox="1">
            <a:spLocks/>
          </p:cNvSpPr>
          <p:nvPr/>
        </p:nvSpPr>
        <p:spPr>
          <a:xfrm>
            <a:off x="3300973" y="3234154"/>
            <a:ext cx="7098810" cy="731484"/>
          </a:xfrm>
          <a:prstGeom prst="rect">
            <a:avLst/>
          </a:prstGeom>
        </p:spPr>
        <p:txBody>
          <a:bodyPr wrap="square" lIns="0" tIns="0" rIns="0" bIns="0" anchor="ctr">
            <a:noAutofit/>
          </a:bodyPr>
          <a:lstStyle>
            <a:lvl1pPr marL="0" algn="l" defTabSz="1175278" rtl="0" eaLnBrk="1" latinLnBrk="0" hangingPunct="1">
              <a:lnSpc>
                <a:spcPct val="90000"/>
              </a:lnSpc>
              <a:spcBef>
                <a:spcPct val="0"/>
              </a:spcBef>
              <a:buNone/>
              <a:defRPr lang="en-US" sz="6200" b="0" i="0" kern="1200" dirty="0">
                <a:solidFill>
                  <a:srgbClr val="323E4A"/>
                </a:solidFill>
                <a:latin typeface="Bebas Neue" charset="0"/>
                <a:ea typeface="ＭＳ Ｐゴシック" charset="0"/>
                <a:cs typeface="Bebas Neue" charset="0"/>
              </a:defRPr>
            </a:lvl1pPr>
          </a:lstStyle>
          <a:p>
            <a:r>
              <a:rPr lang="mn-MN" sz="3200" b="1" dirty="0">
                <a:solidFill>
                  <a:schemeClr val="bg1"/>
                </a:solidFill>
                <a:latin typeface="Arial" panose="020B0604020202020204" pitchFamily="34" charset="0"/>
                <a:cs typeface="Arial" panose="020B0604020202020204" pitchFamily="34" charset="0"/>
              </a:rPr>
              <a:t>ҮЙЛ АЖИЛЛАГААНЫ ТУХАЙ</a:t>
            </a:r>
          </a:p>
        </p:txBody>
      </p:sp>
      <p:sp>
        <p:nvSpPr>
          <p:cNvPr id="6" name="Title 13">
            <a:extLst>
              <a:ext uri="{FF2B5EF4-FFF2-40B4-BE49-F238E27FC236}">
                <a16:creationId xmlns:a16="http://schemas.microsoft.com/office/drawing/2014/main" id="{F060ADEB-5E8A-EB67-736D-B03AE5FD293B}"/>
              </a:ext>
            </a:extLst>
          </p:cNvPr>
          <p:cNvSpPr txBox="1">
            <a:spLocks/>
          </p:cNvSpPr>
          <p:nvPr/>
        </p:nvSpPr>
        <p:spPr>
          <a:xfrm>
            <a:off x="3268502" y="5053842"/>
            <a:ext cx="8852926" cy="731484"/>
          </a:xfrm>
          <a:prstGeom prst="rect">
            <a:avLst/>
          </a:prstGeom>
        </p:spPr>
        <p:txBody>
          <a:bodyPr wrap="square" lIns="0" tIns="0" rIns="0" bIns="0" anchor="ctr">
            <a:noAutofit/>
          </a:bodyPr>
          <a:lstStyle>
            <a:lvl1pPr marL="0" algn="l" defTabSz="1175278" rtl="0" eaLnBrk="1" latinLnBrk="0" hangingPunct="1">
              <a:lnSpc>
                <a:spcPct val="90000"/>
              </a:lnSpc>
              <a:spcBef>
                <a:spcPct val="0"/>
              </a:spcBef>
              <a:buNone/>
              <a:defRPr lang="en-US" sz="6200" b="0" i="0" kern="1200" dirty="0">
                <a:solidFill>
                  <a:srgbClr val="323E4A"/>
                </a:solidFill>
                <a:latin typeface="Bebas Neue" charset="0"/>
                <a:ea typeface="ＭＳ Ｐゴシック" charset="0"/>
                <a:cs typeface="Bebas Neue" charset="0"/>
              </a:defRPr>
            </a:lvl1pPr>
          </a:lstStyle>
          <a:p>
            <a:r>
              <a:rPr lang="mn-MN" sz="3200" b="1" dirty="0">
                <a:solidFill>
                  <a:schemeClr val="bg1"/>
                </a:solidFill>
                <a:latin typeface="Arial" panose="020B0604020202020204" pitchFamily="34" charset="0"/>
                <a:cs typeface="Arial" panose="020B0604020202020204" pitchFamily="34" charset="0"/>
              </a:rPr>
              <a:t>САНХҮҮГИЙН ҮЙЛ АЖИЛЛАГАА</a:t>
            </a:r>
          </a:p>
        </p:txBody>
      </p:sp>
      <p:sp>
        <p:nvSpPr>
          <p:cNvPr id="7" name="Title 13">
            <a:extLst>
              <a:ext uri="{FF2B5EF4-FFF2-40B4-BE49-F238E27FC236}">
                <a16:creationId xmlns:a16="http://schemas.microsoft.com/office/drawing/2014/main" id="{94CA61F3-A45F-AB2B-D02F-2A35DE654FE7}"/>
              </a:ext>
            </a:extLst>
          </p:cNvPr>
          <p:cNvSpPr txBox="1">
            <a:spLocks/>
          </p:cNvSpPr>
          <p:nvPr/>
        </p:nvSpPr>
        <p:spPr>
          <a:xfrm>
            <a:off x="3300973" y="5917487"/>
            <a:ext cx="7098810" cy="731484"/>
          </a:xfrm>
          <a:prstGeom prst="rect">
            <a:avLst/>
          </a:prstGeom>
        </p:spPr>
        <p:txBody>
          <a:bodyPr wrap="square" lIns="0" tIns="0" rIns="0" bIns="0" anchor="ctr">
            <a:noAutofit/>
          </a:bodyPr>
          <a:lstStyle>
            <a:lvl1pPr marL="0" algn="l" defTabSz="1175278" rtl="0" eaLnBrk="1" latinLnBrk="0" hangingPunct="1">
              <a:lnSpc>
                <a:spcPct val="90000"/>
              </a:lnSpc>
              <a:spcBef>
                <a:spcPct val="0"/>
              </a:spcBef>
              <a:buNone/>
              <a:defRPr lang="en-US" sz="6200" b="0" i="0" kern="1200" dirty="0">
                <a:solidFill>
                  <a:srgbClr val="323E4A"/>
                </a:solidFill>
                <a:latin typeface="Bebas Neue" charset="0"/>
                <a:ea typeface="ＭＳ Ｐゴシック" charset="0"/>
                <a:cs typeface="Bebas Neue" charset="0"/>
              </a:defRPr>
            </a:lvl1pPr>
          </a:lstStyle>
          <a:p>
            <a:r>
              <a:rPr lang="mn-MN" sz="3200" b="1" dirty="0">
                <a:solidFill>
                  <a:schemeClr val="bg1"/>
                </a:solidFill>
                <a:latin typeface="Arial" panose="020B0604020202020204" pitchFamily="34" charset="0"/>
                <a:cs typeface="Arial" panose="020B0604020202020204" pitchFamily="34" charset="0"/>
              </a:rPr>
              <a:t>КОМПАНИЙН ЗАСАГЛАЛ</a:t>
            </a:r>
          </a:p>
        </p:txBody>
      </p:sp>
      <p:sp>
        <p:nvSpPr>
          <p:cNvPr id="8" name="Title 13">
            <a:extLst>
              <a:ext uri="{FF2B5EF4-FFF2-40B4-BE49-F238E27FC236}">
                <a16:creationId xmlns:a16="http://schemas.microsoft.com/office/drawing/2014/main" id="{63BC5B48-4C0A-ED35-976F-DD5A584B4D54}"/>
              </a:ext>
            </a:extLst>
          </p:cNvPr>
          <p:cNvSpPr txBox="1">
            <a:spLocks/>
          </p:cNvSpPr>
          <p:nvPr/>
        </p:nvSpPr>
        <p:spPr>
          <a:xfrm>
            <a:off x="3268502" y="3982015"/>
            <a:ext cx="10904085" cy="1047944"/>
          </a:xfrm>
          <a:prstGeom prst="rect">
            <a:avLst/>
          </a:prstGeom>
        </p:spPr>
        <p:txBody>
          <a:bodyPr wrap="square" lIns="0" tIns="0" rIns="0" bIns="0" anchor="ctr">
            <a:noAutofit/>
          </a:bodyPr>
          <a:lstStyle>
            <a:lvl1pPr marL="0" algn="l" defTabSz="1175278" rtl="0" eaLnBrk="1" latinLnBrk="0" hangingPunct="1">
              <a:lnSpc>
                <a:spcPct val="90000"/>
              </a:lnSpc>
              <a:spcBef>
                <a:spcPct val="0"/>
              </a:spcBef>
              <a:buNone/>
              <a:defRPr lang="en-US" sz="6200" b="0" i="0" kern="1200" dirty="0">
                <a:solidFill>
                  <a:srgbClr val="323E4A"/>
                </a:solidFill>
                <a:latin typeface="Bebas Neue" charset="0"/>
                <a:ea typeface="ＭＳ Ｐゴシック" charset="0"/>
                <a:cs typeface="Bebas Neue" charset="0"/>
              </a:defRPr>
            </a:lvl1pPr>
          </a:lstStyle>
          <a:p>
            <a:r>
              <a:rPr lang="mn-MN" sz="3200" b="1" dirty="0">
                <a:solidFill>
                  <a:schemeClr val="bg1"/>
                </a:solidFill>
                <a:latin typeface="Arial" panose="020B0604020202020204" pitchFamily="34" charset="0"/>
                <a:cs typeface="Arial" panose="020B0604020202020204" pitchFamily="34" charset="0"/>
              </a:rPr>
              <a:t>ШИНЭ БҮТЭЭГДЭХҮҮН ХӨРӨНГӨ ОРУУЛАЛТ</a:t>
            </a:r>
          </a:p>
        </p:txBody>
      </p:sp>
    </p:spTree>
    <p:extLst>
      <p:ext uri="{BB962C8B-B14F-4D97-AF65-F5344CB8AC3E}">
        <p14:creationId xmlns:p14="http://schemas.microsoft.com/office/powerpoint/2010/main" val="706372334"/>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554B9A-9C11-C553-CDF9-C7DC1C717EC0}"/>
            </a:ext>
          </a:extLst>
        </p:cNvPr>
        <p:cNvGrpSpPr/>
        <p:nvPr/>
      </p:nvGrpSpPr>
      <p:grpSpPr>
        <a:xfrm>
          <a:off x="0" y="0"/>
          <a:ext cx="0" cy="0"/>
          <a:chOff x="0" y="0"/>
          <a:chExt cx="0" cy="0"/>
        </a:xfrm>
      </p:grpSpPr>
      <p:sp>
        <p:nvSpPr>
          <p:cNvPr id="29" name="Freeform 29">
            <a:extLst>
              <a:ext uri="{FF2B5EF4-FFF2-40B4-BE49-F238E27FC236}">
                <a16:creationId xmlns:a16="http://schemas.microsoft.com/office/drawing/2014/main" id="{BB029805-0738-3898-075B-65E42E23909F}"/>
              </a:ext>
            </a:extLst>
          </p:cNvPr>
          <p:cNvSpPr/>
          <p:nvPr/>
        </p:nvSpPr>
        <p:spPr>
          <a:xfrm>
            <a:off x="12338419" y="3135487"/>
            <a:ext cx="235118" cy="255059"/>
          </a:xfrm>
          <a:custGeom>
            <a:avLst/>
            <a:gdLst/>
            <a:ahLst/>
            <a:cxnLst/>
            <a:rect l="l" t="t" r="r" b="b"/>
            <a:pathLst>
              <a:path w="298563" h="323885">
                <a:moveTo>
                  <a:pt x="0" y="0"/>
                </a:moveTo>
                <a:lnTo>
                  <a:pt x="298563" y="0"/>
                </a:lnTo>
                <a:lnTo>
                  <a:pt x="298563" y="323885"/>
                </a:lnTo>
                <a:lnTo>
                  <a:pt x="0" y="32388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5" name="TextBox 55">
            <a:extLst>
              <a:ext uri="{FF2B5EF4-FFF2-40B4-BE49-F238E27FC236}">
                <a16:creationId xmlns:a16="http://schemas.microsoft.com/office/drawing/2014/main" id="{0E73ECC5-9942-DE17-3204-0CD3F49C8C6B}"/>
              </a:ext>
            </a:extLst>
          </p:cNvPr>
          <p:cNvSpPr txBox="1"/>
          <p:nvPr/>
        </p:nvSpPr>
        <p:spPr>
          <a:xfrm>
            <a:off x="759001" y="631028"/>
            <a:ext cx="6923231" cy="1354217"/>
          </a:xfrm>
          <a:prstGeom prst="rect">
            <a:avLst/>
          </a:prstGeom>
        </p:spPr>
        <p:txBody>
          <a:bodyPr wrap="square" lIns="0" tIns="0" rIns="0" bIns="0" rtlCol="0" anchor="t">
            <a:spAutoFit/>
          </a:bodyPr>
          <a:lstStyle/>
          <a:p>
            <a:pPr algn="l"/>
            <a:r>
              <a:rPr lang="mn-MN" sz="4400" b="1" dirty="0">
                <a:latin typeface="Times New Roman" panose="02020603050405020304" pitchFamily="18" charset="0"/>
                <a:ea typeface="Bricolage Grotesque Bold"/>
                <a:cs typeface="Times New Roman" panose="02020603050405020304" pitchFamily="18" charset="0"/>
                <a:sym typeface="Bricolage Grotesque Bold"/>
              </a:rPr>
              <a:t>Хөрөнгө оруулалт</a:t>
            </a:r>
          </a:p>
          <a:p>
            <a:pPr algn="l"/>
            <a:r>
              <a:rPr lang="mn-MN" sz="4400" b="1" dirty="0">
                <a:latin typeface="Times New Roman" panose="02020603050405020304" pitchFamily="18" charset="0"/>
                <a:ea typeface="Bricolage Grotesque Bold"/>
                <a:cs typeface="Times New Roman" panose="02020603050405020304" pitchFamily="18" charset="0"/>
                <a:sym typeface="Bricolage Grotesque Bold"/>
              </a:rPr>
              <a:t>ЯК СПОРТ БАР</a:t>
            </a:r>
            <a:endParaRPr lang="en-US" sz="4400" b="1" dirty="0">
              <a:latin typeface="Times New Roman" panose="02020603050405020304" pitchFamily="18" charset="0"/>
              <a:ea typeface="Bricolage Grotesque Bold"/>
              <a:cs typeface="Times New Roman" panose="02020603050405020304" pitchFamily="18" charset="0"/>
              <a:sym typeface="Bricolage Grotesque Bold"/>
            </a:endParaRPr>
          </a:p>
        </p:txBody>
      </p:sp>
      <p:grpSp>
        <p:nvGrpSpPr>
          <p:cNvPr id="109" name="Group 17">
            <a:extLst>
              <a:ext uri="{FF2B5EF4-FFF2-40B4-BE49-F238E27FC236}">
                <a16:creationId xmlns:a16="http://schemas.microsoft.com/office/drawing/2014/main" id="{FA55E4F9-7102-6360-796D-17EF6E3824E1}"/>
              </a:ext>
            </a:extLst>
          </p:cNvPr>
          <p:cNvGrpSpPr/>
          <p:nvPr/>
        </p:nvGrpSpPr>
        <p:grpSpPr>
          <a:xfrm>
            <a:off x="680482" y="1738495"/>
            <a:ext cx="71789" cy="71789"/>
            <a:chOff x="0" y="0"/>
            <a:chExt cx="812800" cy="812800"/>
          </a:xfrm>
        </p:grpSpPr>
        <p:sp>
          <p:nvSpPr>
            <p:cNvPr id="110" name="Freeform 18">
              <a:extLst>
                <a:ext uri="{FF2B5EF4-FFF2-40B4-BE49-F238E27FC236}">
                  <a16:creationId xmlns:a16="http://schemas.microsoft.com/office/drawing/2014/main" id="{01F493E6-F30A-FE63-76CF-73B9AA01BEB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111" name="TextBox 19">
              <a:extLst>
                <a:ext uri="{FF2B5EF4-FFF2-40B4-BE49-F238E27FC236}">
                  <a16:creationId xmlns:a16="http://schemas.microsoft.com/office/drawing/2014/main" id="{DB1CA5E5-68CA-BF45-0A6B-B1651020C273}"/>
                </a:ext>
              </a:extLst>
            </p:cNvPr>
            <p:cNvSpPr txBox="1"/>
            <p:nvPr/>
          </p:nvSpPr>
          <p:spPr>
            <a:xfrm>
              <a:off x="76200" y="38100"/>
              <a:ext cx="660400" cy="698500"/>
            </a:xfrm>
            <a:prstGeom prst="rect">
              <a:avLst/>
            </a:prstGeom>
          </p:spPr>
          <p:txBody>
            <a:bodyPr lIns="40005" tIns="40005" rIns="40005" bIns="40005" rtlCol="0" anchor="ctr"/>
            <a:lstStyle/>
            <a:p>
              <a:pPr algn="ctr">
                <a:lnSpc>
                  <a:spcPts val="1855"/>
                </a:lnSpc>
              </a:pPr>
              <a:endParaRPr sz="1418"/>
            </a:p>
          </p:txBody>
        </p:sp>
      </p:grpSp>
      <p:pic>
        <p:nvPicPr>
          <p:cNvPr id="4" name="Picture 3" descr="526194473_2270529050045599_952085571604780749_n (1)">
            <a:extLst>
              <a:ext uri="{FF2B5EF4-FFF2-40B4-BE49-F238E27FC236}">
                <a16:creationId xmlns:a16="http://schemas.microsoft.com/office/drawing/2014/main" id="{1C832FF5-80C3-11D7-56B4-65E0E8085C82}"/>
              </a:ext>
            </a:extLst>
          </p:cNvPr>
          <p:cNvPicPr>
            <a:picLocks noChangeAspect="1"/>
          </p:cNvPicPr>
          <p:nvPr/>
        </p:nvPicPr>
        <p:blipFill>
          <a:blip r:embed="rId4"/>
          <a:stretch>
            <a:fillRect/>
          </a:stretch>
        </p:blipFill>
        <p:spPr>
          <a:xfrm>
            <a:off x="759001" y="3124996"/>
            <a:ext cx="4384499" cy="3110396"/>
          </a:xfrm>
          <a:prstGeom prst="rect">
            <a:avLst/>
          </a:prstGeom>
        </p:spPr>
      </p:pic>
      <p:pic>
        <p:nvPicPr>
          <p:cNvPr id="5" name="Picture 4" descr="525875790_729806323195607_538340124588866683_n">
            <a:extLst>
              <a:ext uri="{FF2B5EF4-FFF2-40B4-BE49-F238E27FC236}">
                <a16:creationId xmlns:a16="http://schemas.microsoft.com/office/drawing/2014/main" id="{A9AACC9F-BF6C-66A0-83EF-8F4D88F5A721}"/>
              </a:ext>
            </a:extLst>
          </p:cNvPr>
          <p:cNvPicPr>
            <a:picLocks noChangeAspect="1"/>
          </p:cNvPicPr>
          <p:nvPr/>
        </p:nvPicPr>
        <p:blipFill>
          <a:blip r:embed="rId5"/>
          <a:stretch>
            <a:fillRect/>
          </a:stretch>
        </p:blipFill>
        <p:spPr>
          <a:xfrm>
            <a:off x="760450" y="6453323"/>
            <a:ext cx="4383050" cy="2752022"/>
          </a:xfrm>
          <a:prstGeom prst="rect">
            <a:avLst/>
          </a:prstGeom>
        </p:spPr>
      </p:pic>
      <p:pic>
        <p:nvPicPr>
          <p:cNvPr id="6" name="Picture 5" descr="526287851_729007509960367_1815729098699083010_n">
            <a:extLst>
              <a:ext uri="{FF2B5EF4-FFF2-40B4-BE49-F238E27FC236}">
                <a16:creationId xmlns:a16="http://schemas.microsoft.com/office/drawing/2014/main" id="{D9BE1047-BE0D-61CD-B112-26DC9CA6C74D}"/>
              </a:ext>
            </a:extLst>
          </p:cNvPr>
          <p:cNvPicPr>
            <a:picLocks noChangeAspect="1"/>
          </p:cNvPicPr>
          <p:nvPr/>
        </p:nvPicPr>
        <p:blipFill>
          <a:blip r:embed="rId6"/>
          <a:stretch>
            <a:fillRect/>
          </a:stretch>
        </p:blipFill>
        <p:spPr>
          <a:xfrm>
            <a:off x="5522843" y="3124996"/>
            <a:ext cx="5714999" cy="3110396"/>
          </a:xfrm>
          <a:prstGeom prst="rect">
            <a:avLst/>
          </a:prstGeom>
        </p:spPr>
      </p:pic>
      <p:pic>
        <p:nvPicPr>
          <p:cNvPr id="7" name="Picture 6">
            <a:extLst>
              <a:ext uri="{FF2B5EF4-FFF2-40B4-BE49-F238E27FC236}">
                <a16:creationId xmlns:a16="http://schemas.microsoft.com/office/drawing/2014/main" id="{09FB0C39-0B3A-0783-F9CF-D9487A752A31}"/>
              </a:ext>
            </a:extLst>
          </p:cNvPr>
          <p:cNvPicPr>
            <a:picLocks noChangeAspect="1"/>
          </p:cNvPicPr>
          <p:nvPr/>
        </p:nvPicPr>
        <p:blipFill>
          <a:blip r:embed="rId7"/>
          <a:stretch>
            <a:fillRect/>
          </a:stretch>
        </p:blipFill>
        <p:spPr>
          <a:xfrm>
            <a:off x="6883387" y="6349078"/>
            <a:ext cx="5714998" cy="2960513"/>
          </a:xfrm>
          <a:prstGeom prst="rect">
            <a:avLst/>
          </a:prstGeom>
        </p:spPr>
      </p:pic>
      <p:graphicFrame>
        <p:nvGraphicFramePr>
          <p:cNvPr id="11" name="Table 10">
            <a:extLst>
              <a:ext uri="{FF2B5EF4-FFF2-40B4-BE49-F238E27FC236}">
                <a16:creationId xmlns:a16="http://schemas.microsoft.com/office/drawing/2014/main" id="{2E38597B-034D-84A8-D6E0-CE51DBB663A9}"/>
              </a:ext>
            </a:extLst>
          </p:cNvPr>
          <p:cNvGraphicFramePr>
            <a:graphicFrameLocks noGrp="1"/>
          </p:cNvGraphicFramePr>
          <p:nvPr>
            <p:extLst>
              <p:ext uri="{D42A27DB-BD31-4B8C-83A1-F6EECF244321}">
                <p14:modId xmlns:p14="http://schemas.microsoft.com/office/powerpoint/2010/main" val="1518157265"/>
              </p:ext>
            </p:extLst>
          </p:nvPr>
        </p:nvGraphicFramePr>
        <p:xfrm>
          <a:off x="5524500" y="528768"/>
          <a:ext cx="8138094" cy="2419453"/>
        </p:xfrm>
        <a:graphic>
          <a:graphicData uri="http://schemas.openxmlformats.org/drawingml/2006/table">
            <a:tbl>
              <a:tblPr/>
              <a:tblGrid>
                <a:gridCol w="2743200">
                  <a:extLst>
                    <a:ext uri="{9D8B030D-6E8A-4147-A177-3AD203B41FA5}">
                      <a16:colId xmlns:a16="http://schemas.microsoft.com/office/drawing/2014/main" val="920081967"/>
                    </a:ext>
                  </a:extLst>
                </a:gridCol>
                <a:gridCol w="1905000">
                  <a:extLst>
                    <a:ext uri="{9D8B030D-6E8A-4147-A177-3AD203B41FA5}">
                      <a16:colId xmlns:a16="http://schemas.microsoft.com/office/drawing/2014/main" val="2040577342"/>
                    </a:ext>
                  </a:extLst>
                </a:gridCol>
                <a:gridCol w="609600">
                  <a:extLst>
                    <a:ext uri="{9D8B030D-6E8A-4147-A177-3AD203B41FA5}">
                      <a16:colId xmlns:a16="http://schemas.microsoft.com/office/drawing/2014/main" val="530897407"/>
                    </a:ext>
                  </a:extLst>
                </a:gridCol>
                <a:gridCol w="1143000">
                  <a:extLst>
                    <a:ext uri="{9D8B030D-6E8A-4147-A177-3AD203B41FA5}">
                      <a16:colId xmlns:a16="http://schemas.microsoft.com/office/drawing/2014/main" val="149325910"/>
                    </a:ext>
                  </a:extLst>
                </a:gridCol>
                <a:gridCol w="1041731">
                  <a:extLst>
                    <a:ext uri="{9D8B030D-6E8A-4147-A177-3AD203B41FA5}">
                      <a16:colId xmlns:a16="http://schemas.microsoft.com/office/drawing/2014/main" val="1844552588"/>
                    </a:ext>
                  </a:extLst>
                </a:gridCol>
                <a:gridCol w="695563">
                  <a:extLst>
                    <a:ext uri="{9D8B030D-6E8A-4147-A177-3AD203B41FA5}">
                      <a16:colId xmlns:a16="http://schemas.microsoft.com/office/drawing/2014/main" val="150001468"/>
                    </a:ext>
                  </a:extLst>
                </a:gridCol>
              </a:tblGrid>
              <a:tr h="541957">
                <a:tc>
                  <a:txBody>
                    <a:bodyPr/>
                    <a:lstStyle/>
                    <a:p>
                      <a:pPr algn="ctr" fontAlgn="ctr"/>
                      <a:r>
                        <a:rPr lang="mn-MN" sz="1300" b="1" i="0" u="none" strike="noStrike" dirty="0">
                          <a:solidFill>
                            <a:schemeClr val="bg1"/>
                          </a:solidFill>
                          <a:effectLst/>
                          <a:latin typeface="Times New Roman" panose="02020603050405020304" pitchFamily="18" charset="0"/>
                          <a:cs typeface="Times New Roman" panose="02020603050405020304" pitchFamily="18" charset="0"/>
                        </a:rPr>
                        <a:t>Зарцуулалтын жагсаалт</a:t>
                      </a:r>
                    </a:p>
                  </a:txBody>
                  <a:tcPr marL="6001" marR="6001" marT="600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95763"/>
                    </a:solidFill>
                  </a:tcPr>
                </a:tc>
                <a:tc>
                  <a:txBody>
                    <a:bodyPr/>
                    <a:lstStyle/>
                    <a:p>
                      <a:pPr algn="ctr" fontAlgn="ctr"/>
                      <a:r>
                        <a:rPr lang="mn-MN" sz="1300" b="1" i="0" u="none" strike="noStrike" dirty="0">
                          <a:solidFill>
                            <a:schemeClr val="bg1"/>
                          </a:solidFill>
                          <a:effectLst/>
                          <a:latin typeface="Times New Roman" panose="02020603050405020304" pitchFamily="18" charset="0"/>
                          <a:cs typeface="Times New Roman" panose="02020603050405020304" pitchFamily="18" charset="0"/>
                        </a:rPr>
                        <a:t>х.н</a:t>
                      </a:r>
                    </a:p>
                  </a:txBody>
                  <a:tcPr marL="6001" marR="6001" marT="600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95763"/>
                    </a:solidFill>
                  </a:tcPr>
                </a:tc>
                <a:tc>
                  <a:txBody>
                    <a:bodyPr/>
                    <a:lstStyle/>
                    <a:p>
                      <a:pPr algn="ctr" fontAlgn="ctr"/>
                      <a:r>
                        <a:rPr lang="mn-MN" sz="1300" b="1" i="0" u="none" strike="noStrike" dirty="0">
                          <a:solidFill>
                            <a:schemeClr val="bg1"/>
                          </a:solidFill>
                          <a:effectLst/>
                          <a:latin typeface="Times New Roman" panose="02020603050405020304" pitchFamily="18" charset="0"/>
                          <a:cs typeface="Times New Roman" panose="02020603050405020304" pitchFamily="18" charset="0"/>
                        </a:rPr>
                        <a:t>т/ш</a:t>
                      </a:r>
                    </a:p>
                  </a:txBody>
                  <a:tcPr marL="6001" marR="6001" marT="600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95763"/>
                    </a:solidFill>
                  </a:tcPr>
                </a:tc>
                <a:tc>
                  <a:txBody>
                    <a:bodyPr/>
                    <a:lstStyle/>
                    <a:p>
                      <a:pPr algn="ctr" fontAlgn="ctr"/>
                      <a:r>
                        <a:rPr lang="mn-MN" sz="1300" b="1" i="0" u="none" strike="noStrike" dirty="0">
                          <a:solidFill>
                            <a:schemeClr val="bg1"/>
                          </a:solidFill>
                          <a:effectLst/>
                          <a:latin typeface="Times New Roman" panose="02020603050405020304" pitchFamily="18" charset="0"/>
                          <a:cs typeface="Times New Roman" panose="02020603050405020304" pitchFamily="18" charset="0"/>
                        </a:rPr>
                        <a:t> төсөв </a:t>
                      </a:r>
                    </a:p>
                  </a:txBody>
                  <a:tcPr marL="6001" marR="6001" marT="600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95763"/>
                    </a:solidFill>
                  </a:tcPr>
                </a:tc>
                <a:tc>
                  <a:txBody>
                    <a:bodyPr/>
                    <a:lstStyle/>
                    <a:p>
                      <a:pPr algn="ctr" fontAlgn="ctr"/>
                      <a:r>
                        <a:rPr lang="mn-MN" sz="1300" b="1" i="0" u="none" strike="noStrike" dirty="0">
                          <a:solidFill>
                            <a:schemeClr val="bg1"/>
                          </a:solidFill>
                          <a:effectLst/>
                          <a:latin typeface="Times New Roman" panose="02020603050405020304" pitchFamily="18" charset="0"/>
                          <a:cs typeface="Times New Roman" panose="02020603050405020304" pitchFamily="18" charset="0"/>
                        </a:rPr>
                        <a:t> гүйцэтгэл </a:t>
                      </a:r>
                    </a:p>
                  </a:txBody>
                  <a:tcPr marL="6001" marR="6001" marT="600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95763"/>
                    </a:solidFill>
                  </a:tcPr>
                </a:tc>
                <a:tc>
                  <a:txBody>
                    <a:bodyPr/>
                    <a:lstStyle/>
                    <a:p>
                      <a:pPr algn="ctr" fontAlgn="b"/>
                      <a:endParaRPr lang="en-US" sz="13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6001" marR="6001" marT="6001"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95763"/>
                    </a:solidFill>
                  </a:tcPr>
                </a:tc>
                <a:extLst>
                  <a:ext uri="{0D108BD9-81ED-4DB2-BD59-A6C34878D82A}">
                    <a16:rowId xmlns:a16="http://schemas.microsoft.com/office/drawing/2014/main" val="3331929789"/>
                  </a:ext>
                </a:extLst>
              </a:tr>
              <a:tr h="443721">
                <a:tc>
                  <a:txBody>
                    <a:bodyPr/>
                    <a:lstStyle/>
                    <a:p>
                      <a:pPr algn="ctr" fontAlgn="ctr"/>
                      <a:r>
                        <a:rPr lang="mn-MN" sz="1400" b="0" i="0" u="none" strike="noStrike">
                          <a:solidFill>
                            <a:srgbClr val="000000"/>
                          </a:solidFill>
                          <a:effectLst/>
                          <a:latin typeface="Times New Roman" panose="02020603050405020304" pitchFamily="18" charset="0"/>
                        </a:rPr>
                        <a:t>Биллардны ширээ-9фүт</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mn-MN" sz="1400" b="0" i="0" u="none" strike="noStrike" dirty="0">
                          <a:solidFill>
                            <a:srgbClr val="000000"/>
                          </a:solidFill>
                          <a:effectLst/>
                          <a:latin typeface="Times New Roman" panose="02020603050405020304" pitchFamily="18" charset="0"/>
                        </a:rPr>
                        <a:t>Хэмжээ 2850*1550*850см</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rPr>
                        <a:t>1</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US" sz="1300" b="0" i="0" u="none" strike="noStrike" dirty="0">
                          <a:solidFill>
                            <a:srgbClr val="000000"/>
                          </a:solidFill>
                          <a:effectLst/>
                          <a:latin typeface="Times New Roman" panose="02020603050405020304" pitchFamily="18" charset="0"/>
                          <a:cs typeface="Times New Roman" panose="02020603050405020304" pitchFamily="18" charset="0"/>
                        </a:rPr>
                        <a:t>   </a:t>
                      </a:r>
                      <a:r>
                        <a:rPr lang="mn-MN" sz="1300" b="0" i="0" u="none" strike="noStrike" dirty="0">
                          <a:solidFill>
                            <a:srgbClr val="000000"/>
                          </a:solidFill>
                          <a:effectLst/>
                          <a:latin typeface="Times New Roman" panose="02020603050405020304" pitchFamily="18" charset="0"/>
                          <a:cs typeface="Times New Roman" panose="02020603050405020304" pitchFamily="18" charset="0"/>
                        </a:rPr>
                        <a:t>6,973,147</a:t>
                      </a:r>
                      <a:r>
                        <a:rPr lang="en-US" sz="13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6001" marR="6001" marT="6001"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US" sz="1300" b="0" i="0" u="none" strike="noStrike" dirty="0">
                          <a:solidFill>
                            <a:srgbClr val="000000"/>
                          </a:solidFill>
                          <a:effectLst/>
                          <a:latin typeface="Times New Roman" panose="02020603050405020304" pitchFamily="18" charset="0"/>
                          <a:cs typeface="Times New Roman" panose="02020603050405020304" pitchFamily="18" charset="0"/>
                        </a:rPr>
                        <a:t>   </a:t>
                      </a:r>
                      <a:r>
                        <a:rPr lang="mn-MN" sz="1300" b="0" i="0" u="none" strike="noStrike" dirty="0">
                          <a:solidFill>
                            <a:srgbClr val="000000"/>
                          </a:solidFill>
                          <a:effectLst/>
                          <a:latin typeface="Times New Roman" panose="02020603050405020304" pitchFamily="18" charset="0"/>
                          <a:cs typeface="Times New Roman" panose="02020603050405020304" pitchFamily="18" charset="0"/>
                        </a:rPr>
                        <a:t>6,973,147</a:t>
                      </a:r>
                      <a:r>
                        <a:rPr lang="en-US" sz="13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6001" marR="6001" marT="6001"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rgbClr val="000000"/>
                          </a:solidFill>
                          <a:effectLst/>
                          <a:latin typeface="Times New Roman" panose="02020603050405020304" pitchFamily="18" charset="0"/>
                          <a:cs typeface="Times New Roman" panose="02020603050405020304" pitchFamily="18" charset="0"/>
                        </a:rPr>
                        <a:t>100%</a:t>
                      </a:r>
                    </a:p>
                  </a:txBody>
                  <a:tcPr marL="6001" marR="6001" marT="6001"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4295134"/>
                  </a:ext>
                </a:extLst>
              </a:tr>
              <a:tr h="221861">
                <a:tc>
                  <a:txBody>
                    <a:bodyPr/>
                    <a:lstStyle/>
                    <a:p>
                      <a:pPr algn="ctr" fontAlgn="ctr"/>
                      <a:r>
                        <a:rPr lang="en-US" sz="1400" b="0" i="0" u="none" strike="noStrike">
                          <a:solidFill>
                            <a:srgbClr val="000000"/>
                          </a:solidFill>
                          <a:effectLst/>
                          <a:latin typeface="Times New Roman" panose="02020603050405020304" pitchFamily="18" charset="0"/>
                        </a:rPr>
                        <a:t>ICE HOCKEY-</a:t>
                      </a:r>
                      <a:r>
                        <a:rPr lang="mn-MN" sz="1400" b="0" i="0" u="none" strike="noStrike">
                          <a:solidFill>
                            <a:srgbClr val="000000"/>
                          </a:solidFill>
                          <a:effectLst/>
                          <a:latin typeface="Times New Roman" panose="02020603050405020304" pitchFamily="18" charset="0"/>
                        </a:rPr>
                        <a:t>ширээ</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mn-MN" sz="1400" b="0" i="0" u="none" strike="noStrike">
                          <a:solidFill>
                            <a:srgbClr val="000000"/>
                          </a:solidFill>
                          <a:effectLst/>
                          <a:latin typeface="Times New Roman" panose="02020603050405020304" pitchFamily="18" charset="0"/>
                        </a:rPr>
                        <a:t>Хэмжээ/183*92*81см/</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rPr>
                        <a:t>1</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US" sz="1300" b="0" i="0" u="none" strike="noStrike" dirty="0">
                          <a:solidFill>
                            <a:srgbClr val="000000"/>
                          </a:solidFill>
                          <a:effectLst/>
                          <a:latin typeface="Times New Roman" panose="02020603050405020304" pitchFamily="18" charset="0"/>
                          <a:cs typeface="Times New Roman" panose="02020603050405020304" pitchFamily="18" charset="0"/>
                        </a:rPr>
                        <a:t>        </a:t>
                      </a:r>
                      <a:r>
                        <a:rPr lang="mn-MN" sz="1300" b="0" i="0" u="none" strike="noStrike" dirty="0">
                          <a:solidFill>
                            <a:srgbClr val="000000"/>
                          </a:solidFill>
                          <a:effectLst/>
                          <a:latin typeface="Times New Roman" panose="02020603050405020304" pitchFamily="18" charset="0"/>
                          <a:cs typeface="Times New Roman" panose="02020603050405020304" pitchFamily="18" charset="0"/>
                        </a:rPr>
                        <a:t>649,657</a:t>
                      </a:r>
                      <a:r>
                        <a:rPr lang="en-US" sz="13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6001" marR="6001" marT="6001"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US" sz="1300" b="0" i="0" u="none" strike="noStrike" dirty="0">
                          <a:solidFill>
                            <a:srgbClr val="000000"/>
                          </a:solidFill>
                          <a:effectLst/>
                          <a:latin typeface="Times New Roman" panose="02020603050405020304" pitchFamily="18" charset="0"/>
                          <a:cs typeface="Times New Roman" panose="02020603050405020304" pitchFamily="18" charset="0"/>
                        </a:rPr>
                        <a:t>        </a:t>
                      </a:r>
                      <a:r>
                        <a:rPr lang="mn-MN" sz="1300" b="0" i="0" u="none" strike="noStrike" dirty="0">
                          <a:solidFill>
                            <a:srgbClr val="000000"/>
                          </a:solidFill>
                          <a:effectLst/>
                          <a:latin typeface="Times New Roman" panose="02020603050405020304" pitchFamily="18" charset="0"/>
                          <a:cs typeface="Times New Roman" panose="02020603050405020304" pitchFamily="18" charset="0"/>
                        </a:rPr>
                        <a:t>649,657</a:t>
                      </a:r>
                      <a:r>
                        <a:rPr lang="en-US" sz="13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6001" marR="6001" marT="6001"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rgbClr val="000000"/>
                          </a:solidFill>
                          <a:effectLst/>
                          <a:latin typeface="Times New Roman" panose="02020603050405020304" pitchFamily="18" charset="0"/>
                          <a:cs typeface="Times New Roman" panose="02020603050405020304" pitchFamily="18" charset="0"/>
                        </a:rPr>
                        <a:t>100%</a:t>
                      </a:r>
                    </a:p>
                  </a:txBody>
                  <a:tcPr marL="6001" marR="6001" marT="6001"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5654922"/>
                  </a:ext>
                </a:extLst>
              </a:tr>
              <a:tr h="443721">
                <a:tc>
                  <a:txBody>
                    <a:bodyPr/>
                    <a:lstStyle/>
                    <a:p>
                      <a:pPr algn="ctr" fontAlgn="ctr"/>
                      <a:r>
                        <a:rPr lang="mn-MN" sz="1400" b="0" i="0" u="none" strike="noStrike">
                          <a:solidFill>
                            <a:srgbClr val="000000"/>
                          </a:solidFill>
                          <a:effectLst/>
                          <a:latin typeface="Times New Roman" panose="02020603050405020304" pitchFamily="18" charset="0"/>
                        </a:rPr>
                        <a:t>Шилэн хорго/жижиг/</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mn-MN" sz="1400" b="0" i="0" u="none" strike="noStrike">
                          <a:solidFill>
                            <a:srgbClr val="000000"/>
                          </a:solidFill>
                          <a:effectLst/>
                          <a:latin typeface="Times New Roman" panose="02020603050405020304" pitchFamily="18" charset="0"/>
                        </a:rPr>
                        <a:t>Урт-120см, өргөн-50см, өндөр-95см</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panose="02020603050405020304" pitchFamily="18" charset="0"/>
                        </a:rPr>
                        <a:t>1</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mn-MN" sz="1300" b="0" i="0" u="none" strike="noStrike" dirty="0">
                          <a:solidFill>
                            <a:srgbClr val="000000"/>
                          </a:solidFill>
                          <a:effectLst/>
                          <a:latin typeface="Times New Roman" panose="02020603050405020304" pitchFamily="18" charset="0"/>
                          <a:cs typeface="Times New Roman" panose="02020603050405020304" pitchFamily="18" charset="0"/>
                        </a:rPr>
                        <a:t>965,198</a:t>
                      </a:r>
                      <a:endParaRPr lang="en-US"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001" marR="6001" marT="6001"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mn-MN" sz="1300" b="0" i="0" u="none" strike="noStrike" dirty="0">
                          <a:solidFill>
                            <a:srgbClr val="000000"/>
                          </a:solidFill>
                          <a:effectLst/>
                          <a:latin typeface="Times New Roman" panose="02020603050405020304" pitchFamily="18" charset="0"/>
                          <a:cs typeface="Times New Roman" panose="02020603050405020304" pitchFamily="18" charset="0"/>
                        </a:rPr>
                        <a:t>965,198</a:t>
                      </a:r>
                      <a:endParaRPr lang="en-US"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001" marR="6001" marT="6001"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rgbClr val="000000"/>
                          </a:solidFill>
                          <a:effectLst/>
                          <a:latin typeface="Times New Roman" panose="02020603050405020304" pitchFamily="18" charset="0"/>
                          <a:cs typeface="Times New Roman" panose="02020603050405020304" pitchFamily="18" charset="0"/>
                        </a:rPr>
                        <a:t>100%</a:t>
                      </a:r>
                    </a:p>
                  </a:txBody>
                  <a:tcPr marL="6001" marR="6001" marT="6001"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0791842"/>
                  </a:ext>
                </a:extLst>
              </a:tr>
              <a:tr h="221861">
                <a:tc>
                  <a:txBody>
                    <a:bodyPr/>
                    <a:lstStyle/>
                    <a:p>
                      <a:pPr algn="ctr" fontAlgn="ctr"/>
                      <a:r>
                        <a:rPr lang="mn-MN" sz="1400" b="0" i="0" u="none" strike="noStrike" dirty="0">
                          <a:solidFill>
                            <a:srgbClr val="000000"/>
                          </a:solidFill>
                          <a:effectLst/>
                          <a:latin typeface="Times New Roman" panose="02020603050405020304" pitchFamily="18" charset="0"/>
                        </a:rPr>
                        <a:t>Дрож</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mn-MN" sz="1400" b="0" i="0" u="none" strike="noStrike" dirty="0">
                          <a:solidFill>
                            <a:srgbClr val="000000"/>
                          </a:solidFill>
                          <a:effectLst/>
                          <a:latin typeface="Times New Roman" panose="02020603050405020304" pitchFamily="18" charset="0"/>
                        </a:rPr>
                        <a:t>25м2 талбайд</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Times New Roman" panose="02020603050405020304" pitchFamily="18" charset="0"/>
                        </a:rPr>
                        <a:t>25</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mn-MN" sz="1300" b="0" i="0" u="none" strike="noStrike" dirty="0">
                          <a:solidFill>
                            <a:srgbClr val="000000"/>
                          </a:solidFill>
                          <a:effectLst/>
                          <a:latin typeface="Times New Roman" panose="02020603050405020304" pitchFamily="18" charset="0"/>
                          <a:cs typeface="Times New Roman" panose="02020603050405020304" pitchFamily="18" charset="0"/>
                        </a:rPr>
                        <a:t>2,287,500</a:t>
                      </a:r>
                      <a:endParaRPr lang="en-US"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001" marR="6001" marT="6001"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mn-MN" sz="1300" b="0" i="0" u="none" strike="noStrike" dirty="0">
                          <a:solidFill>
                            <a:srgbClr val="000000"/>
                          </a:solidFill>
                          <a:effectLst/>
                          <a:latin typeface="Times New Roman" panose="02020603050405020304" pitchFamily="18" charset="0"/>
                          <a:cs typeface="Times New Roman" panose="02020603050405020304" pitchFamily="18" charset="0"/>
                        </a:rPr>
                        <a:t>2,287,500</a:t>
                      </a:r>
                      <a:endParaRPr lang="en-US"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001" marR="6001" marT="6001"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rgbClr val="000000"/>
                          </a:solidFill>
                          <a:effectLst/>
                          <a:latin typeface="Times New Roman" panose="02020603050405020304" pitchFamily="18" charset="0"/>
                          <a:cs typeface="Times New Roman" panose="02020603050405020304" pitchFamily="18" charset="0"/>
                        </a:rPr>
                        <a:t>10</a:t>
                      </a:r>
                      <a:r>
                        <a:rPr lang="mn-MN" sz="1300" b="0" i="0" u="none" strike="noStrike" dirty="0">
                          <a:solidFill>
                            <a:srgbClr val="000000"/>
                          </a:solidFill>
                          <a:effectLst/>
                          <a:latin typeface="Times New Roman" panose="02020603050405020304" pitchFamily="18" charset="0"/>
                          <a:cs typeface="Times New Roman" panose="02020603050405020304" pitchFamily="18" charset="0"/>
                        </a:rPr>
                        <a:t>0</a:t>
                      </a:r>
                      <a:r>
                        <a:rPr lang="en-US" sz="1300" b="0" i="0" u="none" strike="noStrike" dirty="0">
                          <a:solidFill>
                            <a:srgbClr val="000000"/>
                          </a:solidFill>
                          <a:effectLst/>
                          <a:latin typeface="Times New Roman" panose="02020603050405020304" pitchFamily="18" charset="0"/>
                          <a:cs typeface="Times New Roman" panose="02020603050405020304" pitchFamily="18" charset="0"/>
                        </a:rPr>
                        <a:t>%</a:t>
                      </a:r>
                    </a:p>
                  </a:txBody>
                  <a:tcPr marL="6001" marR="6001" marT="6001"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462022"/>
                  </a:ext>
                </a:extLst>
              </a:tr>
              <a:tr h="221861">
                <a:tc>
                  <a:txBody>
                    <a:bodyPr/>
                    <a:lstStyle/>
                    <a:p>
                      <a:pPr algn="ctr" fontAlgn="ctr"/>
                      <a:r>
                        <a:rPr lang="mn-MN" sz="1400" b="0" i="0" u="none" strike="noStrike" dirty="0">
                          <a:solidFill>
                            <a:srgbClr val="000000"/>
                          </a:solidFill>
                          <a:effectLst/>
                          <a:latin typeface="Times New Roman" panose="02020603050405020304" pitchFamily="18" charset="0"/>
                        </a:rPr>
                        <a:t>Бусад</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endParaRPr lang="mn-MN" sz="1400" b="0" i="0" u="none" strike="noStrike" dirty="0">
                        <a:solidFill>
                          <a:srgbClr val="000000"/>
                        </a:solidFill>
                        <a:effectLst/>
                        <a:latin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endParaRPr lang="en-US" sz="1400" b="0" i="0" u="none" strike="noStrike" dirty="0">
                        <a:solidFill>
                          <a:srgbClr val="000000"/>
                        </a:solidFill>
                        <a:effectLst/>
                        <a:latin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mn-MN" sz="1300" b="0" i="0" u="none" strike="noStrike" dirty="0">
                          <a:solidFill>
                            <a:srgbClr val="000000"/>
                          </a:solidFill>
                          <a:effectLst/>
                          <a:latin typeface="Times New Roman" panose="02020603050405020304" pitchFamily="18" charset="0"/>
                          <a:cs typeface="Times New Roman" panose="02020603050405020304" pitchFamily="18" charset="0"/>
                        </a:rPr>
                        <a:t>29,611,624</a:t>
                      </a:r>
                      <a:endParaRPr lang="en-US"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001" marR="6001" marT="6001"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mn-MN" sz="1300" b="0" i="0" u="none" strike="noStrike" dirty="0">
                          <a:solidFill>
                            <a:srgbClr val="000000"/>
                          </a:solidFill>
                          <a:effectLst/>
                          <a:latin typeface="Times New Roman" panose="02020603050405020304" pitchFamily="18" charset="0"/>
                          <a:cs typeface="Times New Roman" panose="02020603050405020304" pitchFamily="18" charset="0"/>
                        </a:rPr>
                        <a:t>29,611,624</a:t>
                      </a:r>
                      <a:endParaRPr lang="en-US"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001" marR="6001" marT="6001"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lang="en-US" sz="1300" b="0" i="0" u="none" strike="noStrike" dirty="0">
                          <a:solidFill>
                            <a:srgbClr val="000000"/>
                          </a:solidFill>
                          <a:effectLst/>
                          <a:latin typeface="Times New Roman" panose="02020603050405020304" pitchFamily="18" charset="0"/>
                          <a:cs typeface="Times New Roman" panose="02020603050405020304" pitchFamily="18" charset="0"/>
                        </a:rPr>
                        <a:t>10</a:t>
                      </a:r>
                      <a:r>
                        <a:rPr lang="mn-MN" sz="1300" b="0" i="0" u="none" strike="noStrike" dirty="0">
                          <a:solidFill>
                            <a:srgbClr val="000000"/>
                          </a:solidFill>
                          <a:effectLst/>
                          <a:latin typeface="Times New Roman" panose="02020603050405020304" pitchFamily="18" charset="0"/>
                          <a:cs typeface="Times New Roman" panose="02020603050405020304" pitchFamily="18" charset="0"/>
                        </a:rPr>
                        <a:t>0</a:t>
                      </a:r>
                      <a:r>
                        <a:rPr lang="en-US" sz="1300" b="0" i="0" u="none" strike="noStrike" dirty="0">
                          <a:solidFill>
                            <a:srgbClr val="000000"/>
                          </a:solidFill>
                          <a:effectLst/>
                          <a:latin typeface="Times New Roman" panose="02020603050405020304" pitchFamily="18" charset="0"/>
                          <a:cs typeface="Times New Roman" panose="02020603050405020304" pitchFamily="18" charset="0"/>
                        </a:rPr>
                        <a:t>%</a:t>
                      </a:r>
                    </a:p>
                  </a:txBody>
                  <a:tcPr marL="6001" marR="6001" marT="6001"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513838"/>
                  </a:ext>
                </a:extLst>
              </a:tr>
              <a:tr h="324471">
                <a:tc gridSpan="3">
                  <a:txBody>
                    <a:bodyPr/>
                    <a:lstStyle/>
                    <a:p>
                      <a:pPr algn="ctr" fontAlgn="b"/>
                      <a:r>
                        <a:rPr lang="mn-MN" sz="1300" b="1" i="0" u="none" strike="noStrike" dirty="0">
                          <a:solidFill>
                            <a:schemeClr val="bg1"/>
                          </a:solidFill>
                          <a:effectLst/>
                          <a:latin typeface="Times New Roman" panose="02020603050405020304" pitchFamily="18" charset="0"/>
                          <a:cs typeface="Times New Roman" panose="02020603050405020304" pitchFamily="18" charset="0"/>
                        </a:rPr>
                        <a:t>Як спорт бар төсөв</a:t>
                      </a:r>
                    </a:p>
                  </a:txBody>
                  <a:tcPr marL="6001" marR="6001" marT="6001"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95763"/>
                    </a:solidFill>
                  </a:tcPr>
                </a:tc>
                <a:tc hMerge="1">
                  <a:txBody>
                    <a:bodyPr/>
                    <a:lstStyle/>
                    <a:p>
                      <a:endParaRPr lang="en-US"/>
                    </a:p>
                  </a:txBody>
                  <a:tcPr/>
                </a:tc>
                <a:tc hMerge="1">
                  <a:txBody>
                    <a:bodyPr/>
                    <a:lstStyle/>
                    <a:p>
                      <a:endParaRPr lang="en-US"/>
                    </a:p>
                  </a:txBody>
                  <a:tcPr/>
                </a:tc>
                <a:tc>
                  <a:txBody>
                    <a:bodyPr/>
                    <a:lstStyle/>
                    <a:p>
                      <a:pPr algn="r" fontAlgn="b"/>
                      <a:r>
                        <a:rPr lang="mn-MN" sz="1300" b="1" i="0" u="none" strike="noStrike" dirty="0">
                          <a:solidFill>
                            <a:schemeClr val="bg1"/>
                          </a:solidFill>
                          <a:effectLst/>
                          <a:latin typeface="Times New Roman" panose="02020603050405020304" pitchFamily="18" charset="0"/>
                          <a:cs typeface="Times New Roman" panose="02020603050405020304" pitchFamily="18" charset="0"/>
                        </a:rPr>
                        <a:t>40,487,126</a:t>
                      </a:r>
                      <a:endParaRPr lang="en-US" sz="13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6001" marR="6001" marT="6001"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95763"/>
                    </a:solidFill>
                  </a:tcPr>
                </a:tc>
                <a:tc>
                  <a:txBody>
                    <a:bodyPr/>
                    <a:lstStyle/>
                    <a:p>
                      <a:pPr algn="r" fontAlgn="b"/>
                      <a:r>
                        <a:rPr lang="mn-MN" sz="1300" b="1" i="0" u="none" strike="noStrike" dirty="0">
                          <a:solidFill>
                            <a:schemeClr val="bg1"/>
                          </a:solidFill>
                          <a:effectLst/>
                          <a:latin typeface="Times New Roman" panose="02020603050405020304" pitchFamily="18" charset="0"/>
                          <a:cs typeface="Times New Roman" panose="02020603050405020304" pitchFamily="18" charset="0"/>
                        </a:rPr>
                        <a:t>40,487,126</a:t>
                      </a:r>
                      <a:endParaRPr lang="en-US" sz="13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6001" marR="6001" marT="6001"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95763"/>
                    </a:solidFill>
                  </a:tcPr>
                </a:tc>
                <a:tc>
                  <a:txBody>
                    <a:bodyPr/>
                    <a:lstStyle/>
                    <a:p>
                      <a:pPr algn="ctr" fontAlgn="b"/>
                      <a:r>
                        <a:rPr lang="en-US" sz="1300" b="0" i="0" u="none" strike="noStrike" dirty="0">
                          <a:solidFill>
                            <a:schemeClr val="bg1"/>
                          </a:solidFill>
                          <a:effectLst/>
                          <a:latin typeface="Times New Roman" panose="02020603050405020304" pitchFamily="18" charset="0"/>
                          <a:cs typeface="Times New Roman" panose="02020603050405020304" pitchFamily="18" charset="0"/>
                        </a:rPr>
                        <a:t>100%</a:t>
                      </a:r>
                    </a:p>
                  </a:txBody>
                  <a:tcPr marL="6001" marR="6001" marT="6001"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95763"/>
                    </a:solidFill>
                  </a:tcPr>
                </a:tc>
                <a:extLst>
                  <a:ext uri="{0D108BD9-81ED-4DB2-BD59-A6C34878D82A}">
                    <a16:rowId xmlns:a16="http://schemas.microsoft.com/office/drawing/2014/main" val="2600107504"/>
                  </a:ext>
                </a:extLst>
              </a:tr>
            </a:tbl>
          </a:graphicData>
        </a:graphic>
      </p:graphicFrame>
    </p:spTree>
    <p:extLst>
      <p:ext uri="{BB962C8B-B14F-4D97-AF65-F5344CB8AC3E}">
        <p14:creationId xmlns:p14="http://schemas.microsoft.com/office/powerpoint/2010/main" val="3213892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95763"/>
        </a:solidFill>
        <a:effectLst/>
      </p:bgPr>
    </p:bg>
    <p:spTree>
      <p:nvGrpSpPr>
        <p:cNvPr id="1" name="">
          <a:extLst>
            <a:ext uri="{FF2B5EF4-FFF2-40B4-BE49-F238E27FC236}">
              <a16:creationId xmlns:a16="http://schemas.microsoft.com/office/drawing/2014/main" id="{867A2FEF-176A-7508-827B-75518F35537A}"/>
            </a:ext>
          </a:extLst>
        </p:cNvPr>
        <p:cNvGrpSpPr/>
        <p:nvPr/>
      </p:nvGrpSpPr>
      <p:grpSpPr>
        <a:xfrm>
          <a:off x="0" y="0"/>
          <a:ext cx="0" cy="0"/>
          <a:chOff x="0" y="0"/>
          <a:chExt cx="0" cy="0"/>
        </a:xfrm>
      </p:grpSpPr>
      <p:sp>
        <p:nvSpPr>
          <p:cNvPr id="14" name="Title 13">
            <a:extLst>
              <a:ext uri="{FF2B5EF4-FFF2-40B4-BE49-F238E27FC236}">
                <a16:creationId xmlns:a16="http://schemas.microsoft.com/office/drawing/2014/main" id="{CED34685-B0EC-329A-1D10-719B871A8C79}"/>
              </a:ext>
            </a:extLst>
          </p:cNvPr>
          <p:cNvSpPr>
            <a:spLocks noGrp="1"/>
          </p:cNvSpPr>
          <p:nvPr>
            <p:ph type="title"/>
          </p:nvPr>
        </p:nvSpPr>
        <p:spPr>
          <a:xfrm>
            <a:off x="4838700" y="2679700"/>
            <a:ext cx="9232410" cy="731484"/>
          </a:xfrm>
        </p:spPr>
        <p:txBody>
          <a:bodyPr>
            <a:noAutofit/>
          </a:bodyPr>
          <a:lstStyle/>
          <a:p>
            <a:pPr algn="r"/>
            <a:r>
              <a:rPr lang="mn-MN" sz="4600" b="1" dirty="0">
                <a:solidFill>
                  <a:schemeClr val="bg1"/>
                </a:solidFill>
              </a:rPr>
              <a:t>САНХҮҮГИЙН ҮЙЛ АЖИЛЛАГАА</a:t>
            </a:r>
            <a:endParaRPr lang="en-US" sz="4600" b="1" dirty="0">
              <a:solidFill>
                <a:schemeClr val="bg1"/>
              </a:solidFill>
            </a:endParaRPr>
          </a:p>
        </p:txBody>
      </p:sp>
      <p:sp>
        <p:nvSpPr>
          <p:cNvPr id="2" name="Text Placeholder 1">
            <a:extLst>
              <a:ext uri="{FF2B5EF4-FFF2-40B4-BE49-F238E27FC236}">
                <a16:creationId xmlns:a16="http://schemas.microsoft.com/office/drawing/2014/main" id="{C1D56FCC-2811-FE8B-0690-B52149F95456}"/>
              </a:ext>
            </a:extLst>
          </p:cNvPr>
          <p:cNvSpPr>
            <a:spLocks noGrp="1"/>
          </p:cNvSpPr>
          <p:nvPr>
            <p:ph type="body" sz="quarter" idx="10"/>
          </p:nvPr>
        </p:nvSpPr>
        <p:spPr>
          <a:xfrm>
            <a:off x="10325100" y="622300"/>
            <a:ext cx="3879959" cy="319900"/>
          </a:xfrm>
        </p:spPr>
        <p:txBody>
          <a:bodyPr/>
          <a:lstStyle/>
          <a:p>
            <a:r>
              <a:rPr lang="en-US" b="1" dirty="0">
                <a:solidFill>
                  <a:schemeClr val="bg1"/>
                </a:solidFill>
              </a:rPr>
              <a:t>TRUE MONGOLIAN GENUINE LEATHER  </a:t>
            </a:r>
          </a:p>
          <a:p>
            <a:endParaRPr lang="en-US" b="1" dirty="0">
              <a:solidFill>
                <a:schemeClr val="bg1"/>
              </a:solidFill>
            </a:endParaRPr>
          </a:p>
        </p:txBody>
      </p:sp>
      <p:sp>
        <p:nvSpPr>
          <p:cNvPr id="4" name="object 21">
            <a:extLst>
              <a:ext uri="{FF2B5EF4-FFF2-40B4-BE49-F238E27FC236}">
                <a16:creationId xmlns:a16="http://schemas.microsoft.com/office/drawing/2014/main" id="{C27CA6CB-8B6D-BC0D-5F27-842609F72CA8}"/>
              </a:ext>
            </a:extLst>
          </p:cNvPr>
          <p:cNvSpPr/>
          <p:nvPr/>
        </p:nvSpPr>
        <p:spPr>
          <a:xfrm flipH="1">
            <a:off x="2628900" y="-139700"/>
            <a:ext cx="152400" cy="10080625"/>
          </a:xfrm>
          <a:custGeom>
            <a:avLst/>
            <a:gdLst/>
            <a:ahLst/>
            <a:cxnLst/>
            <a:rect l="l" t="t" r="r" b="b"/>
            <a:pathLst>
              <a:path h="10080625">
                <a:moveTo>
                  <a:pt x="0" y="0"/>
                </a:moveTo>
                <a:lnTo>
                  <a:pt x="0" y="10080002"/>
                </a:lnTo>
              </a:path>
            </a:pathLst>
          </a:custGeom>
          <a:ln w="3175">
            <a:solidFill>
              <a:schemeClr val="bg1"/>
            </a:solidFill>
          </a:ln>
        </p:spPr>
        <p:txBody>
          <a:bodyPr wrap="square" lIns="0" tIns="0" rIns="0" bIns="0" rtlCol="0"/>
          <a:lstStyle/>
          <a:p>
            <a:endParaRPr/>
          </a:p>
        </p:txBody>
      </p:sp>
    </p:spTree>
    <p:extLst>
      <p:ext uri="{BB962C8B-B14F-4D97-AF65-F5344CB8AC3E}">
        <p14:creationId xmlns:p14="http://schemas.microsoft.com/office/powerpoint/2010/main" val="902847031"/>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469900"/>
            <a:ext cx="7983500" cy="276999"/>
          </a:xfrm>
        </p:spPr>
        <p:txBody>
          <a:bodyPr/>
          <a:lstStyle/>
          <a:p>
            <a:r>
              <a:rPr lang="mn-MN" sz="1800" b="1" dirty="0">
                <a:solidFill>
                  <a:schemeClr val="tx1"/>
                </a:solidFill>
                <a:latin typeface="Times New Roman" panose="02020603050405020304" pitchFamily="18" charset="0"/>
                <a:cs typeface="Times New Roman" panose="02020603050405020304" pitchFamily="18" charset="0"/>
              </a:rPr>
              <a:t>САНХҮҮГИЙН БАЙДЛЫН ТАЙЛАН</a:t>
            </a:r>
            <a:endParaRPr lang="en-US" sz="18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781859025"/>
              </p:ext>
            </p:extLst>
          </p:nvPr>
        </p:nvGraphicFramePr>
        <p:xfrm>
          <a:off x="1076459" y="1003300"/>
          <a:ext cx="11963400" cy="8177379"/>
        </p:xfrm>
        <a:graphic>
          <a:graphicData uri="http://schemas.openxmlformats.org/drawingml/2006/table">
            <a:tbl>
              <a:tblPr firstRow="1" bandRow="1">
                <a:tableStyleId>{2D5ABB26-0587-4C30-8999-92F81FD0307C}</a:tableStyleId>
              </a:tblPr>
              <a:tblGrid>
                <a:gridCol w="3712779">
                  <a:extLst>
                    <a:ext uri="{9D8B030D-6E8A-4147-A177-3AD203B41FA5}">
                      <a16:colId xmlns:a16="http://schemas.microsoft.com/office/drawing/2014/main" val="20000"/>
                    </a:ext>
                  </a:extLst>
                </a:gridCol>
                <a:gridCol w="2750206">
                  <a:extLst>
                    <a:ext uri="{9D8B030D-6E8A-4147-A177-3AD203B41FA5}">
                      <a16:colId xmlns:a16="http://schemas.microsoft.com/office/drawing/2014/main" val="20001"/>
                    </a:ext>
                  </a:extLst>
                </a:gridCol>
                <a:gridCol w="2710312">
                  <a:extLst>
                    <a:ext uri="{9D8B030D-6E8A-4147-A177-3AD203B41FA5}">
                      <a16:colId xmlns:a16="http://schemas.microsoft.com/office/drawing/2014/main" val="20002"/>
                    </a:ext>
                  </a:extLst>
                </a:gridCol>
                <a:gridCol w="2790103">
                  <a:extLst>
                    <a:ext uri="{9D8B030D-6E8A-4147-A177-3AD203B41FA5}">
                      <a16:colId xmlns:a16="http://schemas.microsoft.com/office/drawing/2014/main" val="20003"/>
                    </a:ext>
                  </a:extLst>
                </a:gridCol>
              </a:tblGrid>
              <a:tr h="304800">
                <a:tc>
                  <a:txBody>
                    <a:bodyPr/>
                    <a:lstStyle/>
                    <a:p>
                      <a:pPr algn="ctr"/>
                      <a:r>
                        <a:rPr lang="en-US" sz="1600" b="1" dirty="0">
                          <a:solidFill>
                            <a:schemeClr val="bg1"/>
                          </a:solidFill>
                          <a:latin typeface="Arial" panose="020B0604020202020204" pitchFamily="34" charset="0"/>
                          <a:cs typeface="Arial" panose="020B0604020202020204" pitchFamily="34" charset="0"/>
                        </a:rPr>
                        <a:t>MNT’000</a:t>
                      </a:r>
                    </a:p>
                  </a:txBody>
                  <a:tcPr>
                    <a:solidFill>
                      <a:srgbClr val="095763"/>
                    </a:solidFill>
                  </a:tcPr>
                </a:tc>
                <a:tc>
                  <a:txBody>
                    <a:bodyPr/>
                    <a:lstStyle/>
                    <a:p>
                      <a:pPr algn="ctr" fontAlgn="ctr"/>
                      <a:r>
                        <a:rPr lang="en-US" sz="1600" b="1" i="0" u="none" strike="noStrike" dirty="0">
                          <a:solidFill>
                            <a:srgbClr val="FFFFFF"/>
                          </a:solidFill>
                          <a:effectLst/>
                          <a:latin typeface="Arial" panose="020B0604020202020204" pitchFamily="34" charset="0"/>
                          <a:cs typeface="Arial" panose="020B0604020202020204" pitchFamily="34" charset="0"/>
                        </a:rPr>
                        <a:t>20</a:t>
                      </a:r>
                      <a:r>
                        <a:rPr lang="mn-MN" sz="1600" b="1" i="0" u="none" strike="noStrike" dirty="0">
                          <a:solidFill>
                            <a:srgbClr val="FFFFFF"/>
                          </a:solidFill>
                          <a:effectLst/>
                          <a:latin typeface="Arial" panose="020B0604020202020204" pitchFamily="34" charset="0"/>
                          <a:cs typeface="Arial" panose="020B0604020202020204" pitchFamily="34" charset="0"/>
                        </a:rPr>
                        <a:t>24.06.30</a:t>
                      </a:r>
                      <a:endParaRPr lang="en-US" sz="16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rgbClr val="095763"/>
                    </a:solidFill>
                  </a:tcPr>
                </a:tc>
                <a:tc>
                  <a:txBody>
                    <a:bodyPr/>
                    <a:lstStyle/>
                    <a:p>
                      <a:pPr algn="ctr" fontAlgn="ctr"/>
                      <a:r>
                        <a:rPr lang="en-US" sz="1600" b="1" i="0" u="none" strike="noStrike" dirty="0">
                          <a:solidFill>
                            <a:srgbClr val="FFFFFF"/>
                          </a:solidFill>
                          <a:effectLst/>
                          <a:latin typeface="Arial" panose="020B0604020202020204" pitchFamily="34" charset="0"/>
                          <a:cs typeface="Arial" panose="020B0604020202020204" pitchFamily="34" charset="0"/>
                        </a:rPr>
                        <a:t>2</a:t>
                      </a:r>
                      <a:r>
                        <a:rPr lang="mn-MN" sz="1600" b="1" i="0" u="none" strike="noStrike" dirty="0">
                          <a:solidFill>
                            <a:srgbClr val="FFFFFF"/>
                          </a:solidFill>
                          <a:effectLst/>
                          <a:latin typeface="Arial" panose="020B0604020202020204" pitchFamily="34" charset="0"/>
                          <a:cs typeface="Arial" panose="020B0604020202020204" pitchFamily="34" charset="0"/>
                        </a:rPr>
                        <a:t>024.12.31</a:t>
                      </a:r>
                      <a:endParaRPr lang="en-US" sz="16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rgbClr val="095763"/>
                    </a:solidFill>
                  </a:tcPr>
                </a:tc>
                <a:tc>
                  <a:txBody>
                    <a:bodyPr/>
                    <a:lstStyle/>
                    <a:p>
                      <a:pPr algn="ctr" fontAlgn="ctr"/>
                      <a:r>
                        <a:rPr lang="en-US" sz="1600" b="1" i="0" u="none" strike="noStrike" dirty="0">
                          <a:solidFill>
                            <a:srgbClr val="FFFFFF"/>
                          </a:solidFill>
                          <a:effectLst/>
                          <a:latin typeface="Arial" panose="020B0604020202020204" pitchFamily="34" charset="0"/>
                          <a:cs typeface="Arial" panose="020B0604020202020204" pitchFamily="34" charset="0"/>
                        </a:rPr>
                        <a:t>202</a:t>
                      </a:r>
                      <a:r>
                        <a:rPr lang="mn-MN" sz="1600" b="1" i="0" u="none" strike="noStrike" dirty="0">
                          <a:solidFill>
                            <a:srgbClr val="FFFFFF"/>
                          </a:solidFill>
                          <a:effectLst/>
                          <a:latin typeface="Arial" panose="020B0604020202020204" pitchFamily="34" charset="0"/>
                          <a:cs typeface="Arial" panose="020B0604020202020204" pitchFamily="34" charset="0"/>
                        </a:rPr>
                        <a:t>5.06.30</a:t>
                      </a:r>
                      <a:endParaRPr lang="en-US" sz="16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rgbClr val="095763"/>
                    </a:solidFill>
                  </a:tcPr>
                </a:tc>
                <a:extLst>
                  <a:ext uri="{0D108BD9-81ED-4DB2-BD59-A6C34878D82A}">
                    <a16:rowId xmlns:a16="http://schemas.microsoft.com/office/drawing/2014/main" val="10000"/>
                  </a:ext>
                </a:extLst>
              </a:tr>
              <a:tr h="426720">
                <a:tc>
                  <a:txBody>
                    <a:bodyPr/>
                    <a:lstStyle/>
                    <a:p>
                      <a:pPr algn="l" fontAlgn="ctr"/>
                      <a:r>
                        <a:rPr lang="mn-MN" sz="1600" b="0" i="0" u="none" strike="noStrike" dirty="0">
                          <a:solidFill>
                            <a:srgbClr val="000000"/>
                          </a:solidFill>
                          <a:effectLst/>
                          <a:latin typeface="Arial" panose="020B0604020202020204" pitchFamily="34" charset="0"/>
                          <a:cs typeface="Arial" panose="020B0604020202020204" pitchFamily="34" charset="0"/>
                        </a:rPr>
                        <a:t>Мөнгө ба түүнтэй адилтгах хөрөнгө  </a:t>
                      </a:r>
                    </a:p>
                  </a:txBody>
                  <a:tcPr marL="9525" marR="9525" marT="9525" marB="0" anchor="ctr"/>
                </a:tc>
                <a:tc>
                  <a:txBody>
                    <a:bodyPr/>
                    <a:lstStyle/>
                    <a:p>
                      <a:pPr algn="r" fontAlgn="b"/>
                      <a:r>
                        <a:rPr lang="mn-MN" sz="1600" b="0" i="0" u="none" strike="noStrike" dirty="0">
                          <a:solidFill>
                            <a:srgbClr val="000000"/>
                          </a:solidFill>
                          <a:effectLst/>
                          <a:latin typeface="Arial" panose="020B0604020202020204" pitchFamily="34" charset="0"/>
                          <a:cs typeface="Arial" panose="020B0604020202020204" pitchFamily="34" charset="0"/>
                        </a:rPr>
                        <a:t>          </a:t>
                      </a:r>
                      <a:r>
                        <a:rPr lang="en-US" sz="1600" b="0" i="0" u="none" strike="noStrike" dirty="0">
                          <a:solidFill>
                            <a:srgbClr val="000000"/>
                          </a:solidFill>
                          <a:effectLst/>
                          <a:latin typeface="Arial" panose="020B0604020202020204" pitchFamily="34" charset="0"/>
                          <a:cs typeface="Arial" panose="020B0604020202020204" pitchFamily="34" charset="0"/>
                        </a:rPr>
                        <a:t> </a:t>
                      </a:r>
                      <a:r>
                        <a:rPr lang="mn-MN" sz="1600" b="0" i="0" u="none" strike="noStrike" dirty="0">
                          <a:solidFill>
                            <a:srgbClr val="000000"/>
                          </a:solidFill>
                          <a:effectLst/>
                          <a:latin typeface="Arial" panose="020B0604020202020204" pitchFamily="34" charset="0"/>
                          <a:cs typeface="Arial" panose="020B0604020202020204" pitchFamily="34" charset="0"/>
                        </a:rPr>
                        <a:t>1,622,200</a:t>
                      </a:r>
                      <a:r>
                        <a:rPr lang="en-US" sz="1600" b="0" i="0" u="none" strike="noStrike" dirty="0">
                          <a:solidFill>
                            <a:srgbClr val="000000"/>
                          </a:solidFill>
                          <a:effectLst/>
                          <a:latin typeface="Arial" panose="020B0604020202020204" pitchFamily="34" charset="0"/>
                          <a:cs typeface="Arial" panose="020B0604020202020204" pitchFamily="34" charset="0"/>
                        </a:rPr>
                        <a:t>.</a:t>
                      </a:r>
                      <a:r>
                        <a:rPr lang="mn-MN" sz="1600" b="0" i="0" u="none" strike="noStrike" dirty="0">
                          <a:solidFill>
                            <a:srgbClr val="000000"/>
                          </a:solidFill>
                          <a:effectLst/>
                          <a:latin typeface="Arial" panose="020B0604020202020204" pitchFamily="34" charset="0"/>
                          <a:cs typeface="Arial" panose="020B0604020202020204" pitchFamily="34" charset="0"/>
                        </a:rPr>
                        <a:t>43</a:t>
                      </a:r>
                      <a:r>
                        <a:rPr lang="en-US" sz="16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              </a:t>
                      </a:r>
                      <a:r>
                        <a:rPr lang="mn-MN" sz="1600" b="0" i="0" u="none" strike="noStrike" dirty="0">
                          <a:solidFill>
                            <a:srgbClr val="000000"/>
                          </a:solidFill>
                          <a:effectLst/>
                          <a:latin typeface="Arial" panose="020B0604020202020204" pitchFamily="34" charset="0"/>
                          <a:cs typeface="Arial" panose="020B0604020202020204" pitchFamily="34" charset="0"/>
                        </a:rPr>
                        <a:t>4,435,609</a:t>
                      </a:r>
                      <a:r>
                        <a:rPr lang="en-US" sz="1600" b="0" i="0" u="none" strike="noStrike" dirty="0">
                          <a:solidFill>
                            <a:srgbClr val="000000"/>
                          </a:solidFill>
                          <a:effectLst/>
                          <a:latin typeface="Arial" panose="020B0604020202020204" pitchFamily="34" charset="0"/>
                          <a:cs typeface="Arial" panose="020B0604020202020204" pitchFamily="34" charset="0"/>
                        </a:rPr>
                        <a:t>.</a:t>
                      </a:r>
                      <a:r>
                        <a:rPr lang="mn-MN" sz="1600" b="0" i="0" u="none" strike="noStrike" dirty="0">
                          <a:solidFill>
                            <a:srgbClr val="000000"/>
                          </a:solidFill>
                          <a:effectLst/>
                          <a:latin typeface="Arial" panose="020B0604020202020204" pitchFamily="34" charset="0"/>
                          <a:cs typeface="Arial" panose="020B0604020202020204" pitchFamily="34" charset="0"/>
                        </a:rPr>
                        <a:t>47</a:t>
                      </a:r>
                      <a:r>
                        <a:rPr lang="en-US" sz="16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tc>
                <a:tc>
                  <a:txBody>
                    <a:bodyPr/>
                    <a:lstStyle/>
                    <a:p>
                      <a:pPr algn="r" fontAlgn="b"/>
                      <a:r>
                        <a:rPr lang="mn-MN" sz="1600" b="0" i="0" u="none" strike="noStrike" dirty="0">
                          <a:solidFill>
                            <a:srgbClr val="000000"/>
                          </a:solidFill>
                          <a:effectLst/>
                          <a:latin typeface="Arial" panose="020B0604020202020204" pitchFamily="34" charset="0"/>
                          <a:cs typeface="Arial" panose="020B0604020202020204" pitchFamily="34" charset="0"/>
                        </a:rPr>
                        <a:t>7,749,001</a:t>
                      </a:r>
                      <a:r>
                        <a:rPr lang="en-US" sz="1600" b="0" i="0" u="none" strike="noStrike" dirty="0">
                          <a:solidFill>
                            <a:srgbClr val="000000"/>
                          </a:solidFill>
                          <a:effectLst/>
                          <a:latin typeface="Arial" panose="020B0604020202020204" pitchFamily="34" charset="0"/>
                          <a:cs typeface="Arial" panose="020B0604020202020204" pitchFamily="34" charset="0"/>
                        </a:rPr>
                        <a:t>.</a:t>
                      </a:r>
                      <a:r>
                        <a:rPr lang="mn-MN" sz="1600" b="0" i="0" u="none" strike="noStrike" dirty="0">
                          <a:solidFill>
                            <a:srgbClr val="000000"/>
                          </a:solidFill>
                          <a:effectLst/>
                          <a:latin typeface="Arial" panose="020B0604020202020204" pitchFamily="34" charset="0"/>
                          <a:cs typeface="Arial" panose="020B0604020202020204" pitchFamily="34" charset="0"/>
                        </a:rPr>
                        <a:t>50</a:t>
                      </a:r>
                      <a:r>
                        <a:rPr lang="en-US" sz="16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tc>
                <a:extLst>
                  <a:ext uri="{0D108BD9-81ED-4DB2-BD59-A6C34878D82A}">
                    <a16:rowId xmlns:a16="http://schemas.microsoft.com/office/drawing/2014/main" val="10001"/>
                  </a:ext>
                </a:extLst>
              </a:tr>
              <a:tr h="381000">
                <a:tc>
                  <a:txBody>
                    <a:bodyPr/>
                    <a:lstStyle/>
                    <a:p>
                      <a:pPr algn="l" fontAlgn="ctr"/>
                      <a:r>
                        <a:rPr lang="mn-MN" sz="1600" b="0" i="0" u="none" strike="noStrike" dirty="0">
                          <a:solidFill>
                            <a:srgbClr val="000000"/>
                          </a:solidFill>
                          <a:effectLst/>
                          <a:latin typeface="Arial" panose="020B0604020202020204" pitchFamily="34" charset="0"/>
                          <a:cs typeface="Arial" panose="020B0604020202020204" pitchFamily="34" charset="0"/>
                        </a:rPr>
                        <a:t>Дансны авлага </a:t>
                      </a:r>
                    </a:p>
                  </a:txBody>
                  <a:tcPr marL="9525" marR="9525" marT="9525" marB="0" anchor="ctr"/>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4</a:t>
                      </a:r>
                      <a:r>
                        <a:rPr lang="mn-MN" sz="1600" b="0" i="0" u="none" strike="noStrike" dirty="0">
                          <a:solidFill>
                            <a:srgbClr val="000000"/>
                          </a:solidFill>
                          <a:effectLst/>
                          <a:latin typeface="Arial" panose="020B0604020202020204" pitchFamily="34" charset="0"/>
                          <a:cs typeface="Arial" panose="020B0604020202020204" pitchFamily="34" charset="0"/>
                        </a:rPr>
                        <a:t>,132,878</a:t>
                      </a:r>
                      <a:r>
                        <a:rPr lang="en-US" sz="1600" b="0" i="0" u="none" strike="noStrike" dirty="0">
                          <a:solidFill>
                            <a:srgbClr val="000000"/>
                          </a:solidFill>
                          <a:effectLst/>
                          <a:latin typeface="Arial" panose="020B0604020202020204" pitchFamily="34" charset="0"/>
                          <a:cs typeface="Arial" panose="020B0604020202020204" pitchFamily="34" charset="0"/>
                        </a:rPr>
                        <a:t>.</a:t>
                      </a:r>
                      <a:r>
                        <a:rPr lang="mn-MN" sz="1600" b="0" i="0" u="none" strike="noStrike" dirty="0">
                          <a:solidFill>
                            <a:srgbClr val="000000"/>
                          </a:solidFill>
                          <a:effectLst/>
                          <a:latin typeface="Arial" panose="020B0604020202020204" pitchFamily="34" charset="0"/>
                          <a:cs typeface="Arial" panose="020B0604020202020204" pitchFamily="34" charset="0"/>
                        </a:rPr>
                        <a:t>29</a:t>
                      </a:r>
                      <a:r>
                        <a:rPr lang="en-US" sz="16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tc>
                <a:tc>
                  <a:txBody>
                    <a:bodyPr/>
                    <a:lstStyle/>
                    <a:p>
                      <a:pPr algn="r" fontAlgn="b"/>
                      <a:r>
                        <a:rPr lang="mn-MN" sz="1600" b="0" i="0" u="none" strike="noStrike" dirty="0">
                          <a:solidFill>
                            <a:srgbClr val="000000"/>
                          </a:solidFill>
                          <a:effectLst/>
                          <a:latin typeface="Arial" panose="020B0604020202020204" pitchFamily="34" charset="0"/>
                          <a:cs typeface="Arial" panose="020B0604020202020204" pitchFamily="34" charset="0"/>
                        </a:rPr>
                        <a:t>1,792,631</a:t>
                      </a:r>
                      <a:r>
                        <a:rPr lang="en-US" sz="1600" b="0" i="0" u="none" strike="noStrike" dirty="0">
                          <a:solidFill>
                            <a:srgbClr val="000000"/>
                          </a:solidFill>
                          <a:effectLst/>
                          <a:latin typeface="Arial" panose="020B0604020202020204" pitchFamily="34" charset="0"/>
                          <a:cs typeface="Arial" panose="020B0604020202020204" pitchFamily="34" charset="0"/>
                        </a:rPr>
                        <a:t>.</a:t>
                      </a:r>
                      <a:r>
                        <a:rPr lang="mn-MN" sz="1600" b="0" i="0" u="none" strike="noStrike" dirty="0">
                          <a:solidFill>
                            <a:srgbClr val="000000"/>
                          </a:solidFill>
                          <a:effectLst/>
                          <a:latin typeface="Arial" panose="020B0604020202020204" pitchFamily="34" charset="0"/>
                          <a:cs typeface="Arial" panose="020B0604020202020204" pitchFamily="34" charset="0"/>
                        </a:rPr>
                        <a:t>00</a:t>
                      </a:r>
                      <a:r>
                        <a:rPr lang="en-US" sz="16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3</a:t>
                      </a:r>
                      <a:r>
                        <a:rPr lang="mn-MN" sz="1600" b="0" i="0" u="none" strike="noStrike" dirty="0">
                          <a:solidFill>
                            <a:srgbClr val="000000"/>
                          </a:solidFill>
                          <a:effectLst/>
                          <a:latin typeface="Arial" panose="020B0604020202020204" pitchFamily="34" charset="0"/>
                          <a:cs typeface="Arial" panose="020B0604020202020204" pitchFamily="34" charset="0"/>
                        </a:rPr>
                        <a:t>,729,779</a:t>
                      </a:r>
                      <a:r>
                        <a:rPr lang="en-US" sz="1600" b="0" i="0" u="none" strike="noStrike" dirty="0">
                          <a:solidFill>
                            <a:srgbClr val="000000"/>
                          </a:solidFill>
                          <a:effectLst/>
                          <a:latin typeface="Arial" panose="020B0604020202020204" pitchFamily="34" charset="0"/>
                          <a:cs typeface="Arial" panose="020B0604020202020204" pitchFamily="34" charset="0"/>
                        </a:rPr>
                        <a:t>.</a:t>
                      </a:r>
                      <a:r>
                        <a:rPr lang="mn-MN" sz="1600" b="0" i="0" u="none" strike="noStrike" dirty="0">
                          <a:solidFill>
                            <a:srgbClr val="000000"/>
                          </a:solidFill>
                          <a:effectLst/>
                          <a:latin typeface="Arial" panose="020B0604020202020204" pitchFamily="34" charset="0"/>
                          <a:cs typeface="Arial" panose="020B0604020202020204" pitchFamily="34" charset="0"/>
                        </a:rPr>
                        <a:t>73</a:t>
                      </a:r>
                      <a:r>
                        <a:rPr lang="en-US" sz="16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tc>
                <a:extLst>
                  <a:ext uri="{0D108BD9-81ED-4DB2-BD59-A6C34878D82A}">
                    <a16:rowId xmlns:a16="http://schemas.microsoft.com/office/drawing/2014/main" val="10002"/>
                  </a:ext>
                </a:extLst>
              </a:tr>
              <a:tr h="412090">
                <a:tc>
                  <a:txBody>
                    <a:bodyPr/>
                    <a:lstStyle/>
                    <a:p>
                      <a:pPr algn="l" fontAlgn="ctr"/>
                      <a:r>
                        <a:rPr lang="mn-MN" sz="1600" b="0" i="0" u="none" strike="noStrike" dirty="0">
                          <a:solidFill>
                            <a:srgbClr val="000000"/>
                          </a:solidFill>
                          <a:effectLst/>
                          <a:latin typeface="Arial" panose="020B0604020202020204" pitchFamily="34" charset="0"/>
                          <a:cs typeface="Arial" panose="020B0604020202020204" pitchFamily="34" charset="0"/>
                        </a:rPr>
                        <a:t>Бараа материал </a:t>
                      </a:r>
                    </a:p>
                  </a:txBody>
                  <a:tcPr marL="9525" marR="9525" marT="9525" marB="0" anchor="ctr"/>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            </a:t>
                      </a:r>
                      <a:r>
                        <a:rPr lang="mn-MN" sz="1600" b="0" i="0" u="none" strike="noStrike" dirty="0">
                          <a:solidFill>
                            <a:srgbClr val="000000"/>
                          </a:solidFill>
                          <a:effectLst/>
                          <a:latin typeface="Arial" panose="020B0604020202020204" pitchFamily="34" charset="0"/>
                          <a:cs typeface="Arial" panose="020B0604020202020204" pitchFamily="34" charset="0"/>
                        </a:rPr>
                        <a:t>17,673,901</a:t>
                      </a:r>
                      <a:r>
                        <a:rPr lang="en-US" sz="1600" b="0" i="0" u="none" strike="noStrike" dirty="0">
                          <a:solidFill>
                            <a:srgbClr val="000000"/>
                          </a:solidFill>
                          <a:effectLst/>
                          <a:latin typeface="Arial" panose="020B0604020202020204" pitchFamily="34" charset="0"/>
                          <a:cs typeface="Arial" panose="020B0604020202020204" pitchFamily="34" charset="0"/>
                        </a:rPr>
                        <a:t>.</a:t>
                      </a:r>
                      <a:r>
                        <a:rPr lang="mn-MN" sz="1600" b="0" i="0" u="none" strike="noStrike" dirty="0">
                          <a:solidFill>
                            <a:srgbClr val="000000"/>
                          </a:solidFill>
                          <a:effectLst/>
                          <a:latin typeface="Arial" panose="020B0604020202020204" pitchFamily="34" charset="0"/>
                          <a:cs typeface="Arial" panose="020B0604020202020204" pitchFamily="34" charset="0"/>
                        </a:rPr>
                        <a:t>3</a:t>
                      </a:r>
                      <a:r>
                        <a:rPr lang="en-US" sz="1600" b="0" i="0" u="none" strike="noStrike" dirty="0">
                          <a:solidFill>
                            <a:srgbClr val="000000"/>
                          </a:solidFill>
                          <a:effectLst/>
                          <a:latin typeface="Arial" panose="020B0604020202020204" pitchFamily="34" charset="0"/>
                          <a:cs typeface="Arial" panose="020B0604020202020204" pitchFamily="34" charset="0"/>
                        </a:rPr>
                        <a:t>9 </a:t>
                      </a:r>
                    </a:p>
                  </a:txBody>
                  <a:tcPr marL="9525" marR="9525" marT="9525" marB="0" anchor="b"/>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            </a:t>
                      </a:r>
                      <a:r>
                        <a:rPr lang="mn-MN" sz="1600" b="0" i="0" u="none" strike="noStrike" dirty="0">
                          <a:solidFill>
                            <a:srgbClr val="000000"/>
                          </a:solidFill>
                          <a:effectLst/>
                          <a:latin typeface="Arial" panose="020B0604020202020204" pitchFamily="34" charset="0"/>
                          <a:cs typeface="Arial" panose="020B0604020202020204" pitchFamily="34" charset="0"/>
                        </a:rPr>
                        <a:t>15</a:t>
                      </a:r>
                      <a:r>
                        <a:rPr lang="en-US" sz="1600" b="0" i="0" u="none" strike="noStrike" dirty="0">
                          <a:solidFill>
                            <a:srgbClr val="000000"/>
                          </a:solidFill>
                          <a:effectLst/>
                          <a:latin typeface="Arial" panose="020B0604020202020204" pitchFamily="34" charset="0"/>
                          <a:cs typeface="Arial" panose="020B0604020202020204" pitchFamily="34" charset="0"/>
                        </a:rPr>
                        <a:t>,</a:t>
                      </a:r>
                      <a:r>
                        <a:rPr lang="mn-MN" sz="1600" b="0" i="0" u="none" strike="noStrike" dirty="0">
                          <a:solidFill>
                            <a:srgbClr val="000000"/>
                          </a:solidFill>
                          <a:effectLst/>
                          <a:latin typeface="Arial" panose="020B0604020202020204" pitchFamily="34" charset="0"/>
                          <a:cs typeface="Arial" panose="020B0604020202020204" pitchFamily="34" charset="0"/>
                        </a:rPr>
                        <a:t>802</a:t>
                      </a:r>
                      <a:r>
                        <a:rPr lang="en-US" sz="1600" b="0" i="0" u="none" strike="noStrike" dirty="0">
                          <a:solidFill>
                            <a:srgbClr val="000000"/>
                          </a:solidFill>
                          <a:effectLst/>
                          <a:latin typeface="Arial" panose="020B0604020202020204" pitchFamily="34" charset="0"/>
                          <a:cs typeface="Arial" panose="020B0604020202020204" pitchFamily="34" charset="0"/>
                        </a:rPr>
                        <a:t>,</a:t>
                      </a:r>
                      <a:r>
                        <a:rPr lang="mn-MN" sz="1600" b="0" i="0" u="none" strike="noStrike" dirty="0">
                          <a:solidFill>
                            <a:srgbClr val="000000"/>
                          </a:solidFill>
                          <a:effectLst/>
                          <a:latin typeface="Arial" panose="020B0604020202020204" pitchFamily="34" charset="0"/>
                          <a:cs typeface="Arial" panose="020B0604020202020204" pitchFamily="34" charset="0"/>
                        </a:rPr>
                        <a:t>696</a:t>
                      </a:r>
                      <a:r>
                        <a:rPr lang="en-US" sz="1600" b="0" i="0" u="none" strike="noStrike" dirty="0">
                          <a:solidFill>
                            <a:srgbClr val="000000"/>
                          </a:solidFill>
                          <a:effectLst/>
                          <a:latin typeface="Arial" panose="020B0604020202020204" pitchFamily="34" charset="0"/>
                          <a:cs typeface="Arial" panose="020B0604020202020204" pitchFamily="34" charset="0"/>
                        </a:rPr>
                        <a:t>.</a:t>
                      </a:r>
                      <a:r>
                        <a:rPr lang="mn-MN" sz="1600" b="0" i="0" u="none" strike="noStrike" dirty="0">
                          <a:solidFill>
                            <a:srgbClr val="000000"/>
                          </a:solidFill>
                          <a:effectLst/>
                          <a:latin typeface="Arial" panose="020B0604020202020204" pitchFamily="34" charset="0"/>
                          <a:cs typeface="Arial" panose="020B0604020202020204" pitchFamily="34" charset="0"/>
                        </a:rPr>
                        <a:t>26</a:t>
                      </a:r>
                      <a:r>
                        <a:rPr lang="en-US" sz="16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           </a:t>
                      </a:r>
                      <a:r>
                        <a:rPr lang="mn-MN" sz="1600" b="0" i="0" u="none" strike="noStrike" dirty="0">
                          <a:solidFill>
                            <a:srgbClr val="000000"/>
                          </a:solidFill>
                          <a:effectLst/>
                          <a:latin typeface="Arial" panose="020B0604020202020204" pitchFamily="34" charset="0"/>
                          <a:cs typeface="Arial" panose="020B0604020202020204" pitchFamily="34" charset="0"/>
                        </a:rPr>
                        <a:t>18</a:t>
                      </a:r>
                      <a:r>
                        <a:rPr lang="en-US" sz="1600" b="0" i="0" u="none" strike="noStrike" dirty="0">
                          <a:solidFill>
                            <a:srgbClr val="000000"/>
                          </a:solidFill>
                          <a:effectLst/>
                          <a:latin typeface="Arial" panose="020B0604020202020204" pitchFamily="34" charset="0"/>
                          <a:cs typeface="Arial" panose="020B0604020202020204" pitchFamily="34" charset="0"/>
                        </a:rPr>
                        <a:t>,</a:t>
                      </a:r>
                      <a:r>
                        <a:rPr lang="mn-MN" sz="1600" b="0" i="0" u="none" strike="noStrike" dirty="0">
                          <a:solidFill>
                            <a:srgbClr val="000000"/>
                          </a:solidFill>
                          <a:effectLst/>
                          <a:latin typeface="Arial" panose="020B0604020202020204" pitchFamily="34" charset="0"/>
                          <a:cs typeface="Arial" panose="020B0604020202020204" pitchFamily="34" charset="0"/>
                        </a:rPr>
                        <a:t>719</a:t>
                      </a:r>
                      <a:r>
                        <a:rPr lang="en-US" sz="1600" b="0" i="0" u="none" strike="noStrike" dirty="0">
                          <a:solidFill>
                            <a:srgbClr val="000000"/>
                          </a:solidFill>
                          <a:effectLst/>
                          <a:latin typeface="Arial" panose="020B0604020202020204" pitchFamily="34" charset="0"/>
                          <a:cs typeface="Arial" panose="020B0604020202020204" pitchFamily="34" charset="0"/>
                        </a:rPr>
                        <a:t>,</a:t>
                      </a:r>
                      <a:r>
                        <a:rPr lang="mn-MN" sz="1600" b="0" i="0" u="none" strike="noStrike" dirty="0">
                          <a:solidFill>
                            <a:srgbClr val="000000"/>
                          </a:solidFill>
                          <a:effectLst/>
                          <a:latin typeface="Arial" panose="020B0604020202020204" pitchFamily="34" charset="0"/>
                          <a:cs typeface="Arial" panose="020B0604020202020204" pitchFamily="34" charset="0"/>
                        </a:rPr>
                        <a:t>872</a:t>
                      </a:r>
                      <a:r>
                        <a:rPr lang="en-US" sz="1600" b="0" i="0" u="none" strike="noStrike" dirty="0">
                          <a:solidFill>
                            <a:srgbClr val="000000"/>
                          </a:solidFill>
                          <a:effectLst/>
                          <a:latin typeface="Arial" panose="020B0604020202020204" pitchFamily="34" charset="0"/>
                          <a:cs typeface="Arial" panose="020B0604020202020204" pitchFamily="34" charset="0"/>
                        </a:rPr>
                        <a:t>.</a:t>
                      </a:r>
                      <a:r>
                        <a:rPr lang="mn-MN" sz="1600" b="0" i="0" u="none" strike="noStrike" dirty="0">
                          <a:solidFill>
                            <a:srgbClr val="000000"/>
                          </a:solidFill>
                          <a:effectLst/>
                          <a:latin typeface="Arial" panose="020B0604020202020204" pitchFamily="34" charset="0"/>
                          <a:cs typeface="Arial" panose="020B0604020202020204" pitchFamily="34" charset="0"/>
                        </a:rPr>
                        <a:t>59</a:t>
                      </a:r>
                      <a:r>
                        <a:rPr lang="en-US" sz="16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tc>
                <a:extLst>
                  <a:ext uri="{0D108BD9-81ED-4DB2-BD59-A6C34878D82A}">
                    <a16:rowId xmlns:a16="http://schemas.microsoft.com/office/drawing/2014/main" val="10003"/>
                  </a:ext>
                </a:extLst>
              </a:tr>
              <a:tr h="412090">
                <a:tc>
                  <a:txBody>
                    <a:bodyPr/>
                    <a:lstStyle/>
                    <a:p>
                      <a:pPr algn="l" fontAlgn="ctr"/>
                      <a:r>
                        <a:rPr lang="mn-MN" sz="1600" b="0" i="0" u="none" strike="noStrike" dirty="0">
                          <a:solidFill>
                            <a:srgbClr val="000000"/>
                          </a:solidFill>
                          <a:effectLst/>
                          <a:latin typeface="Arial" panose="020B0604020202020204" pitchFamily="34" charset="0"/>
                          <a:cs typeface="Arial" panose="020B0604020202020204" pitchFamily="34" charset="0"/>
                        </a:rPr>
                        <a:t>Дуусаагүй барилга </a:t>
                      </a:r>
                    </a:p>
                  </a:txBody>
                  <a:tcPr marL="9525" marR="9525" marT="9525" marB="0" anchor="ctr"/>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              2,</a:t>
                      </a:r>
                      <a:r>
                        <a:rPr lang="mn-MN" sz="1600" b="0" i="0" u="none" strike="noStrike" dirty="0">
                          <a:solidFill>
                            <a:srgbClr val="000000"/>
                          </a:solidFill>
                          <a:effectLst/>
                          <a:latin typeface="Arial" panose="020B0604020202020204" pitchFamily="34" charset="0"/>
                          <a:cs typeface="Arial" panose="020B0604020202020204" pitchFamily="34" charset="0"/>
                        </a:rPr>
                        <a:t>738,186</a:t>
                      </a:r>
                      <a:r>
                        <a:rPr lang="en-US" sz="1600" b="0" i="0" u="none" strike="noStrike" dirty="0">
                          <a:solidFill>
                            <a:srgbClr val="000000"/>
                          </a:solidFill>
                          <a:effectLst/>
                          <a:latin typeface="Arial" panose="020B0604020202020204" pitchFamily="34" charset="0"/>
                          <a:cs typeface="Arial" panose="020B0604020202020204" pitchFamily="34" charset="0"/>
                        </a:rPr>
                        <a:t>.</a:t>
                      </a:r>
                      <a:r>
                        <a:rPr lang="mn-MN" sz="1600" b="0" i="0" u="none" strike="noStrike" dirty="0">
                          <a:solidFill>
                            <a:srgbClr val="000000"/>
                          </a:solidFill>
                          <a:effectLst/>
                          <a:latin typeface="Arial" panose="020B0604020202020204" pitchFamily="34" charset="0"/>
                          <a:cs typeface="Arial" panose="020B0604020202020204" pitchFamily="34" charset="0"/>
                        </a:rPr>
                        <a:t>80</a:t>
                      </a:r>
                      <a:r>
                        <a:rPr lang="en-US" sz="16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              </a:t>
                      </a:r>
                      <a:r>
                        <a:rPr lang="mn-MN" sz="1600" b="0" i="0" u="none" strike="noStrike" dirty="0">
                          <a:solidFill>
                            <a:srgbClr val="000000"/>
                          </a:solidFill>
                          <a:effectLst/>
                          <a:latin typeface="Arial" panose="020B0604020202020204" pitchFamily="34" charset="0"/>
                          <a:cs typeface="Arial" panose="020B0604020202020204" pitchFamily="34" charset="0"/>
                        </a:rPr>
                        <a:t>4</a:t>
                      </a:r>
                      <a:r>
                        <a:rPr lang="en-US" sz="1600" b="0" i="0" u="none" strike="noStrike" dirty="0">
                          <a:solidFill>
                            <a:srgbClr val="000000"/>
                          </a:solidFill>
                          <a:effectLst/>
                          <a:latin typeface="Arial" panose="020B0604020202020204" pitchFamily="34" charset="0"/>
                          <a:cs typeface="Arial" panose="020B0604020202020204" pitchFamily="34" charset="0"/>
                        </a:rPr>
                        <a:t>,</a:t>
                      </a:r>
                      <a:r>
                        <a:rPr lang="mn-MN" sz="1600" b="0" i="0" u="none" strike="noStrike" dirty="0">
                          <a:solidFill>
                            <a:srgbClr val="000000"/>
                          </a:solidFill>
                          <a:effectLst/>
                          <a:latin typeface="Arial" panose="020B0604020202020204" pitchFamily="34" charset="0"/>
                          <a:cs typeface="Arial" panose="020B0604020202020204" pitchFamily="34" charset="0"/>
                        </a:rPr>
                        <a:t>007</a:t>
                      </a:r>
                      <a:r>
                        <a:rPr lang="en-US" sz="1600" b="0" i="0" u="none" strike="noStrike" dirty="0">
                          <a:solidFill>
                            <a:srgbClr val="000000"/>
                          </a:solidFill>
                          <a:effectLst/>
                          <a:latin typeface="Arial" panose="020B0604020202020204" pitchFamily="34" charset="0"/>
                          <a:cs typeface="Arial" panose="020B0604020202020204" pitchFamily="34" charset="0"/>
                        </a:rPr>
                        <a:t>,</a:t>
                      </a:r>
                      <a:r>
                        <a:rPr lang="mn-MN" sz="1600" b="0" i="0" u="none" strike="noStrike" dirty="0">
                          <a:solidFill>
                            <a:srgbClr val="000000"/>
                          </a:solidFill>
                          <a:effectLst/>
                          <a:latin typeface="Arial" panose="020B0604020202020204" pitchFamily="34" charset="0"/>
                          <a:cs typeface="Arial" panose="020B0604020202020204" pitchFamily="34" charset="0"/>
                        </a:rPr>
                        <a:t>919</a:t>
                      </a:r>
                      <a:r>
                        <a:rPr lang="en-US" sz="1600" b="0" i="0" u="none" strike="noStrike" dirty="0">
                          <a:solidFill>
                            <a:srgbClr val="000000"/>
                          </a:solidFill>
                          <a:effectLst/>
                          <a:latin typeface="Arial" panose="020B0604020202020204" pitchFamily="34" charset="0"/>
                          <a:cs typeface="Arial" panose="020B0604020202020204" pitchFamily="34" charset="0"/>
                        </a:rPr>
                        <a:t>.</a:t>
                      </a:r>
                      <a:r>
                        <a:rPr lang="mn-MN" sz="1600" b="0" i="0" u="none" strike="noStrike" dirty="0">
                          <a:solidFill>
                            <a:srgbClr val="000000"/>
                          </a:solidFill>
                          <a:effectLst/>
                          <a:latin typeface="Arial" panose="020B0604020202020204" pitchFamily="34" charset="0"/>
                          <a:cs typeface="Arial" panose="020B0604020202020204" pitchFamily="34" charset="0"/>
                        </a:rPr>
                        <a:t>11</a:t>
                      </a:r>
                      <a:r>
                        <a:rPr lang="en-US" sz="16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                </a:t>
                      </a:r>
                      <a:r>
                        <a:rPr lang="mn-MN" sz="1600" b="0" i="0" u="none" strike="noStrike" dirty="0">
                          <a:solidFill>
                            <a:srgbClr val="000000"/>
                          </a:solidFill>
                          <a:effectLst/>
                          <a:latin typeface="Arial" panose="020B0604020202020204" pitchFamily="34" charset="0"/>
                          <a:cs typeface="Arial" panose="020B0604020202020204" pitchFamily="34" charset="0"/>
                        </a:rPr>
                        <a:t>3,164,351</a:t>
                      </a:r>
                      <a:r>
                        <a:rPr lang="en-US" sz="1600" b="0" i="0" u="none" strike="noStrike" dirty="0">
                          <a:solidFill>
                            <a:srgbClr val="000000"/>
                          </a:solidFill>
                          <a:effectLst/>
                          <a:latin typeface="Arial" panose="020B0604020202020204" pitchFamily="34" charset="0"/>
                          <a:cs typeface="Arial" panose="020B0604020202020204" pitchFamily="34" charset="0"/>
                        </a:rPr>
                        <a:t>.</a:t>
                      </a:r>
                      <a:r>
                        <a:rPr lang="mn-MN" sz="1600" b="0" i="0" u="none" strike="noStrike" dirty="0">
                          <a:solidFill>
                            <a:srgbClr val="000000"/>
                          </a:solidFill>
                          <a:effectLst/>
                          <a:latin typeface="Arial" panose="020B0604020202020204" pitchFamily="34" charset="0"/>
                          <a:cs typeface="Arial" panose="020B0604020202020204" pitchFamily="34" charset="0"/>
                        </a:rPr>
                        <a:t>12</a:t>
                      </a:r>
                      <a:r>
                        <a:rPr lang="en-US" sz="16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tc>
                <a:extLst>
                  <a:ext uri="{0D108BD9-81ED-4DB2-BD59-A6C34878D82A}">
                    <a16:rowId xmlns:a16="http://schemas.microsoft.com/office/drawing/2014/main" val="10004"/>
                  </a:ext>
                </a:extLst>
              </a:tr>
              <a:tr h="532967">
                <a:tc>
                  <a:txBody>
                    <a:bodyPr/>
                    <a:lstStyle/>
                    <a:p>
                      <a:pPr algn="l" fontAlgn="ctr"/>
                      <a:r>
                        <a:rPr lang="mn-MN" sz="1600" b="0" i="0" u="none" strike="noStrike" dirty="0">
                          <a:solidFill>
                            <a:srgbClr val="000000"/>
                          </a:solidFill>
                          <a:effectLst/>
                          <a:latin typeface="Arial" panose="020B0604020202020204" pitchFamily="34" charset="0"/>
                          <a:cs typeface="Arial" panose="020B0604020202020204" pitchFamily="34" charset="0"/>
                        </a:rPr>
                        <a:t>Борлуулах зорилгоор эзэмшиж буй </a:t>
                      </a:r>
                      <a:r>
                        <a:rPr lang="en-US" sz="1600" b="0" i="0" u="none" strike="noStrike" dirty="0">
                          <a:solidFill>
                            <a:srgbClr val="000000"/>
                          </a:solidFill>
                          <a:effectLst/>
                          <a:latin typeface="Arial" panose="020B0604020202020204" pitchFamily="34" charset="0"/>
                          <a:cs typeface="Arial" panose="020B0604020202020204" pitchFamily="34" charset="0"/>
                        </a:rPr>
                        <a:t> </a:t>
                      </a:r>
                      <a:r>
                        <a:rPr lang="mn-MN" sz="1600" b="0" i="0" u="none" strike="noStrike" dirty="0">
                          <a:solidFill>
                            <a:srgbClr val="000000"/>
                          </a:solidFill>
                          <a:effectLst/>
                          <a:latin typeface="Arial" panose="020B0604020202020204" pitchFamily="34" charset="0"/>
                          <a:cs typeface="Arial" panose="020B0604020202020204" pitchFamily="34" charset="0"/>
                        </a:rPr>
                        <a:t>эргэлтийн хөрөнгө </a:t>
                      </a:r>
                    </a:p>
                  </a:txBody>
                  <a:tcPr marL="9525" marR="9525" marT="9525" marB="0" anchor="ctr"/>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              </a:t>
                      </a:r>
                      <a:r>
                        <a:rPr lang="mn-MN" sz="1600" b="0" i="0" u="none" strike="noStrike" dirty="0">
                          <a:solidFill>
                            <a:srgbClr val="000000"/>
                          </a:solidFill>
                          <a:effectLst/>
                          <a:latin typeface="Arial" panose="020B0604020202020204" pitchFamily="34" charset="0"/>
                          <a:cs typeface="Arial" panose="020B0604020202020204" pitchFamily="34" charset="0"/>
                        </a:rPr>
                        <a:t>5</a:t>
                      </a:r>
                      <a:r>
                        <a:rPr lang="en-US" sz="1600" b="0" i="0" u="none" strike="noStrike" dirty="0">
                          <a:solidFill>
                            <a:srgbClr val="000000"/>
                          </a:solidFill>
                          <a:effectLst/>
                          <a:latin typeface="Arial" panose="020B0604020202020204" pitchFamily="34" charset="0"/>
                          <a:cs typeface="Arial" panose="020B0604020202020204" pitchFamily="34" charset="0"/>
                        </a:rPr>
                        <a:t>,</a:t>
                      </a:r>
                      <a:r>
                        <a:rPr lang="mn-MN" sz="1600" b="0" i="0" u="none" strike="noStrike" dirty="0">
                          <a:solidFill>
                            <a:srgbClr val="000000"/>
                          </a:solidFill>
                          <a:effectLst/>
                          <a:latin typeface="Arial" panose="020B0604020202020204" pitchFamily="34" charset="0"/>
                          <a:cs typeface="Arial" panose="020B0604020202020204" pitchFamily="34" charset="0"/>
                        </a:rPr>
                        <a:t>667</a:t>
                      </a:r>
                      <a:r>
                        <a:rPr lang="en-US" sz="1600" b="0" i="0" u="none" strike="noStrike" dirty="0">
                          <a:solidFill>
                            <a:srgbClr val="000000"/>
                          </a:solidFill>
                          <a:effectLst/>
                          <a:latin typeface="Arial" panose="020B0604020202020204" pitchFamily="34" charset="0"/>
                          <a:cs typeface="Arial" panose="020B0604020202020204" pitchFamily="34" charset="0"/>
                        </a:rPr>
                        <a:t>,</a:t>
                      </a:r>
                      <a:r>
                        <a:rPr lang="mn-MN" sz="1600" b="0" i="0" u="none" strike="noStrike" dirty="0">
                          <a:solidFill>
                            <a:srgbClr val="000000"/>
                          </a:solidFill>
                          <a:effectLst/>
                          <a:latin typeface="Arial" panose="020B0604020202020204" pitchFamily="34" charset="0"/>
                          <a:cs typeface="Arial" panose="020B0604020202020204" pitchFamily="34" charset="0"/>
                        </a:rPr>
                        <a:t>689</a:t>
                      </a:r>
                      <a:r>
                        <a:rPr lang="en-US" sz="1600" b="0" i="0" u="none" strike="noStrike" dirty="0">
                          <a:solidFill>
                            <a:srgbClr val="000000"/>
                          </a:solidFill>
                          <a:effectLst/>
                          <a:latin typeface="Arial" panose="020B0604020202020204" pitchFamily="34" charset="0"/>
                          <a:cs typeface="Arial" panose="020B0604020202020204" pitchFamily="34" charset="0"/>
                        </a:rPr>
                        <a:t>.</a:t>
                      </a:r>
                      <a:r>
                        <a:rPr lang="mn-MN" sz="1600" b="0" i="0" u="none" strike="noStrike" dirty="0">
                          <a:solidFill>
                            <a:srgbClr val="000000"/>
                          </a:solidFill>
                          <a:effectLst/>
                          <a:latin typeface="Arial" panose="020B0604020202020204" pitchFamily="34" charset="0"/>
                          <a:cs typeface="Arial" panose="020B0604020202020204" pitchFamily="34" charset="0"/>
                        </a:rPr>
                        <a:t>42</a:t>
                      </a:r>
                      <a:r>
                        <a:rPr lang="en-US" sz="16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             </a:t>
                      </a:r>
                      <a:r>
                        <a:rPr lang="mn-MN" sz="1600" b="0" i="0" u="none" strike="noStrike" dirty="0">
                          <a:solidFill>
                            <a:srgbClr val="000000"/>
                          </a:solidFill>
                          <a:effectLst/>
                          <a:latin typeface="Arial" panose="020B0604020202020204" pitchFamily="34" charset="0"/>
                          <a:cs typeface="Arial" panose="020B0604020202020204" pitchFamily="34" charset="0"/>
                        </a:rPr>
                        <a:t>5,355,775</a:t>
                      </a:r>
                      <a:r>
                        <a:rPr lang="en-US" sz="1600" b="0" i="0" u="none" strike="noStrike" dirty="0">
                          <a:solidFill>
                            <a:srgbClr val="000000"/>
                          </a:solidFill>
                          <a:effectLst/>
                          <a:latin typeface="Arial" panose="020B0604020202020204" pitchFamily="34" charset="0"/>
                          <a:cs typeface="Arial" panose="020B0604020202020204" pitchFamily="34" charset="0"/>
                        </a:rPr>
                        <a:t>.</a:t>
                      </a:r>
                      <a:r>
                        <a:rPr lang="mn-MN" sz="1600" b="0" i="0" u="none" strike="noStrike" dirty="0">
                          <a:solidFill>
                            <a:srgbClr val="000000"/>
                          </a:solidFill>
                          <a:effectLst/>
                          <a:latin typeface="Arial" panose="020B0604020202020204" pitchFamily="34" charset="0"/>
                          <a:cs typeface="Arial" panose="020B0604020202020204" pitchFamily="34" charset="0"/>
                        </a:rPr>
                        <a:t>06</a:t>
                      </a:r>
                      <a:r>
                        <a:rPr lang="en-US" sz="16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             </a:t>
                      </a:r>
                      <a:r>
                        <a:rPr lang="mn-MN" sz="1600" b="0" i="0" u="none" strike="noStrike" dirty="0">
                          <a:solidFill>
                            <a:srgbClr val="000000"/>
                          </a:solidFill>
                          <a:effectLst/>
                          <a:latin typeface="Arial" panose="020B0604020202020204" pitchFamily="34" charset="0"/>
                          <a:cs typeface="Arial" panose="020B0604020202020204" pitchFamily="34" charset="0"/>
                        </a:rPr>
                        <a:t>11</a:t>
                      </a:r>
                      <a:r>
                        <a:rPr lang="en-US" sz="1600" b="0" i="0" u="none" strike="noStrike" dirty="0">
                          <a:solidFill>
                            <a:srgbClr val="000000"/>
                          </a:solidFill>
                          <a:effectLst/>
                          <a:latin typeface="Arial" panose="020B0604020202020204" pitchFamily="34" charset="0"/>
                          <a:cs typeface="Arial" panose="020B0604020202020204" pitchFamily="34" charset="0"/>
                        </a:rPr>
                        <a:t>,</a:t>
                      </a:r>
                      <a:r>
                        <a:rPr lang="mn-MN" sz="1600" b="0" i="0" u="none" strike="noStrike" dirty="0">
                          <a:solidFill>
                            <a:srgbClr val="000000"/>
                          </a:solidFill>
                          <a:effectLst/>
                          <a:latin typeface="Arial" panose="020B0604020202020204" pitchFamily="34" charset="0"/>
                          <a:cs typeface="Arial" panose="020B0604020202020204" pitchFamily="34" charset="0"/>
                        </a:rPr>
                        <a:t>919</a:t>
                      </a:r>
                      <a:r>
                        <a:rPr lang="en-US" sz="1600" b="0" i="0" u="none" strike="noStrike" dirty="0">
                          <a:solidFill>
                            <a:srgbClr val="000000"/>
                          </a:solidFill>
                          <a:effectLst/>
                          <a:latin typeface="Arial" panose="020B0604020202020204" pitchFamily="34" charset="0"/>
                          <a:cs typeface="Arial" panose="020B0604020202020204" pitchFamily="34" charset="0"/>
                        </a:rPr>
                        <a:t>,</a:t>
                      </a:r>
                      <a:r>
                        <a:rPr lang="mn-MN" sz="1600" b="0" i="0" u="none" strike="noStrike" dirty="0">
                          <a:solidFill>
                            <a:srgbClr val="000000"/>
                          </a:solidFill>
                          <a:effectLst/>
                          <a:latin typeface="Arial" panose="020B0604020202020204" pitchFamily="34" charset="0"/>
                          <a:cs typeface="Arial" panose="020B0604020202020204" pitchFamily="34" charset="0"/>
                        </a:rPr>
                        <a:t>580</a:t>
                      </a:r>
                      <a:r>
                        <a:rPr lang="en-US" sz="1600" b="0" i="0" u="none" strike="noStrike" dirty="0">
                          <a:solidFill>
                            <a:srgbClr val="000000"/>
                          </a:solidFill>
                          <a:effectLst/>
                          <a:latin typeface="Arial" panose="020B0604020202020204" pitchFamily="34" charset="0"/>
                          <a:cs typeface="Arial" panose="020B0604020202020204" pitchFamily="34" charset="0"/>
                        </a:rPr>
                        <a:t>.</a:t>
                      </a:r>
                      <a:r>
                        <a:rPr lang="mn-MN" sz="1600" b="0" i="0" u="none" strike="noStrike" dirty="0">
                          <a:solidFill>
                            <a:srgbClr val="000000"/>
                          </a:solidFill>
                          <a:effectLst/>
                          <a:latin typeface="Arial" panose="020B0604020202020204" pitchFamily="34" charset="0"/>
                          <a:cs typeface="Arial" panose="020B0604020202020204" pitchFamily="34" charset="0"/>
                        </a:rPr>
                        <a:t>18</a:t>
                      </a:r>
                      <a:r>
                        <a:rPr lang="en-US" sz="16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tc>
                <a:extLst>
                  <a:ext uri="{0D108BD9-81ED-4DB2-BD59-A6C34878D82A}">
                    <a16:rowId xmlns:a16="http://schemas.microsoft.com/office/drawing/2014/main" val="10005"/>
                  </a:ext>
                </a:extLst>
              </a:tr>
              <a:tr h="385756">
                <a:tc>
                  <a:txBody>
                    <a:bodyPr/>
                    <a:lstStyle/>
                    <a:p>
                      <a:pPr algn="l" fontAlgn="ctr"/>
                      <a:r>
                        <a:rPr lang="mn-MN" sz="1600" b="0" i="0" u="none" strike="noStrike" dirty="0">
                          <a:solidFill>
                            <a:srgbClr val="000000"/>
                          </a:solidFill>
                          <a:effectLst/>
                          <a:latin typeface="Arial" panose="020B0604020202020204" pitchFamily="34" charset="0"/>
                          <a:cs typeface="Arial" panose="020B0604020202020204" pitchFamily="34" charset="0"/>
                        </a:rPr>
                        <a:t> Үндсэн хөрөнгө </a:t>
                      </a:r>
                    </a:p>
                  </a:txBody>
                  <a:tcPr marL="9525" marR="9525" marT="9525" marB="0" anchor="ctr"/>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 </a:t>
                      </a:r>
                      <a:r>
                        <a:rPr lang="mn-MN" sz="1600" b="0" i="0" u="none" strike="noStrike" dirty="0">
                          <a:solidFill>
                            <a:srgbClr val="000000"/>
                          </a:solidFill>
                          <a:effectLst/>
                          <a:latin typeface="Arial" panose="020B0604020202020204" pitchFamily="34" charset="0"/>
                          <a:cs typeface="Arial" panose="020B0604020202020204" pitchFamily="34" charset="0"/>
                        </a:rPr>
                        <a:t>          </a:t>
                      </a:r>
                      <a:r>
                        <a:rPr lang="en-US" sz="1600" b="0" i="0" u="none" strike="noStrike" dirty="0">
                          <a:solidFill>
                            <a:srgbClr val="000000"/>
                          </a:solidFill>
                          <a:effectLst/>
                          <a:latin typeface="Arial" panose="020B0604020202020204" pitchFamily="34" charset="0"/>
                          <a:cs typeface="Arial" panose="020B0604020202020204" pitchFamily="34" charset="0"/>
                        </a:rPr>
                        <a:t>3</a:t>
                      </a:r>
                      <a:r>
                        <a:rPr lang="mn-MN" sz="1600" b="0" i="0" u="none" strike="noStrike" dirty="0">
                          <a:solidFill>
                            <a:srgbClr val="000000"/>
                          </a:solidFill>
                          <a:effectLst/>
                          <a:latin typeface="Arial" panose="020B0604020202020204" pitchFamily="34" charset="0"/>
                          <a:cs typeface="Arial" panose="020B0604020202020204" pitchFamily="34" charset="0"/>
                        </a:rPr>
                        <a:t>0</a:t>
                      </a:r>
                      <a:r>
                        <a:rPr lang="en-US" sz="1600" b="0" i="0" u="none" strike="noStrike" dirty="0">
                          <a:solidFill>
                            <a:srgbClr val="000000"/>
                          </a:solidFill>
                          <a:effectLst/>
                          <a:latin typeface="Arial" panose="020B0604020202020204" pitchFamily="34" charset="0"/>
                          <a:cs typeface="Arial" panose="020B0604020202020204" pitchFamily="34" charset="0"/>
                        </a:rPr>
                        <a:t>,</a:t>
                      </a:r>
                      <a:r>
                        <a:rPr lang="mn-MN" sz="1600" b="0" i="0" u="none" strike="noStrike" dirty="0">
                          <a:solidFill>
                            <a:srgbClr val="000000"/>
                          </a:solidFill>
                          <a:effectLst/>
                          <a:latin typeface="Arial" panose="020B0604020202020204" pitchFamily="34" charset="0"/>
                          <a:cs typeface="Arial" panose="020B0604020202020204" pitchFamily="34" charset="0"/>
                        </a:rPr>
                        <a:t>749</a:t>
                      </a:r>
                      <a:r>
                        <a:rPr lang="en-US" sz="1600" b="0" i="0" u="none" strike="noStrike" dirty="0">
                          <a:solidFill>
                            <a:srgbClr val="000000"/>
                          </a:solidFill>
                          <a:effectLst/>
                          <a:latin typeface="Arial" panose="020B0604020202020204" pitchFamily="34" charset="0"/>
                          <a:cs typeface="Arial" panose="020B0604020202020204" pitchFamily="34" charset="0"/>
                        </a:rPr>
                        <a:t>,</a:t>
                      </a:r>
                      <a:r>
                        <a:rPr lang="mn-MN" sz="1600" b="0" i="0" u="none" strike="noStrike" dirty="0">
                          <a:solidFill>
                            <a:srgbClr val="000000"/>
                          </a:solidFill>
                          <a:effectLst/>
                          <a:latin typeface="Arial" panose="020B0604020202020204" pitchFamily="34" charset="0"/>
                          <a:cs typeface="Arial" panose="020B0604020202020204" pitchFamily="34" charset="0"/>
                        </a:rPr>
                        <a:t>375</a:t>
                      </a:r>
                      <a:r>
                        <a:rPr lang="en-US" sz="1600" b="0" i="0" u="none" strike="noStrike" dirty="0">
                          <a:solidFill>
                            <a:srgbClr val="000000"/>
                          </a:solidFill>
                          <a:effectLst/>
                          <a:latin typeface="Arial" panose="020B0604020202020204" pitchFamily="34" charset="0"/>
                          <a:cs typeface="Arial" panose="020B0604020202020204" pitchFamily="34" charset="0"/>
                        </a:rPr>
                        <a:t>.5</a:t>
                      </a:r>
                      <a:r>
                        <a:rPr lang="mn-MN" sz="1600" b="0" i="0" u="none" strike="noStrike" dirty="0">
                          <a:solidFill>
                            <a:srgbClr val="000000"/>
                          </a:solidFill>
                          <a:effectLst/>
                          <a:latin typeface="Arial" panose="020B0604020202020204" pitchFamily="34" charset="0"/>
                          <a:cs typeface="Arial" panose="020B0604020202020204" pitchFamily="34" charset="0"/>
                        </a:rPr>
                        <a:t>2</a:t>
                      </a:r>
                      <a:r>
                        <a:rPr lang="en-US" sz="16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 </a:t>
                      </a:r>
                      <a:r>
                        <a:rPr lang="mn-MN" sz="1600" b="0" i="0" u="none" strike="noStrike" dirty="0">
                          <a:solidFill>
                            <a:srgbClr val="000000"/>
                          </a:solidFill>
                          <a:effectLst/>
                          <a:latin typeface="Arial" panose="020B0604020202020204" pitchFamily="34" charset="0"/>
                          <a:cs typeface="Arial" panose="020B0604020202020204" pitchFamily="34" charset="0"/>
                        </a:rPr>
                        <a:t>           </a:t>
                      </a:r>
                      <a:r>
                        <a:rPr lang="en-US" sz="1600" b="0" i="0" u="none" strike="noStrike" dirty="0">
                          <a:solidFill>
                            <a:srgbClr val="000000"/>
                          </a:solidFill>
                          <a:effectLst/>
                          <a:latin typeface="Arial" panose="020B0604020202020204" pitchFamily="34" charset="0"/>
                          <a:cs typeface="Arial" panose="020B0604020202020204" pitchFamily="34" charset="0"/>
                        </a:rPr>
                        <a:t>3</a:t>
                      </a:r>
                      <a:r>
                        <a:rPr lang="mn-MN" sz="1600" b="0" i="0" u="none" strike="noStrike" dirty="0">
                          <a:solidFill>
                            <a:srgbClr val="000000"/>
                          </a:solidFill>
                          <a:effectLst/>
                          <a:latin typeface="Arial" panose="020B0604020202020204" pitchFamily="34" charset="0"/>
                          <a:cs typeface="Arial" panose="020B0604020202020204" pitchFamily="34" charset="0"/>
                        </a:rPr>
                        <a:t>0</a:t>
                      </a:r>
                      <a:r>
                        <a:rPr lang="en-US" sz="1600" b="0" i="0" u="none" strike="noStrike" dirty="0">
                          <a:solidFill>
                            <a:srgbClr val="000000"/>
                          </a:solidFill>
                          <a:effectLst/>
                          <a:latin typeface="Arial" panose="020B0604020202020204" pitchFamily="34" charset="0"/>
                          <a:cs typeface="Arial" panose="020B0604020202020204" pitchFamily="34" charset="0"/>
                        </a:rPr>
                        <a:t>,</a:t>
                      </a:r>
                      <a:r>
                        <a:rPr lang="mn-MN" sz="1600" b="0" i="0" u="none" strike="noStrike" dirty="0">
                          <a:solidFill>
                            <a:srgbClr val="000000"/>
                          </a:solidFill>
                          <a:effectLst/>
                          <a:latin typeface="Arial" panose="020B0604020202020204" pitchFamily="34" charset="0"/>
                          <a:cs typeface="Arial" panose="020B0604020202020204" pitchFamily="34" charset="0"/>
                        </a:rPr>
                        <a:t>612</a:t>
                      </a:r>
                      <a:r>
                        <a:rPr lang="en-US" sz="1600" b="0" i="0" u="none" strike="noStrike" dirty="0">
                          <a:solidFill>
                            <a:srgbClr val="000000"/>
                          </a:solidFill>
                          <a:effectLst/>
                          <a:latin typeface="Arial" panose="020B0604020202020204" pitchFamily="34" charset="0"/>
                          <a:cs typeface="Arial" panose="020B0604020202020204" pitchFamily="34" charset="0"/>
                        </a:rPr>
                        <a:t>,</a:t>
                      </a:r>
                      <a:r>
                        <a:rPr lang="mn-MN" sz="1600" b="0" i="0" u="none" strike="noStrike" dirty="0">
                          <a:solidFill>
                            <a:srgbClr val="000000"/>
                          </a:solidFill>
                          <a:effectLst/>
                          <a:latin typeface="Arial" panose="020B0604020202020204" pitchFamily="34" charset="0"/>
                          <a:cs typeface="Arial" panose="020B0604020202020204" pitchFamily="34" charset="0"/>
                        </a:rPr>
                        <a:t>717</a:t>
                      </a:r>
                      <a:r>
                        <a:rPr lang="en-US" sz="1600" b="0" i="0" u="none" strike="noStrike" dirty="0">
                          <a:solidFill>
                            <a:srgbClr val="000000"/>
                          </a:solidFill>
                          <a:effectLst/>
                          <a:latin typeface="Arial" panose="020B0604020202020204" pitchFamily="34" charset="0"/>
                          <a:cs typeface="Arial" panose="020B0604020202020204" pitchFamily="34" charset="0"/>
                        </a:rPr>
                        <a:t>.</a:t>
                      </a:r>
                      <a:r>
                        <a:rPr lang="mn-MN" sz="1600" b="0" i="0" u="none" strike="noStrike" dirty="0">
                          <a:solidFill>
                            <a:srgbClr val="000000"/>
                          </a:solidFill>
                          <a:effectLst/>
                          <a:latin typeface="Arial" panose="020B0604020202020204" pitchFamily="34" charset="0"/>
                          <a:cs typeface="Arial" panose="020B0604020202020204" pitchFamily="34" charset="0"/>
                        </a:rPr>
                        <a:t>98</a:t>
                      </a:r>
                      <a:r>
                        <a:rPr lang="en-US" sz="16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          3</a:t>
                      </a:r>
                      <a:r>
                        <a:rPr lang="mn-MN" sz="1600" b="0" i="0" u="none" strike="noStrike" dirty="0">
                          <a:solidFill>
                            <a:srgbClr val="000000"/>
                          </a:solidFill>
                          <a:effectLst/>
                          <a:latin typeface="Arial" panose="020B0604020202020204" pitchFamily="34" charset="0"/>
                          <a:cs typeface="Arial" panose="020B0604020202020204" pitchFamily="34" charset="0"/>
                        </a:rPr>
                        <a:t>1</a:t>
                      </a:r>
                      <a:r>
                        <a:rPr lang="en-US" sz="1600" b="0" i="0" u="none" strike="noStrike" dirty="0">
                          <a:solidFill>
                            <a:srgbClr val="000000"/>
                          </a:solidFill>
                          <a:effectLst/>
                          <a:latin typeface="Arial" panose="020B0604020202020204" pitchFamily="34" charset="0"/>
                          <a:cs typeface="Arial" panose="020B0604020202020204" pitchFamily="34" charset="0"/>
                        </a:rPr>
                        <a:t>,</a:t>
                      </a:r>
                      <a:r>
                        <a:rPr lang="mn-MN" sz="1600" b="0" i="0" u="none" strike="noStrike" dirty="0">
                          <a:solidFill>
                            <a:srgbClr val="000000"/>
                          </a:solidFill>
                          <a:effectLst/>
                          <a:latin typeface="Arial" panose="020B0604020202020204" pitchFamily="34" charset="0"/>
                          <a:cs typeface="Arial" panose="020B0604020202020204" pitchFamily="34" charset="0"/>
                        </a:rPr>
                        <a:t>041</a:t>
                      </a:r>
                      <a:r>
                        <a:rPr lang="en-US" sz="1600" b="0" i="0" u="none" strike="noStrike" dirty="0">
                          <a:solidFill>
                            <a:srgbClr val="000000"/>
                          </a:solidFill>
                          <a:effectLst/>
                          <a:latin typeface="Arial" panose="020B0604020202020204" pitchFamily="34" charset="0"/>
                          <a:cs typeface="Arial" panose="020B0604020202020204" pitchFamily="34" charset="0"/>
                        </a:rPr>
                        <a:t>,</a:t>
                      </a:r>
                      <a:r>
                        <a:rPr lang="mn-MN" sz="1600" b="0" i="0" u="none" strike="noStrike" dirty="0">
                          <a:solidFill>
                            <a:srgbClr val="000000"/>
                          </a:solidFill>
                          <a:effectLst/>
                          <a:latin typeface="Arial" panose="020B0604020202020204" pitchFamily="34" charset="0"/>
                          <a:cs typeface="Arial" panose="020B0604020202020204" pitchFamily="34" charset="0"/>
                        </a:rPr>
                        <a:t>119</a:t>
                      </a:r>
                      <a:r>
                        <a:rPr lang="en-US" sz="1600" b="0" i="0" u="none" strike="noStrike" dirty="0">
                          <a:solidFill>
                            <a:srgbClr val="000000"/>
                          </a:solidFill>
                          <a:effectLst/>
                          <a:latin typeface="Arial" panose="020B0604020202020204" pitchFamily="34" charset="0"/>
                          <a:cs typeface="Arial" panose="020B0604020202020204" pitchFamily="34" charset="0"/>
                        </a:rPr>
                        <a:t>.</a:t>
                      </a:r>
                      <a:r>
                        <a:rPr lang="mn-MN" sz="1600" b="0" i="0" u="none" strike="noStrike" dirty="0">
                          <a:solidFill>
                            <a:srgbClr val="000000"/>
                          </a:solidFill>
                          <a:effectLst/>
                          <a:latin typeface="Arial" panose="020B0604020202020204" pitchFamily="34" charset="0"/>
                          <a:cs typeface="Arial" panose="020B0604020202020204" pitchFamily="34" charset="0"/>
                        </a:rPr>
                        <a:t>14</a:t>
                      </a:r>
                      <a:r>
                        <a:rPr lang="en-US" sz="16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tc>
                <a:extLst>
                  <a:ext uri="{0D108BD9-81ED-4DB2-BD59-A6C34878D82A}">
                    <a16:rowId xmlns:a16="http://schemas.microsoft.com/office/drawing/2014/main" val="10006"/>
                  </a:ext>
                </a:extLst>
              </a:tr>
              <a:tr h="532967">
                <a:tc>
                  <a:txBody>
                    <a:bodyPr/>
                    <a:lstStyle/>
                    <a:p>
                      <a:pPr algn="l" fontAlgn="ctr">
                        <a:lnSpc>
                          <a:spcPct val="150000"/>
                        </a:lnSpc>
                      </a:pPr>
                      <a:r>
                        <a:rPr lang="mn-MN" sz="1600" b="0" i="0" u="none" strike="noStrike" dirty="0">
                          <a:solidFill>
                            <a:srgbClr val="000000"/>
                          </a:solidFill>
                          <a:effectLst/>
                          <a:latin typeface="Arial" panose="020B0604020202020204" pitchFamily="34" charset="0"/>
                          <a:cs typeface="Arial" panose="020B0604020202020204" pitchFamily="34" charset="0"/>
                        </a:rPr>
                        <a:t> Бусад хөрөнгө </a:t>
                      </a:r>
                    </a:p>
                    <a:p>
                      <a:pPr algn="l" fontAlgn="ctr">
                        <a:lnSpc>
                          <a:spcPct val="150000"/>
                        </a:lnSpc>
                      </a:pPr>
                      <a:r>
                        <a:rPr lang="mn-MN" sz="1600" b="0" i="0" u="none" strike="noStrike" dirty="0">
                          <a:solidFill>
                            <a:srgbClr val="000000"/>
                          </a:solidFill>
                          <a:effectLst/>
                          <a:latin typeface="Arial" panose="020B0604020202020204" pitchFamily="34" charset="0"/>
                          <a:cs typeface="Arial" panose="020B0604020202020204" pitchFamily="34" charset="0"/>
                        </a:rPr>
                        <a:t>Урт хугацаат хөрөнгө оруулалт</a:t>
                      </a:r>
                    </a:p>
                  </a:txBody>
                  <a:tcPr marL="9525" marR="9525" marT="9525" marB="0" anchor="ctr"/>
                </a:tc>
                <a:tc>
                  <a:txBody>
                    <a:bodyPr/>
                    <a:lstStyle/>
                    <a:p>
                      <a:pPr algn="r" fontAlgn="b">
                        <a:lnSpc>
                          <a:spcPct val="150000"/>
                        </a:lnSpc>
                      </a:pPr>
                      <a:r>
                        <a:rPr lang="mn-MN" sz="1600" b="0" i="0" u="none" strike="noStrike" dirty="0">
                          <a:solidFill>
                            <a:srgbClr val="000000"/>
                          </a:solidFill>
                          <a:effectLst/>
                          <a:latin typeface="Arial" panose="020B0604020202020204" pitchFamily="34" charset="0"/>
                          <a:cs typeface="Arial" panose="020B0604020202020204" pitchFamily="34" charset="0"/>
                        </a:rPr>
                        <a:t>13</a:t>
                      </a:r>
                      <a:r>
                        <a:rPr lang="en-US" sz="1600" b="0" i="0" u="none" strike="noStrike" dirty="0">
                          <a:solidFill>
                            <a:srgbClr val="000000"/>
                          </a:solidFill>
                          <a:effectLst/>
                          <a:latin typeface="Arial" panose="020B0604020202020204" pitchFamily="34" charset="0"/>
                          <a:cs typeface="Arial" panose="020B0604020202020204" pitchFamily="34" charset="0"/>
                        </a:rPr>
                        <a:t>,</a:t>
                      </a:r>
                      <a:r>
                        <a:rPr lang="mn-MN" sz="1600" b="0" i="0" u="none" strike="noStrike" dirty="0">
                          <a:solidFill>
                            <a:srgbClr val="000000"/>
                          </a:solidFill>
                          <a:effectLst/>
                          <a:latin typeface="Arial" panose="020B0604020202020204" pitchFamily="34" charset="0"/>
                          <a:cs typeface="Arial" panose="020B0604020202020204" pitchFamily="34" charset="0"/>
                        </a:rPr>
                        <a:t>022</a:t>
                      </a:r>
                      <a:r>
                        <a:rPr lang="en-US" sz="1600" b="0" i="0" u="none" strike="noStrike" dirty="0">
                          <a:solidFill>
                            <a:srgbClr val="000000"/>
                          </a:solidFill>
                          <a:effectLst/>
                          <a:latin typeface="Arial" panose="020B0604020202020204" pitchFamily="34" charset="0"/>
                          <a:cs typeface="Arial" panose="020B0604020202020204" pitchFamily="34" charset="0"/>
                        </a:rPr>
                        <a:t>,</a:t>
                      </a:r>
                      <a:r>
                        <a:rPr lang="mn-MN" sz="1600" b="0" i="0" u="none" strike="noStrike" dirty="0">
                          <a:solidFill>
                            <a:srgbClr val="000000"/>
                          </a:solidFill>
                          <a:effectLst/>
                          <a:latin typeface="Arial" panose="020B0604020202020204" pitchFamily="34" charset="0"/>
                          <a:cs typeface="Arial" panose="020B0604020202020204" pitchFamily="34" charset="0"/>
                        </a:rPr>
                        <a:t>607</a:t>
                      </a:r>
                      <a:r>
                        <a:rPr lang="en-US" sz="1600" b="0" i="0" u="none" strike="noStrike" dirty="0">
                          <a:solidFill>
                            <a:srgbClr val="000000"/>
                          </a:solidFill>
                          <a:effectLst/>
                          <a:latin typeface="Arial" panose="020B0604020202020204" pitchFamily="34" charset="0"/>
                          <a:cs typeface="Arial" panose="020B0604020202020204" pitchFamily="34" charset="0"/>
                        </a:rPr>
                        <a:t>.</a:t>
                      </a:r>
                      <a:r>
                        <a:rPr lang="mn-MN" sz="1600" b="0" i="0" u="none" strike="noStrike" dirty="0">
                          <a:solidFill>
                            <a:srgbClr val="000000"/>
                          </a:solidFill>
                          <a:effectLst/>
                          <a:latin typeface="Arial" panose="020B0604020202020204" pitchFamily="34" charset="0"/>
                          <a:cs typeface="Arial" panose="020B0604020202020204" pitchFamily="34" charset="0"/>
                        </a:rPr>
                        <a:t>72</a:t>
                      </a:r>
                      <a:endParaRPr lang="en-US" sz="1600" b="0" i="0" u="none" strike="noStrike" dirty="0">
                        <a:solidFill>
                          <a:srgbClr val="000000"/>
                        </a:solidFill>
                        <a:effectLst/>
                        <a:latin typeface="Arial" panose="020B0604020202020204" pitchFamily="34" charset="0"/>
                        <a:cs typeface="Arial" panose="020B0604020202020204" pitchFamily="34" charset="0"/>
                      </a:endParaRPr>
                    </a:p>
                    <a:p>
                      <a:pPr algn="r" fontAlgn="b">
                        <a:lnSpc>
                          <a:spcPct val="150000"/>
                        </a:lnSpc>
                      </a:pPr>
                      <a:r>
                        <a:rPr lang="en-US" sz="1600" b="0" i="0" u="none" strike="noStrike" dirty="0">
                          <a:solidFill>
                            <a:srgbClr val="000000"/>
                          </a:solidFill>
                          <a:effectLst/>
                          <a:latin typeface="Arial" panose="020B0604020202020204" pitchFamily="34" charset="0"/>
                          <a:cs typeface="Arial" panose="020B0604020202020204" pitchFamily="34" charset="0"/>
                        </a:rPr>
                        <a:t>0</a:t>
                      </a:r>
                      <a:r>
                        <a:rPr lang="mn-MN" sz="1600" b="0" i="0" u="none" strike="noStrike" dirty="0">
                          <a:solidFill>
                            <a:srgbClr val="000000"/>
                          </a:solidFill>
                          <a:effectLst/>
                          <a:latin typeface="Arial" panose="020B0604020202020204" pitchFamily="34" charset="0"/>
                          <a:cs typeface="Arial" panose="020B0604020202020204" pitchFamily="34" charset="0"/>
                        </a:rPr>
                        <a:t>.00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lnSpc>
                          <a:spcPct val="150000"/>
                        </a:lnSpc>
                      </a:pPr>
                      <a:r>
                        <a:rPr lang="mn-MN" sz="1600" b="0" i="0" u="none" strike="noStrike" dirty="0">
                          <a:solidFill>
                            <a:srgbClr val="000000"/>
                          </a:solidFill>
                          <a:effectLst/>
                          <a:latin typeface="Arial" panose="020B0604020202020204" pitchFamily="34" charset="0"/>
                          <a:cs typeface="Arial" panose="020B0604020202020204" pitchFamily="34" charset="0"/>
                        </a:rPr>
                        <a:t>13,431,105</a:t>
                      </a:r>
                      <a:r>
                        <a:rPr lang="en-US" sz="1600" b="0" i="0" u="none" strike="noStrike" dirty="0">
                          <a:solidFill>
                            <a:srgbClr val="000000"/>
                          </a:solidFill>
                          <a:effectLst/>
                          <a:latin typeface="Arial" panose="020B0604020202020204" pitchFamily="34" charset="0"/>
                          <a:cs typeface="Arial" panose="020B0604020202020204" pitchFamily="34" charset="0"/>
                        </a:rPr>
                        <a:t>.</a:t>
                      </a:r>
                      <a:r>
                        <a:rPr lang="mn-MN" sz="1600" b="0" i="0" u="none" strike="noStrike" dirty="0">
                          <a:solidFill>
                            <a:srgbClr val="000000"/>
                          </a:solidFill>
                          <a:effectLst/>
                          <a:latin typeface="Arial" panose="020B0604020202020204" pitchFamily="34" charset="0"/>
                          <a:cs typeface="Arial" panose="020B0604020202020204" pitchFamily="34" charset="0"/>
                        </a:rPr>
                        <a:t>15</a:t>
                      </a:r>
                      <a:r>
                        <a:rPr lang="en-US" sz="1600" b="0" i="0" u="none" strike="noStrike" dirty="0">
                          <a:solidFill>
                            <a:srgbClr val="000000"/>
                          </a:solidFill>
                          <a:effectLst/>
                          <a:latin typeface="Arial" panose="020B0604020202020204" pitchFamily="34" charset="0"/>
                          <a:cs typeface="Arial" panose="020B0604020202020204" pitchFamily="34" charset="0"/>
                        </a:rPr>
                        <a:t> </a:t>
                      </a:r>
                      <a:endParaRPr lang="mn-MN" sz="1600" b="0" i="0" u="none" strike="noStrike" dirty="0">
                        <a:solidFill>
                          <a:srgbClr val="000000"/>
                        </a:solidFill>
                        <a:effectLst/>
                        <a:latin typeface="Arial" panose="020B0604020202020204" pitchFamily="34" charset="0"/>
                        <a:cs typeface="Arial" panose="020B0604020202020204" pitchFamily="34" charset="0"/>
                      </a:endParaRPr>
                    </a:p>
                    <a:p>
                      <a:pPr algn="r" fontAlgn="b">
                        <a:lnSpc>
                          <a:spcPct val="150000"/>
                        </a:lnSpc>
                      </a:pPr>
                      <a:r>
                        <a:rPr lang="mn-MN" sz="1600" b="0" i="0" u="none" strike="noStrike" dirty="0">
                          <a:solidFill>
                            <a:srgbClr val="000000"/>
                          </a:solidFill>
                          <a:effectLst/>
                          <a:latin typeface="Arial" panose="020B0604020202020204" pitchFamily="34" charset="0"/>
                          <a:cs typeface="Arial" panose="020B0604020202020204" pitchFamily="34" charset="0"/>
                        </a:rPr>
                        <a:t>0</a:t>
                      </a:r>
                      <a:r>
                        <a:rPr lang="en-US" sz="1600" b="0" i="0" u="none" strike="noStrike" dirty="0">
                          <a:solidFill>
                            <a:srgbClr val="000000"/>
                          </a:solidFill>
                          <a:effectLst/>
                          <a:latin typeface="Arial" panose="020B0604020202020204" pitchFamily="34" charset="0"/>
                          <a:cs typeface="Arial" panose="020B0604020202020204" pitchFamily="34" charset="0"/>
                        </a:rPr>
                        <a:t>.</a:t>
                      </a:r>
                      <a:r>
                        <a:rPr lang="mn-MN" sz="1600" b="0" i="0" u="none" strike="noStrike" dirty="0">
                          <a:solidFill>
                            <a:srgbClr val="000000"/>
                          </a:solidFill>
                          <a:effectLst/>
                          <a:latin typeface="Arial" panose="020B0604020202020204" pitchFamily="34" charset="0"/>
                          <a:cs typeface="Arial" panose="020B0604020202020204" pitchFamily="34" charset="0"/>
                        </a:rPr>
                        <a:t>0</a:t>
                      </a:r>
                      <a:r>
                        <a:rPr lang="en-US" sz="1600" b="0" i="0" u="none" strike="noStrike" dirty="0">
                          <a:solidFill>
                            <a:srgbClr val="000000"/>
                          </a:solidFill>
                          <a:effectLst/>
                          <a:latin typeface="Arial" panose="020B0604020202020204" pitchFamily="34" charset="0"/>
                          <a:cs typeface="Arial" panose="020B0604020202020204" pitchFamily="34" charset="0"/>
                        </a:rPr>
                        <a:t>0 </a:t>
                      </a:r>
                    </a:p>
                  </a:txBody>
                  <a:tcPr marL="9525" marR="9525" marT="9525" marB="0" anchor="b"/>
                </a:tc>
                <a:tc>
                  <a:txBody>
                    <a:bodyPr/>
                    <a:lstStyle/>
                    <a:p>
                      <a:pPr algn="r" fontAlgn="b">
                        <a:lnSpc>
                          <a:spcPct val="150000"/>
                        </a:lnSpc>
                      </a:pPr>
                      <a:r>
                        <a:rPr lang="en-US" sz="1600" b="0" i="0" u="none" strike="noStrike" dirty="0">
                          <a:solidFill>
                            <a:srgbClr val="000000"/>
                          </a:solidFill>
                          <a:effectLst/>
                          <a:latin typeface="Arial" panose="020B0604020202020204" pitchFamily="34" charset="0"/>
                          <a:cs typeface="Arial" panose="020B0604020202020204" pitchFamily="34" charset="0"/>
                        </a:rPr>
                        <a:t> </a:t>
                      </a:r>
                      <a:r>
                        <a:rPr lang="mn-MN" sz="1600" b="0" i="0" u="none" strike="noStrike" dirty="0">
                          <a:solidFill>
                            <a:srgbClr val="000000"/>
                          </a:solidFill>
                          <a:effectLst/>
                          <a:latin typeface="Arial" panose="020B0604020202020204" pitchFamily="34" charset="0"/>
                          <a:cs typeface="Arial" panose="020B0604020202020204" pitchFamily="34" charset="0"/>
                        </a:rPr>
                        <a:t>           </a:t>
                      </a:r>
                      <a:r>
                        <a:rPr lang="en-US" sz="1600" b="0" i="0" u="none" strike="noStrike" dirty="0">
                          <a:solidFill>
                            <a:srgbClr val="000000"/>
                          </a:solidFill>
                          <a:effectLst/>
                          <a:latin typeface="Arial" panose="020B0604020202020204" pitchFamily="34" charset="0"/>
                          <a:cs typeface="Arial" panose="020B0604020202020204" pitchFamily="34" charset="0"/>
                        </a:rPr>
                        <a:t>1</a:t>
                      </a:r>
                      <a:r>
                        <a:rPr lang="mn-MN" sz="1600" b="0" i="0" u="none" strike="noStrike" dirty="0">
                          <a:solidFill>
                            <a:srgbClr val="000000"/>
                          </a:solidFill>
                          <a:effectLst/>
                          <a:latin typeface="Arial" panose="020B0604020202020204" pitchFamily="34" charset="0"/>
                          <a:cs typeface="Arial" panose="020B0604020202020204" pitchFamily="34" charset="0"/>
                        </a:rPr>
                        <a:t>8</a:t>
                      </a:r>
                      <a:r>
                        <a:rPr lang="en-US" sz="1600" b="0" i="0" u="none" strike="noStrike" dirty="0">
                          <a:solidFill>
                            <a:srgbClr val="000000"/>
                          </a:solidFill>
                          <a:effectLst/>
                          <a:latin typeface="Arial" panose="020B0604020202020204" pitchFamily="34" charset="0"/>
                          <a:cs typeface="Arial" panose="020B0604020202020204" pitchFamily="34" charset="0"/>
                        </a:rPr>
                        <a:t>,</a:t>
                      </a:r>
                      <a:r>
                        <a:rPr lang="mn-MN" sz="1600" b="0" i="0" u="none" strike="noStrike" dirty="0">
                          <a:solidFill>
                            <a:srgbClr val="000000"/>
                          </a:solidFill>
                          <a:effectLst/>
                          <a:latin typeface="Arial" panose="020B0604020202020204" pitchFamily="34" charset="0"/>
                          <a:cs typeface="Arial" panose="020B0604020202020204" pitchFamily="34" charset="0"/>
                        </a:rPr>
                        <a:t>132</a:t>
                      </a:r>
                      <a:r>
                        <a:rPr lang="en-US" sz="1600" b="0" i="0" u="none" strike="noStrike" dirty="0">
                          <a:solidFill>
                            <a:srgbClr val="000000"/>
                          </a:solidFill>
                          <a:effectLst/>
                          <a:latin typeface="Arial" panose="020B0604020202020204" pitchFamily="34" charset="0"/>
                          <a:cs typeface="Arial" panose="020B0604020202020204" pitchFamily="34" charset="0"/>
                        </a:rPr>
                        <a:t>,</a:t>
                      </a:r>
                      <a:r>
                        <a:rPr lang="mn-MN" sz="1600" b="0" i="0" u="none" strike="noStrike" dirty="0">
                          <a:solidFill>
                            <a:srgbClr val="000000"/>
                          </a:solidFill>
                          <a:effectLst/>
                          <a:latin typeface="Arial" panose="020B0604020202020204" pitchFamily="34" charset="0"/>
                          <a:cs typeface="Arial" panose="020B0604020202020204" pitchFamily="34" charset="0"/>
                        </a:rPr>
                        <a:t>334</a:t>
                      </a:r>
                      <a:r>
                        <a:rPr lang="en-US" sz="1600" b="0" i="0" u="none" strike="noStrike" dirty="0">
                          <a:solidFill>
                            <a:srgbClr val="000000"/>
                          </a:solidFill>
                          <a:effectLst/>
                          <a:latin typeface="Arial" panose="020B0604020202020204" pitchFamily="34" charset="0"/>
                          <a:cs typeface="Arial" panose="020B0604020202020204" pitchFamily="34" charset="0"/>
                        </a:rPr>
                        <a:t>.</a:t>
                      </a:r>
                      <a:r>
                        <a:rPr lang="mn-MN" sz="1600" b="0" i="0" u="none" strike="noStrike" dirty="0">
                          <a:solidFill>
                            <a:srgbClr val="000000"/>
                          </a:solidFill>
                          <a:effectLst/>
                          <a:latin typeface="Arial" panose="020B0604020202020204" pitchFamily="34" charset="0"/>
                          <a:cs typeface="Arial" panose="020B0604020202020204" pitchFamily="34" charset="0"/>
                        </a:rPr>
                        <a:t>21</a:t>
                      </a:r>
                      <a:r>
                        <a:rPr lang="en-US" sz="1600" b="0" i="0" u="none" strike="noStrike" dirty="0">
                          <a:solidFill>
                            <a:srgbClr val="000000"/>
                          </a:solidFill>
                          <a:effectLst/>
                          <a:latin typeface="Arial" panose="020B0604020202020204" pitchFamily="34" charset="0"/>
                          <a:cs typeface="Arial" panose="020B0604020202020204" pitchFamily="34" charset="0"/>
                        </a:rPr>
                        <a:t> </a:t>
                      </a:r>
                      <a:endParaRPr lang="mn-MN" sz="1600" b="0" i="0" u="none" strike="noStrike" dirty="0">
                        <a:solidFill>
                          <a:srgbClr val="000000"/>
                        </a:solidFill>
                        <a:effectLst/>
                        <a:latin typeface="Arial" panose="020B0604020202020204" pitchFamily="34" charset="0"/>
                        <a:cs typeface="Arial" panose="020B0604020202020204" pitchFamily="34" charset="0"/>
                      </a:endParaRPr>
                    </a:p>
                    <a:p>
                      <a:pPr algn="r" fontAlgn="b">
                        <a:lnSpc>
                          <a:spcPct val="150000"/>
                        </a:lnSpc>
                      </a:pPr>
                      <a:r>
                        <a:rPr lang="mn-MN" sz="1600" b="0" i="0" u="none" strike="noStrike" dirty="0">
                          <a:solidFill>
                            <a:srgbClr val="000000"/>
                          </a:solidFill>
                          <a:effectLst/>
                          <a:latin typeface="Arial" panose="020B0604020202020204" pitchFamily="34" charset="0"/>
                          <a:cs typeface="Arial" panose="020B0604020202020204" pitchFamily="34" charset="0"/>
                        </a:rPr>
                        <a:t>           </a:t>
                      </a:r>
                      <a:r>
                        <a:rPr lang="en-US" sz="1600" b="0" i="0" u="none" strike="noStrike" dirty="0">
                          <a:solidFill>
                            <a:srgbClr val="000000"/>
                          </a:solidFill>
                          <a:effectLst/>
                          <a:latin typeface="Arial" panose="020B0604020202020204" pitchFamily="34" charset="0"/>
                          <a:cs typeface="Arial" panose="020B0604020202020204" pitchFamily="34" charset="0"/>
                        </a:rPr>
                        <a:t> </a:t>
                      </a:r>
                      <a:r>
                        <a:rPr lang="mn-MN" sz="1600" b="0" i="0" u="none" strike="noStrike" dirty="0">
                          <a:solidFill>
                            <a:srgbClr val="000000"/>
                          </a:solidFill>
                          <a:effectLst/>
                          <a:latin typeface="Arial" panose="020B0604020202020204" pitchFamily="34" charset="0"/>
                          <a:cs typeface="Arial" panose="020B0604020202020204" pitchFamily="34" charset="0"/>
                        </a:rPr>
                        <a:t>0</a:t>
                      </a:r>
                      <a:r>
                        <a:rPr lang="en-US" sz="1600" b="0" i="0" u="none" strike="noStrike" dirty="0">
                          <a:solidFill>
                            <a:srgbClr val="000000"/>
                          </a:solidFill>
                          <a:effectLst/>
                          <a:latin typeface="Arial" panose="020B0604020202020204" pitchFamily="34" charset="0"/>
                          <a:cs typeface="Arial" panose="020B0604020202020204" pitchFamily="34" charset="0"/>
                        </a:rPr>
                        <a:t>.</a:t>
                      </a:r>
                      <a:r>
                        <a:rPr lang="mn-MN" sz="1600" b="0" i="0" u="none" strike="noStrike" dirty="0">
                          <a:solidFill>
                            <a:srgbClr val="000000"/>
                          </a:solidFill>
                          <a:effectLst/>
                          <a:latin typeface="Arial" panose="020B0604020202020204" pitchFamily="34" charset="0"/>
                          <a:cs typeface="Arial" panose="020B0604020202020204" pitchFamily="34" charset="0"/>
                        </a:rPr>
                        <a:t>0</a:t>
                      </a:r>
                      <a:r>
                        <a:rPr lang="en-US" sz="1600" b="0" i="0" u="none" strike="noStrike" dirty="0">
                          <a:solidFill>
                            <a:srgbClr val="000000"/>
                          </a:solidFill>
                          <a:effectLst/>
                          <a:latin typeface="Arial" panose="020B0604020202020204" pitchFamily="34" charset="0"/>
                          <a:cs typeface="Arial" panose="020B0604020202020204" pitchFamily="34" charset="0"/>
                        </a:rPr>
                        <a:t>0 </a:t>
                      </a:r>
                    </a:p>
                  </a:txBody>
                  <a:tcPr marL="9525" marR="9525" marT="9525" marB="0" anchor="b"/>
                </a:tc>
                <a:extLst>
                  <a:ext uri="{0D108BD9-81ED-4DB2-BD59-A6C34878D82A}">
                    <a16:rowId xmlns:a16="http://schemas.microsoft.com/office/drawing/2014/main" val="10007"/>
                  </a:ext>
                </a:extLst>
              </a:tr>
              <a:tr h="406445">
                <a:tc>
                  <a:txBody>
                    <a:bodyPr/>
                    <a:lstStyle/>
                    <a:p>
                      <a:pPr algn="l" fontAlgn="ctr"/>
                      <a:r>
                        <a:rPr lang="mn-MN" sz="1600" b="1" i="0" u="none" strike="noStrike" dirty="0">
                          <a:solidFill>
                            <a:schemeClr val="bg1"/>
                          </a:solidFill>
                          <a:effectLst/>
                          <a:latin typeface="Arial" panose="020B0604020202020204" pitchFamily="34" charset="0"/>
                          <a:cs typeface="Arial" panose="020B0604020202020204" pitchFamily="34" charset="0"/>
                        </a:rPr>
                        <a:t> НИЙТ ХӨРӨНГИЙН ДҮН </a:t>
                      </a:r>
                    </a:p>
                  </a:txBody>
                  <a:tcPr marL="9525" marR="9525" marT="9525" marB="0" anchor="ctr">
                    <a:solidFill>
                      <a:srgbClr val="095763"/>
                    </a:solidFill>
                  </a:tcPr>
                </a:tc>
                <a:tc>
                  <a:txBody>
                    <a:bodyPr/>
                    <a:lstStyle/>
                    <a:p>
                      <a:pPr algn="r" fontAlgn="b"/>
                      <a:r>
                        <a:rPr lang="en-US" sz="1600" b="1" i="0" u="none" strike="noStrike" dirty="0">
                          <a:solidFill>
                            <a:schemeClr val="bg1"/>
                          </a:solidFill>
                          <a:effectLst/>
                          <a:latin typeface="Arial" panose="020B0604020202020204" pitchFamily="34" charset="0"/>
                          <a:cs typeface="Arial" panose="020B0604020202020204" pitchFamily="34" charset="0"/>
                        </a:rPr>
                        <a:t>          </a:t>
                      </a:r>
                      <a:r>
                        <a:rPr lang="mn-MN" sz="1600" b="1" i="0" u="none" strike="noStrike" dirty="0">
                          <a:solidFill>
                            <a:schemeClr val="bg1"/>
                          </a:solidFill>
                          <a:effectLst/>
                          <a:latin typeface="Arial" panose="020B0604020202020204" pitchFamily="34" charset="0"/>
                          <a:cs typeface="Arial" panose="020B0604020202020204" pitchFamily="34" charset="0"/>
                        </a:rPr>
                        <a:t>75</a:t>
                      </a:r>
                      <a:r>
                        <a:rPr lang="en-US" sz="1600" b="1" i="0" u="none" strike="noStrike" dirty="0">
                          <a:solidFill>
                            <a:schemeClr val="bg1"/>
                          </a:solidFill>
                          <a:effectLst/>
                          <a:latin typeface="Arial" panose="020B0604020202020204" pitchFamily="34" charset="0"/>
                          <a:cs typeface="Arial" panose="020B0604020202020204" pitchFamily="34" charset="0"/>
                        </a:rPr>
                        <a:t>,</a:t>
                      </a:r>
                      <a:r>
                        <a:rPr lang="mn-MN" sz="1600" b="1" i="0" u="none" strike="noStrike" dirty="0">
                          <a:solidFill>
                            <a:schemeClr val="bg1"/>
                          </a:solidFill>
                          <a:effectLst/>
                          <a:latin typeface="Arial" panose="020B0604020202020204" pitchFamily="34" charset="0"/>
                          <a:cs typeface="Arial" panose="020B0604020202020204" pitchFamily="34" charset="0"/>
                        </a:rPr>
                        <a:t>606,839</a:t>
                      </a:r>
                      <a:r>
                        <a:rPr lang="en-US" sz="1600" b="1" i="0" u="none" strike="noStrike" dirty="0">
                          <a:solidFill>
                            <a:schemeClr val="bg1"/>
                          </a:solidFill>
                          <a:effectLst/>
                          <a:latin typeface="Arial" panose="020B0604020202020204" pitchFamily="34" charset="0"/>
                          <a:cs typeface="Arial" panose="020B0604020202020204" pitchFamily="34" charset="0"/>
                        </a:rPr>
                        <a:t>.</a:t>
                      </a:r>
                      <a:r>
                        <a:rPr lang="mn-MN" sz="1600" b="1" i="0" u="none" strike="noStrike" dirty="0">
                          <a:solidFill>
                            <a:schemeClr val="bg1"/>
                          </a:solidFill>
                          <a:effectLst/>
                          <a:latin typeface="Arial" panose="020B0604020202020204" pitchFamily="34" charset="0"/>
                          <a:cs typeface="Arial" panose="020B0604020202020204" pitchFamily="34" charset="0"/>
                        </a:rPr>
                        <a:t>5</a:t>
                      </a:r>
                      <a:r>
                        <a:rPr lang="en-US" sz="1600" b="1" i="0" u="none" strike="noStrike" dirty="0">
                          <a:solidFill>
                            <a:schemeClr val="bg1"/>
                          </a:solidFill>
                          <a:effectLst/>
                          <a:latin typeface="Arial" panose="020B0604020202020204" pitchFamily="34" charset="0"/>
                          <a:cs typeface="Arial" panose="020B0604020202020204" pitchFamily="34" charset="0"/>
                        </a:rPr>
                        <a:t>6  </a:t>
                      </a:r>
                    </a:p>
                  </a:txBody>
                  <a:tcPr marL="9525" marR="9525" marT="9525" marB="0" anchor="b">
                    <a:solidFill>
                      <a:srgbClr val="095763"/>
                    </a:solidFill>
                  </a:tcPr>
                </a:tc>
                <a:tc>
                  <a:txBody>
                    <a:bodyPr/>
                    <a:lstStyle/>
                    <a:p>
                      <a:pPr algn="r" fontAlgn="b"/>
                      <a:r>
                        <a:rPr lang="en-US" sz="1600" b="1" i="0" u="none" strike="noStrike" dirty="0">
                          <a:solidFill>
                            <a:schemeClr val="bg1"/>
                          </a:solidFill>
                          <a:effectLst/>
                          <a:latin typeface="Arial" panose="020B0604020202020204" pitchFamily="34" charset="0"/>
                          <a:cs typeface="Arial" panose="020B0604020202020204" pitchFamily="34" charset="0"/>
                        </a:rPr>
                        <a:t>          7</a:t>
                      </a:r>
                      <a:r>
                        <a:rPr lang="mn-MN" sz="1600" b="1" i="0" u="none" strike="noStrike" dirty="0">
                          <a:solidFill>
                            <a:schemeClr val="bg1"/>
                          </a:solidFill>
                          <a:effectLst/>
                          <a:latin typeface="Arial" panose="020B0604020202020204" pitchFamily="34" charset="0"/>
                          <a:cs typeface="Arial" panose="020B0604020202020204" pitchFamily="34" charset="0"/>
                        </a:rPr>
                        <a:t>5</a:t>
                      </a:r>
                      <a:r>
                        <a:rPr lang="en-US" sz="1600" b="1" i="0" u="none" strike="noStrike" dirty="0">
                          <a:solidFill>
                            <a:schemeClr val="bg1"/>
                          </a:solidFill>
                          <a:effectLst/>
                          <a:latin typeface="Arial" panose="020B0604020202020204" pitchFamily="34" charset="0"/>
                          <a:cs typeface="Arial" panose="020B0604020202020204" pitchFamily="34" charset="0"/>
                        </a:rPr>
                        <a:t>,</a:t>
                      </a:r>
                      <a:r>
                        <a:rPr lang="mn-MN" sz="1600" b="1" i="0" u="none" strike="noStrike" dirty="0">
                          <a:solidFill>
                            <a:schemeClr val="bg1"/>
                          </a:solidFill>
                          <a:effectLst/>
                          <a:latin typeface="Arial" panose="020B0604020202020204" pitchFamily="34" charset="0"/>
                          <a:cs typeface="Arial" panose="020B0604020202020204" pitchFamily="34" charset="0"/>
                        </a:rPr>
                        <a:t>438</a:t>
                      </a:r>
                      <a:r>
                        <a:rPr lang="en-US" sz="1600" b="1" i="0" u="none" strike="noStrike" dirty="0">
                          <a:solidFill>
                            <a:schemeClr val="bg1"/>
                          </a:solidFill>
                          <a:effectLst/>
                          <a:latin typeface="Arial" panose="020B0604020202020204" pitchFamily="34" charset="0"/>
                          <a:cs typeface="Arial" panose="020B0604020202020204" pitchFamily="34" charset="0"/>
                        </a:rPr>
                        <a:t>,</a:t>
                      </a:r>
                      <a:r>
                        <a:rPr lang="mn-MN" sz="1600" b="1" i="0" u="none" strike="noStrike" dirty="0">
                          <a:solidFill>
                            <a:schemeClr val="bg1"/>
                          </a:solidFill>
                          <a:effectLst/>
                          <a:latin typeface="Arial" panose="020B0604020202020204" pitchFamily="34" charset="0"/>
                          <a:cs typeface="Arial" panose="020B0604020202020204" pitchFamily="34" charset="0"/>
                        </a:rPr>
                        <a:t>454</a:t>
                      </a:r>
                      <a:r>
                        <a:rPr lang="en-US" sz="1600" b="1" i="0" u="none" strike="noStrike" dirty="0">
                          <a:solidFill>
                            <a:schemeClr val="bg1"/>
                          </a:solidFill>
                          <a:effectLst/>
                          <a:latin typeface="Arial" panose="020B0604020202020204" pitchFamily="34" charset="0"/>
                          <a:cs typeface="Arial" panose="020B0604020202020204" pitchFamily="34" charset="0"/>
                        </a:rPr>
                        <a:t>.</a:t>
                      </a:r>
                      <a:r>
                        <a:rPr lang="mn-MN" sz="1600" b="1" i="0" u="none" strike="noStrike" dirty="0">
                          <a:solidFill>
                            <a:schemeClr val="bg1"/>
                          </a:solidFill>
                          <a:effectLst/>
                          <a:latin typeface="Arial" panose="020B0604020202020204" pitchFamily="34" charset="0"/>
                          <a:cs typeface="Arial" panose="020B0604020202020204" pitchFamily="34" charset="0"/>
                        </a:rPr>
                        <a:t>03</a:t>
                      </a:r>
                      <a:r>
                        <a:rPr lang="en-US" sz="1600" b="1" i="0" u="none" strike="noStrike" dirty="0">
                          <a:solidFill>
                            <a:schemeClr val="bg1"/>
                          </a:solidFill>
                          <a:effectLst/>
                          <a:latin typeface="Arial" panose="020B0604020202020204" pitchFamily="34" charset="0"/>
                          <a:cs typeface="Arial" panose="020B0604020202020204" pitchFamily="34" charset="0"/>
                        </a:rPr>
                        <a:t>  </a:t>
                      </a:r>
                    </a:p>
                  </a:txBody>
                  <a:tcPr marL="9525" marR="9525" marT="9525" marB="0" anchor="b">
                    <a:solidFill>
                      <a:srgbClr val="095763"/>
                    </a:solidFill>
                  </a:tcPr>
                </a:tc>
                <a:tc>
                  <a:txBody>
                    <a:bodyPr/>
                    <a:lstStyle/>
                    <a:p>
                      <a:pPr algn="r" fontAlgn="b"/>
                      <a:r>
                        <a:rPr lang="mn-MN" sz="1600" b="1" i="0" u="none" strike="noStrike" dirty="0">
                          <a:solidFill>
                            <a:schemeClr val="bg1"/>
                          </a:solidFill>
                          <a:effectLst/>
                          <a:latin typeface="Arial" panose="020B0604020202020204" pitchFamily="34" charset="0"/>
                          <a:cs typeface="Arial" panose="020B0604020202020204" pitchFamily="34" charset="0"/>
                        </a:rPr>
                        <a:t>          9</a:t>
                      </a:r>
                      <a:r>
                        <a:rPr lang="en-US" sz="1600" b="1" i="0" u="none" strike="noStrike" dirty="0">
                          <a:solidFill>
                            <a:schemeClr val="bg1"/>
                          </a:solidFill>
                          <a:effectLst/>
                          <a:latin typeface="Arial" panose="020B0604020202020204" pitchFamily="34" charset="0"/>
                          <a:cs typeface="Arial" panose="020B0604020202020204" pitchFamily="34" charset="0"/>
                        </a:rPr>
                        <a:t>4,</a:t>
                      </a:r>
                      <a:r>
                        <a:rPr lang="mn-MN" sz="1600" b="1" i="0" u="none" strike="noStrike" dirty="0">
                          <a:solidFill>
                            <a:schemeClr val="bg1"/>
                          </a:solidFill>
                          <a:effectLst/>
                          <a:latin typeface="Arial" panose="020B0604020202020204" pitchFamily="34" charset="0"/>
                          <a:cs typeface="Arial" panose="020B0604020202020204" pitchFamily="34" charset="0"/>
                        </a:rPr>
                        <a:t>456</a:t>
                      </a:r>
                      <a:r>
                        <a:rPr lang="en-US" sz="1600" b="1" i="0" u="none" strike="noStrike" dirty="0">
                          <a:solidFill>
                            <a:schemeClr val="bg1"/>
                          </a:solidFill>
                          <a:effectLst/>
                          <a:latin typeface="Arial" panose="020B0604020202020204" pitchFamily="34" charset="0"/>
                          <a:cs typeface="Arial" panose="020B0604020202020204" pitchFamily="34" charset="0"/>
                        </a:rPr>
                        <a:t>,</a:t>
                      </a:r>
                      <a:r>
                        <a:rPr lang="mn-MN" sz="1600" b="1" i="0" u="none" strike="noStrike" dirty="0">
                          <a:solidFill>
                            <a:schemeClr val="bg1"/>
                          </a:solidFill>
                          <a:effectLst/>
                          <a:latin typeface="Arial" panose="020B0604020202020204" pitchFamily="34" charset="0"/>
                          <a:cs typeface="Arial" panose="020B0604020202020204" pitchFamily="34" charset="0"/>
                        </a:rPr>
                        <a:t>038</a:t>
                      </a:r>
                      <a:r>
                        <a:rPr lang="en-US" sz="1600" b="1" i="0" u="none" strike="noStrike" dirty="0">
                          <a:solidFill>
                            <a:schemeClr val="bg1"/>
                          </a:solidFill>
                          <a:effectLst/>
                          <a:latin typeface="Arial" panose="020B0604020202020204" pitchFamily="34" charset="0"/>
                          <a:cs typeface="Arial" panose="020B0604020202020204" pitchFamily="34" charset="0"/>
                        </a:rPr>
                        <a:t>.</a:t>
                      </a:r>
                      <a:r>
                        <a:rPr lang="mn-MN" sz="1600" b="1" i="0" u="none" strike="noStrike" dirty="0">
                          <a:solidFill>
                            <a:schemeClr val="bg1"/>
                          </a:solidFill>
                          <a:effectLst/>
                          <a:latin typeface="Arial" panose="020B0604020202020204" pitchFamily="34" charset="0"/>
                          <a:cs typeface="Arial" panose="020B0604020202020204" pitchFamily="34" charset="0"/>
                        </a:rPr>
                        <a:t>48</a:t>
                      </a:r>
                      <a:r>
                        <a:rPr lang="en-US" sz="1600" b="1" i="0" u="none" strike="noStrike" dirty="0">
                          <a:solidFill>
                            <a:schemeClr val="bg1"/>
                          </a:solidFill>
                          <a:effectLst/>
                          <a:latin typeface="Arial" panose="020B0604020202020204" pitchFamily="34" charset="0"/>
                          <a:cs typeface="Arial" panose="020B0604020202020204" pitchFamily="34" charset="0"/>
                        </a:rPr>
                        <a:t> </a:t>
                      </a:r>
                    </a:p>
                  </a:txBody>
                  <a:tcPr marL="9525" marR="9525" marT="9525" marB="0" anchor="b">
                    <a:solidFill>
                      <a:srgbClr val="095763"/>
                    </a:solidFill>
                  </a:tcPr>
                </a:tc>
                <a:extLst>
                  <a:ext uri="{0D108BD9-81ED-4DB2-BD59-A6C34878D82A}">
                    <a16:rowId xmlns:a16="http://schemas.microsoft.com/office/drawing/2014/main" val="10008"/>
                  </a:ext>
                </a:extLst>
              </a:tr>
              <a:tr h="329654">
                <a:tc>
                  <a:txBody>
                    <a:bodyPr/>
                    <a:lstStyle/>
                    <a:p>
                      <a:pPr algn="l" fontAlgn="ctr"/>
                      <a:r>
                        <a:rPr lang="mn-MN" sz="1600" b="0" i="0" u="none" strike="noStrike">
                          <a:solidFill>
                            <a:srgbClr val="000000"/>
                          </a:solidFill>
                          <a:effectLst/>
                          <a:latin typeface="Arial" panose="020B0604020202020204" pitchFamily="34" charset="0"/>
                          <a:cs typeface="Arial" panose="020B0604020202020204" pitchFamily="34" charset="0"/>
                        </a:rPr>
                        <a:t> Дансны өглөг </a:t>
                      </a:r>
                      <a:endParaRPr lang="mn-MN"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              </a:t>
                      </a:r>
                      <a:r>
                        <a:rPr lang="mn-MN" sz="1600" b="0" i="0" u="none" strike="noStrike" dirty="0">
                          <a:solidFill>
                            <a:srgbClr val="000000"/>
                          </a:solidFill>
                          <a:effectLst/>
                          <a:latin typeface="Arial" panose="020B0604020202020204" pitchFamily="34" charset="0"/>
                          <a:cs typeface="Arial" panose="020B0604020202020204" pitchFamily="34" charset="0"/>
                        </a:rPr>
                        <a:t>1</a:t>
                      </a:r>
                      <a:r>
                        <a:rPr lang="en-US" sz="1600" b="0" i="0" u="none" strike="noStrike" dirty="0">
                          <a:solidFill>
                            <a:srgbClr val="000000"/>
                          </a:solidFill>
                          <a:effectLst/>
                          <a:latin typeface="Arial" panose="020B0604020202020204" pitchFamily="34" charset="0"/>
                          <a:cs typeface="Arial" panose="020B0604020202020204" pitchFamily="34" charset="0"/>
                        </a:rPr>
                        <a:t>,</a:t>
                      </a:r>
                      <a:r>
                        <a:rPr lang="mn-MN" sz="1600" b="0" i="0" u="none" strike="noStrike" dirty="0">
                          <a:solidFill>
                            <a:srgbClr val="000000"/>
                          </a:solidFill>
                          <a:effectLst/>
                          <a:latin typeface="Arial" panose="020B0604020202020204" pitchFamily="34" charset="0"/>
                          <a:cs typeface="Arial" panose="020B0604020202020204" pitchFamily="34" charset="0"/>
                        </a:rPr>
                        <a:t>474</a:t>
                      </a:r>
                      <a:r>
                        <a:rPr lang="en-US" sz="1600" b="0" i="0" u="none" strike="noStrike" dirty="0">
                          <a:solidFill>
                            <a:srgbClr val="000000"/>
                          </a:solidFill>
                          <a:effectLst/>
                          <a:latin typeface="Arial" panose="020B0604020202020204" pitchFamily="34" charset="0"/>
                          <a:cs typeface="Arial" panose="020B0604020202020204" pitchFamily="34" charset="0"/>
                        </a:rPr>
                        <a:t>,</a:t>
                      </a:r>
                      <a:r>
                        <a:rPr lang="mn-MN" sz="1600" b="0" i="0" u="none" strike="noStrike" dirty="0">
                          <a:solidFill>
                            <a:srgbClr val="000000"/>
                          </a:solidFill>
                          <a:effectLst/>
                          <a:latin typeface="Arial" panose="020B0604020202020204" pitchFamily="34" charset="0"/>
                          <a:cs typeface="Arial" panose="020B0604020202020204" pitchFamily="34" charset="0"/>
                        </a:rPr>
                        <a:t>375</a:t>
                      </a:r>
                      <a:r>
                        <a:rPr lang="en-US" sz="1600" b="0" i="0" u="none" strike="noStrike" dirty="0">
                          <a:solidFill>
                            <a:srgbClr val="000000"/>
                          </a:solidFill>
                          <a:effectLst/>
                          <a:latin typeface="Arial" panose="020B0604020202020204" pitchFamily="34" charset="0"/>
                          <a:cs typeface="Arial" panose="020B0604020202020204" pitchFamily="34" charset="0"/>
                        </a:rPr>
                        <a:t>.</a:t>
                      </a:r>
                      <a:r>
                        <a:rPr lang="mn-MN" sz="1600" b="0" i="0" u="none" strike="noStrike" dirty="0">
                          <a:solidFill>
                            <a:srgbClr val="000000"/>
                          </a:solidFill>
                          <a:effectLst/>
                          <a:latin typeface="Arial" panose="020B0604020202020204" pitchFamily="34" charset="0"/>
                          <a:cs typeface="Arial" panose="020B0604020202020204" pitchFamily="34" charset="0"/>
                        </a:rPr>
                        <a:t>27</a:t>
                      </a:r>
                      <a:r>
                        <a:rPr lang="en-US" sz="16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              </a:t>
                      </a:r>
                      <a:r>
                        <a:rPr lang="mn-MN" sz="1600" b="0" i="0" u="none" strike="noStrike" dirty="0">
                          <a:solidFill>
                            <a:srgbClr val="000000"/>
                          </a:solidFill>
                          <a:effectLst/>
                          <a:latin typeface="Arial" panose="020B0604020202020204" pitchFamily="34" charset="0"/>
                          <a:cs typeface="Arial" panose="020B0604020202020204" pitchFamily="34" charset="0"/>
                        </a:rPr>
                        <a:t>1</a:t>
                      </a:r>
                      <a:r>
                        <a:rPr lang="en-US" sz="1600" b="0" i="0" u="none" strike="noStrike" dirty="0">
                          <a:solidFill>
                            <a:srgbClr val="000000"/>
                          </a:solidFill>
                          <a:effectLst/>
                          <a:latin typeface="Arial" panose="020B0604020202020204" pitchFamily="34" charset="0"/>
                          <a:cs typeface="Arial" panose="020B0604020202020204" pitchFamily="34" charset="0"/>
                        </a:rPr>
                        <a:t>,</a:t>
                      </a:r>
                      <a:r>
                        <a:rPr lang="mn-MN" sz="1600" b="0" i="0" u="none" strike="noStrike" dirty="0">
                          <a:solidFill>
                            <a:srgbClr val="000000"/>
                          </a:solidFill>
                          <a:effectLst/>
                          <a:latin typeface="Arial" panose="020B0604020202020204" pitchFamily="34" charset="0"/>
                          <a:cs typeface="Arial" panose="020B0604020202020204" pitchFamily="34" charset="0"/>
                        </a:rPr>
                        <a:t>009</a:t>
                      </a:r>
                      <a:r>
                        <a:rPr lang="en-US" sz="1600" b="0" i="0" u="none" strike="noStrike" dirty="0">
                          <a:solidFill>
                            <a:srgbClr val="000000"/>
                          </a:solidFill>
                          <a:effectLst/>
                          <a:latin typeface="Arial" panose="020B0604020202020204" pitchFamily="34" charset="0"/>
                          <a:cs typeface="Arial" panose="020B0604020202020204" pitchFamily="34" charset="0"/>
                        </a:rPr>
                        <a:t>,</a:t>
                      </a:r>
                      <a:r>
                        <a:rPr lang="mn-MN" sz="1600" b="0" i="0" u="none" strike="noStrike" dirty="0">
                          <a:solidFill>
                            <a:srgbClr val="000000"/>
                          </a:solidFill>
                          <a:effectLst/>
                          <a:latin typeface="Arial" panose="020B0604020202020204" pitchFamily="34" charset="0"/>
                          <a:cs typeface="Arial" panose="020B0604020202020204" pitchFamily="34" charset="0"/>
                        </a:rPr>
                        <a:t>556</a:t>
                      </a:r>
                      <a:r>
                        <a:rPr lang="en-US" sz="1600" b="0" i="0" u="none" strike="noStrike" dirty="0">
                          <a:solidFill>
                            <a:srgbClr val="000000"/>
                          </a:solidFill>
                          <a:effectLst/>
                          <a:latin typeface="Arial" panose="020B0604020202020204" pitchFamily="34" charset="0"/>
                          <a:cs typeface="Arial" panose="020B0604020202020204" pitchFamily="34" charset="0"/>
                        </a:rPr>
                        <a:t>.</a:t>
                      </a:r>
                      <a:r>
                        <a:rPr lang="mn-MN" sz="1600" b="0" i="0" u="none" strike="noStrike" dirty="0">
                          <a:solidFill>
                            <a:srgbClr val="000000"/>
                          </a:solidFill>
                          <a:effectLst/>
                          <a:latin typeface="Arial" panose="020B0604020202020204" pitchFamily="34" charset="0"/>
                          <a:cs typeface="Arial" panose="020B0604020202020204" pitchFamily="34" charset="0"/>
                        </a:rPr>
                        <a:t>51</a:t>
                      </a:r>
                      <a:r>
                        <a:rPr lang="en-US" sz="16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             </a:t>
                      </a:r>
                      <a:r>
                        <a:rPr lang="mn-MN" sz="1600" b="0" i="0" u="none" strike="noStrike" dirty="0">
                          <a:solidFill>
                            <a:srgbClr val="000000"/>
                          </a:solidFill>
                          <a:effectLst/>
                          <a:latin typeface="Arial" panose="020B0604020202020204" pitchFamily="34" charset="0"/>
                          <a:cs typeface="Arial" panose="020B0604020202020204" pitchFamily="34" charset="0"/>
                        </a:rPr>
                        <a:t>3</a:t>
                      </a:r>
                      <a:r>
                        <a:rPr lang="en-US" sz="1600" b="0" i="0" u="none" strike="noStrike" dirty="0">
                          <a:solidFill>
                            <a:srgbClr val="000000"/>
                          </a:solidFill>
                          <a:effectLst/>
                          <a:latin typeface="Arial" panose="020B0604020202020204" pitchFamily="34" charset="0"/>
                          <a:cs typeface="Arial" panose="020B0604020202020204" pitchFamily="34" charset="0"/>
                        </a:rPr>
                        <a:t>,</a:t>
                      </a:r>
                      <a:r>
                        <a:rPr lang="mn-MN" sz="1600" b="0" i="0" u="none" strike="noStrike" dirty="0">
                          <a:solidFill>
                            <a:srgbClr val="000000"/>
                          </a:solidFill>
                          <a:effectLst/>
                          <a:latin typeface="Arial" panose="020B0604020202020204" pitchFamily="34" charset="0"/>
                          <a:cs typeface="Arial" panose="020B0604020202020204" pitchFamily="34" charset="0"/>
                        </a:rPr>
                        <a:t>600</a:t>
                      </a:r>
                      <a:r>
                        <a:rPr lang="en-US" sz="1600" b="0" i="0" u="none" strike="noStrike" dirty="0">
                          <a:solidFill>
                            <a:srgbClr val="000000"/>
                          </a:solidFill>
                          <a:effectLst/>
                          <a:latin typeface="Arial" panose="020B0604020202020204" pitchFamily="34" charset="0"/>
                          <a:cs typeface="Arial" panose="020B0604020202020204" pitchFamily="34" charset="0"/>
                        </a:rPr>
                        <a:t>,</a:t>
                      </a:r>
                      <a:r>
                        <a:rPr lang="mn-MN" sz="1600" b="0" i="0" u="none" strike="noStrike" dirty="0">
                          <a:solidFill>
                            <a:srgbClr val="000000"/>
                          </a:solidFill>
                          <a:effectLst/>
                          <a:latin typeface="Arial" panose="020B0604020202020204" pitchFamily="34" charset="0"/>
                          <a:cs typeface="Arial" panose="020B0604020202020204" pitchFamily="34" charset="0"/>
                        </a:rPr>
                        <a:t>113</a:t>
                      </a:r>
                      <a:r>
                        <a:rPr lang="en-US" sz="1600" b="0" i="0" u="none" strike="noStrike" dirty="0">
                          <a:solidFill>
                            <a:srgbClr val="000000"/>
                          </a:solidFill>
                          <a:effectLst/>
                          <a:latin typeface="Arial" panose="020B0604020202020204" pitchFamily="34" charset="0"/>
                          <a:cs typeface="Arial" panose="020B0604020202020204" pitchFamily="34" charset="0"/>
                        </a:rPr>
                        <a:t>.</a:t>
                      </a:r>
                      <a:r>
                        <a:rPr lang="mn-MN" sz="1600" b="0" i="0" u="none" strike="noStrike" dirty="0">
                          <a:solidFill>
                            <a:srgbClr val="000000"/>
                          </a:solidFill>
                          <a:effectLst/>
                          <a:latin typeface="Arial" panose="020B0604020202020204" pitchFamily="34" charset="0"/>
                          <a:cs typeface="Arial" panose="020B0604020202020204" pitchFamily="34" charset="0"/>
                        </a:rPr>
                        <a:t>24</a:t>
                      </a:r>
                      <a:r>
                        <a:rPr lang="en-US" sz="16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tc>
                <a:extLst>
                  <a:ext uri="{0D108BD9-81ED-4DB2-BD59-A6C34878D82A}">
                    <a16:rowId xmlns:a16="http://schemas.microsoft.com/office/drawing/2014/main" val="10009"/>
                  </a:ext>
                </a:extLst>
              </a:tr>
              <a:tr h="381000">
                <a:tc>
                  <a:txBody>
                    <a:bodyPr/>
                    <a:lstStyle/>
                    <a:p>
                      <a:pPr algn="l" fontAlgn="ctr"/>
                      <a:r>
                        <a:rPr lang="mn-MN" sz="1600" b="0" i="0" u="none" strike="noStrike" dirty="0">
                          <a:solidFill>
                            <a:srgbClr val="000000"/>
                          </a:solidFill>
                          <a:effectLst/>
                          <a:latin typeface="Arial" panose="020B0604020202020204" pitchFamily="34" charset="0"/>
                          <a:cs typeface="Arial" panose="020B0604020202020204" pitchFamily="34" charset="0"/>
                        </a:rPr>
                        <a:t>Татвар НДШ-ийн өглөг</a:t>
                      </a:r>
                    </a:p>
                  </a:txBody>
                  <a:tcPr marL="9525" marR="9525" marT="9525" marB="0" anchor="ctr"/>
                </a:tc>
                <a:tc>
                  <a:txBody>
                    <a:bodyPr/>
                    <a:lstStyle/>
                    <a:p>
                      <a:pPr algn="r" fontAlgn="b"/>
                      <a:r>
                        <a:rPr lang="mn-MN" sz="1600" b="0" i="0" u="none" strike="noStrike" dirty="0">
                          <a:solidFill>
                            <a:srgbClr val="000000"/>
                          </a:solidFill>
                          <a:effectLst/>
                          <a:latin typeface="Arial" panose="020B0604020202020204" pitchFamily="34" charset="0"/>
                          <a:cs typeface="Arial" panose="020B0604020202020204" pitchFamily="34" charset="0"/>
                        </a:rPr>
                        <a:t>6,754,983.61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mn-MN" sz="1600" b="0" i="0" u="none" strike="noStrike" dirty="0">
                          <a:solidFill>
                            <a:srgbClr val="000000"/>
                          </a:solidFill>
                          <a:effectLst/>
                          <a:latin typeface="Arial" panose="020B0604020202020204" pitchFamily="34" charset="0"/>
                          <a:cs typeface="Arial" panose="020B0604020202020204" pitchFamily="34" charset="0"/>
                        </a:rPr>
                        <a:t>5,697,367.90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mn-MN" sz="1600" b="0" i="0" u="none" strike="noStrike" dirty="0">
                          <a:solidFill>
                            <a:srgbClr val="000000"/>
                          </a:solidFill>
                          <a:effectLst/>
                          <a:latin typeface="Arial" panose="020B0604020202020204" pitchFamily="34" charset="0"/>
                          <a:cs typeface="Arial" panose="020B0604020202020204" pitchFamily="34" charset="0"/>
                        </a:rPr>
                        <a:t>6,268,809.50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215874884"/>
                  </a:ext>
                </a:extLst>
              </a:tr>
              <a:tr h="381000">
                <a:tc>
                  <a:txBody>
                    <a:bodyPr/>
                    <a:lstStyle/>
                    <a:p>
                      <a:pPr algn="l" fontAlgn="ctr"/>
                      <a:r>
                        <a:rPr lang="mn-MN" sz="1600" b="0" i="0" u="none" strike="noStrike" dirty="0">
                          <a:solidFill>
                            <a:srgbClr val="000000"/>
                          </a:solidFill>
                          <a:effectLst/>
                          <a:latin typeface="Arial" panose="020B0604020202020204" pitchFamily="34" charset="0"/>
                          <a:cs typeface="Arial" panose="020B0604020202020204" pitchFamily="34" charset="0"/>
                        </a:rPr>
                        <a:t> Богино хугацаат зээл </a:t>
                      </a:r>
                    </a:p>
                  </a:txBody>
                  <a:tcPr marL="9525" marR="9525" marT="9525" marB="0" anchor="ctr"/>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 </a:t>
                      </a:r>
                      <a:r>
                        <a:rPr lang="mn-MN" sz="1600" b="0" i="0" u="none" strike="noStrike" dirty="0">
                          <a:solidFill>
                            <a:srgbClr val="000000"/>
                          </a:solidFill>
                          <a:effectLst/>
                          <a:latin typeface="Arial" panose="020B0604020202020204" pitchFamily="34" charset="0"/>
                          <a:cs typeface="Arial" panose="020B0604020202020204" pitchFamily="34" charset="0"/>
                        </a:rPr>
                        <a:t>            1,304,466</a:t>
                      </a:r>
                      <a:r>
                        <a:rPr lang="en-US" sz="1600" b="0" i="0" u="none" strike="noStrike" dirty="0">
                          <a:solidFill>
                            <a:srgbClr val="000000"/>
                          </a:solidFill>
                          <a:effectLst/>
                          <a:latin typeface="Arial" panose="020B0604020202020204" pitchFamily="34" charset="0"/>
                          <a:cs typeface="Arial" panose="020B0604020202020204" pitchFamily="34" charset="0"/>
                        </a:rPr>
                        <a:t>.</a:t>
                      </a:r>
                      <a:r>
                        <a:rPr lang="mn-MN" sz="1600" b="0" i="0" u="none" strike="noStrike" dirty="0">
                          <a:solidFill>
                            <a:srgbClr val="000000"/>
                          </a:solidFill>
                          <a:effectLst/>
                          <a:latin typeface="Arial" panose="020B0604020202020204" pitchFamily="34" charset="0"/>
                          <a:cs typeface="Arial" panose="020B0604020202020204" pitchFamily="34" charset="0"/>
                        </a:rPr>
                        <a:t>59</a:t>
                      </a:r>
                      <a:r>
                        <a:rPr lang="en-US" sz="16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tc>
                <a:tc>
                  <a:txBody>
                    <a:bodyPr/>
                    <a:lstStyle/>
                    <a:p>
                      <a:pPr algn="r" fontAlgn="b"/>
                      <a:r>
                        <a:rPr lang="mn-MN" sz="1600" b="0" i="0" u="none" strike="noStrike" dirty="0">
                          <a:solidFill>
                            <a:srgbClr val="000000"/>
                          </a:solidFill>
                          <a:effectLst/>
                          <a:latin typeface="Arial" panose="020B0604020202020204" pitchFamily="34" charset="0"/>
                          <a:cs typeface="Arial" panose="020B0604020202020204" pitchFamily="34" charset="0"/>
                        </a:rPr>
                        <a:t>275,637</a:t>
                      </a:r>
                      <a:r>
                        <a:rPr lang="en-US" sz="1600" b="0" i="0" u="none" strike="noStrike" dirty="0">
                          <a:solidFill>
                            <a:srgbClr val="000000"/>
                          </a:solidFill>
                          <a:effectLst/>
                          <a:latin typeface="Arial" panose="020B0604020202020204" pitchFamily="34" charset="0"/>
                          <a:cs typeface="Arial" panose="020B0604020202020204" pitchFamily="34" charset="0"/>
                        </a:rPr>
                        <a:t>.</a:t>
                      </a:r>
                      <a:r>
                        <a:rPr lang="mn-MN" sz="1600" b="0" i="0" u="none" strike="noStrike" dirty="0">
                          <a:solidFill>
                            <a:srgbClr val="000000"/>
                          </a:solidFill>
                          <a:effectLst/>
                          <a:latin typeface="Arial" panose="020B0604020202020204" pitchFamily="34" charset="0"/>
                          <a:cs typeface="Arial" panose="020B0604020202020204" pitchFamily="34" charset="0"/>
                        </a:rPr>
                        <a:t>68</a:t>
                      </a:r>
                      <a:r>
                        <a:rPr lang="en-US" sz="16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             </a:t>
                      </a:r>
                      <a:r>
                        <a:rPr lang="mn-MN" sz="1600" b="0" i="0" u="none" strike="noStrike" dirty="0">
                          <a:solidFill>
                            <a:srgbClr val="000000"/>
                          </a:solidFill>
                          <a:effectLst/>
                          <a:latin typeface="Arial" panose="020B0604020202020204" pitchFamily="34" charset="0"/>
                          <a:cs typeface="Arial" panose="020B0604020202020204" pitchFamily="34" charset="0"/>
                        </a:rPr>
                        <a:t>4</a:t>
                      </a:r>
                      <a:r>
                        <a:rPr lang="en-US" sz="1600" b="0" i="0" u="none" strike="noStrike" dirty="0">
                          <a:solidFill>
                            <a:srgbClr val="000000"/>
                          </a:solidFill>
                          <a:effectLst/>
                          <a:latin typeface="Arial" panose="020B0604020202020204" pitchFamily="34" charset="0"/>
                          <a:cs typeface="Arial" panose="020B0604020202020204" pitchFamily="34" charset="0"/>
                        </a:rPr>
                        <a:t>,</a:t>
                      </a:r>
                      <a:r>
                        <a:rPr lang="mn-MN" sz="1600" b="0" i="0" u="none" strike="noStrike" dirty="0">
                          <a:solidFill>
                            <a:srgbClr val="000000"/>
                          </a:solidFill>
                          <a:effectLst/>
                          <a:latin typeface="Arial" panose="020B0604020202020204" pitchFamily="34" charset="0"/>
                          <a:cs typeface="Arial" panose="020B0604020202020204" pitchFamily="34" charset="0"/>
                        </a:rPr>
                        <a:t>976</a:t>
                      </a:r>
                      <a:r>
                        <a:rPr lang="en-US" sz="1600" b="0" i="0" u="none" strike="noStrike" dirty="0">
                          <a:solidFill>
                            <a:srgbClr val="000000"/>
                          </a:solidFill>
                          <a:effectLst/>
                          <a:latin typeface="Arial" panose="020B0604020202020204" pitchFamily="34" charset="0"/>
                          <a:cs typeface="Arial" panose="020B0604020202020204" pitchFamily="34" charset="0"/>
                        </a:rPr>
                        <a:t>,</a:t>
                      </a:r>
                      <a:r>
                        <a:rPr lang="mn-MN" sz="1600" b="0" i="0" u="none" strike="noStrike" dirty="0">
                          <a:solidFill>
                            <a:srgbClr val="000000"/>
                          </a:solidFill>
                          <a:effectLst/>
                          <a:latin typeface="Arial" panose="020B0604020202020204" pitchFamily="34" charset="0"/>
                          <a:cs typeface="Arial" panose="020B0604020202020204" pitchFamily="34" charset="0"/>
                        </a:rPr>
                        <a:t>322</a:t>
                      </a:r>
                      <a:r>
                        <a:rPr lang="en-US" sz="1600" b="0" i="0" u="none" strike="noStrike" dirty="0">
                          <a:solidFill>
                            <a:srgbClr val="000000"/>
                          </a:solidFill>
                          <a:effectLst/>
                          <a:latin typeface="Arial" panose="020B0604020202020204" pitchFamily="34" charset="0"/>
                          <a:cs typeface="Arial" panose="020B0604020202020204" pitchFamily="34" charset="0"/>
                        </a:rPr>
                        <a:t>.</a:t>
                      </a:r>
                      <a:r>
                        <a:rPr lang="mn-MN" sz="1600" b="0" i="0" u="none" strike="noStrike" dirty="0">
                          <a:solidFill>
                            <a:srgbClr val="000000"/>
                          </a:solidFill>
                          <a:effectLst/>
                          <a:latin typeface="Arial" panose="020B0604020202020204" pitchFamily="34" charset="0"/>
                          <a:cs typeface="Arial" panose="020B0604020202020204" pitchFamily="34" charset="0"/>
                        </a:rPr>
                        <a:t>26</a:t>
                      </a:r>
                      <a:r>
                        <a:rPr lang="en-US" sz="16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tc>
                <a:extLst>
                  <a:ext uri="{0D108BD9-81ED-4DB2-BD59-A6C34878D82A}">
                    <a16:rowId xmlns:a16="http://schemas.microsoft.com/office/drawing/2014/main" val="10010"/>
                  </a:ext>
                </a:extLst>
              </a:tr>
              <a:tr h="685800">
                <a:tc>
                  <a:txBody>
                    <a:bodyPr/>
                    <a:lstStyle/>
                    <a:p>
                      <a:pPr algn="l" fontAlgn="ctr">
                        <a:lnSpc>
                          <a:spcPct val="150000"/>
                        </a:lnSpc>
                      </a:pPr>
                      <a:r>
                        <a:rPr lang="mn-MN" sz="1600" b="0" i="0" u="none" strike="noStrike" dirty="0">
                          <a:solidFill>
                            <a:schemeClr val="tx1"/>
                          </a:solidFill>
                          <a:effectLst/>
                          <a:latin typeface="Arial" panose="020B0604020202020204" pitchFamily="34" charset="0"/>
                          <a:cs typeface="Arial" panose="020B0604020202020204" pitchFamily="34" charset="0"/>
                        </a:rPr>
                        <a:t> Урт хугацаат зээл </a:t>
                      </a:r>
                    </a:p>
                    <a:p>
                      <a:pPr algn="l" fontAlgn="ctr">
                        <a:lnSpc>
                          <a:spcPct val="150000"/>
                        </a:lnSpc>
                      </a:pPr>
                      <a:r>
                        <a:rPr lang="mn-MN" sz="1600" b="0" i="0" u="none" strike="noStrike" dirty="0">
                          <a:solidFill>
                            <a:schemeClr val="tx1"/>
                          </a:solidFill>
                          <a:effectLst/>
                          <a:latin typeface="Arial" panose="020B0604020202020204" pitchFamily="34" charset="0"/>
                          <a:cs typeface="Arial" panose="020B0604020202020204" pitchFamily="34" charset="0"/>
                        </a:rPr>
                        <a:t>Ногдол ашгийн өглөг</a:t>
                      </a:r>
                    </a:p>
                  </a:txBody>
                  <a:tcPr marL="9525" marR="9525" marT="9525" marB="0" anchor="ctr"/>
                </a:tc>
                <a:tc>
                  <a:txBody>
                    <a:bodyPr/>
                    <a:lstStyle/>
                    <a:p>
                      <a:pPr algn="r" fontAlgn="b">
                        <a:lnSpc>
                          <a:spcPct val="150000"/>
                        </a:lnSpc>
                      </a:pPr>
                      <a:r>
                        <a:rPr lang="en-US" sz="1600" b="0" i="0" u="none" strike="noStrike" dirty="0">
                          <a:solidFill>
                            <a:schemeClr val="tx1"/>
                          </a:solidFill>
                          <a:effectLst/>
                          <a:latin typeface="Arial" panose="020B0604020202020204" pitchFamily="34" charset="0"/>
                          <a:cs typeface="Arial" panose="020B0604020202020204" pitchFamily="34" charset="0"/>
                        </a:rPr>
                        <a:t>              </a:t>
                      </a:r>
                      <a:r>
                        <a:rPr lang="mn-MN" sz="1600" b="0" i="0" u="none" strike="noStrike" dirty="0">
                          <a:solidFill>
                            <a:schemeClr val="tx1"/>
                          </a:solidFill>
                          <a:effectLst/>
                          <a:latin typeface="Arial" panose="020B0604020202020204" pitchFamily="34" charset="0"/>
                          <a:cs typeface="Arial" panose="020B0604020202020204" pitchFamily="34" charset="0"/>
                        </a:rPr>
                        <a:t>2,849,109</a:t>
                      </a:r>
                      <a:r>
                        <a:rPr lang="en-US" sz="1600" b="0" i="0" u="none" strike="noStrike" dirty="0">
                          <a:solidFill>
                            <a:schemeClr val="tx1"/>
                          </a:solidFill>
                          <a:effectLst/>
                          <a:latin typeface="Arial" panose="020B0604020202020204" pitchFamily="34" charset="0"/>
                          <a:cs typeface="Arial" panose="020B0604020202020204" pitchFamily="34" charset="0"/>
                        </a:rPr>
                        <a:t>.</a:t>
                      </a:r>
                      <a:r>
                        <a:rPr lang="mn-MN" sz="1600" b="0" i="0" u="none" strike="noStrike" dirty="0">
                          <a:solidFill>
                            <a:schemeClr val="tx1"/>
                          </a:solidFill>
                          <a:effectLst/>
                          <a:latin typeface="Arial" panose="020B0604020202020204" pitchFamily="34" charset="0"/>
                          <a:cs typeface="Arial" panose="020B0604020202020204" pitchFamily="34" charset="0"/>
                        </a:rPr>
                        <a:t>36</a:t>
                      </a:r>
                      <a:r>
                        <a:rPr lang="en-US" sz="1600" b="0" i="0" u="none" strike="noStrike" dirty="0">
                          <a:solidFill>
                            <a:schemeClr val="tx1"/>
                          </a:solidFill>
                          <a:effectLst/>
                          <a:latin typeface="Arial" panose="020B0604020202020204" pitchFamily="34" charset="0"/>
                          <a:cs typeface="Arial" panose="020B0604020202020204" pitchFamily="34" charset="0"/>
                        </a:rPr>
                        <a:t>  </a:t>
                      </a:r>
                      <a:endParaRPr lang="mn-MN" sz="1600" b="0" i="0" u="none" strike="noStrike" dirty="0">
                        <a:solidFill>
                          <a:schemeClr val="tx1"/>
                        </a:solidFill>
                        <a:effectLst/>
                        <a:latin typeface="Arial" panose="020B0604020202020204" pitchFamily="34" charset="0"/>
                        <a:cs typeface="Arial" panose="020B0604020202020204" pitchFamily="34" charset="0"/>
                      </a:endParaRPr>
                    </a:p>
                    <a:p>
                      <a:pPr algn="r" fontAlgn="b">
                        <a:lnSpc>
                          <a:spcPct val="150000"/>
                        </a:lnSpc>
                      </a:pPr>
                      <a:r>
                        <a:rPr lang="en-US" sz="1600" b="0" i="0" u="none" strike="noStrike" dirty="0">
                          <a:solidFill>
                            <a:schemeClr val="tx1"/>
                          </a:solidFill>
                          <a:effectLst/>
                          <a:latin typeface="Arial" panose="020B0604020202020204" pitchFamily="34" charset="0"/>
                          <a:cs typeface="Arial" panose="020B0604020202020204" pitchFamily="34" charset="0"/>
                        </a:rPr>
                        <a:t>0.</a:t>
                      </a:r>
                      <a:r>
                        <a:rPr lang="mn-MN" sz="1600" b="0" i="0" u="none" strike="noStrike" dirty="0">
                          <a:solidFill>
                            <a:schemeClr val="tx1"/>
                          </a:solidFill>
                          <a:effectLst/>
                          <a:latin typeface="Arial" panose="020B0604020202020204" pitchFamily="34" charset="0"/>
                          <a:cs typeface="Arial" panose="020B0604020202020204" pitchFamily="34" charset="0"/>
                        </a:rPr>
                        <a:t>00</a:t>
                      </a:r>
                      <a:r>
                        <a:rPr lang="en-US" sz="1600" b="0" i="0" u="none" strike="noStrike" dirty="0">
                          <a:solidFill>
                            <a:schemeClr val="tx1"/>
                          </a:solidFill>
                          <a:effectLst/>
                          <a:latin typeface="Arial" panose="020B0604020202020204" pitchFamily="34" charset="0"/>
                          <a:cs typeface="Arial" panose="020B0604020202020204" pitchFamily="34" charset="0"/>
                        </a:rPr>
                        <a:t> </a:t>
                      </a:r>
                    </a:p>
                  </a:txBody>
                  <a:tcPr marL="9525" marR="9525" marT="9525" marB="0" anchor="b"/>
                </a:tc>
                <a:tc>
                  <a:txBody>
                    <a:bodyPr/>
                    <a:lstStyle/>
                    <a:p>
                      <a:pPr algn="r" fontAlgn="b">
                        <a:lnSpc>
                          <a:spcPct val="150000"/>
                        </a:lnSpc>
                      </a:pPr>
                      <a:r>
                        <a:rPr lang="en-US" sz="1600" b="0" i="0" u="none" strike="noStrike" dirty="0">
                          <a:solidFill>
                            <a:schemeClr val="tx1"/>
                          </a:solidFill>
                          <a:effectLst/>
                          <a:latin typeface="Arial" panose="020B0604020202020204" pitchFamily="34" charset="0"/>
                          <a:cs typeface="Arial" panose="020B0604020202020204" pitchFamily="34" charset="0"/>
                        </a:rPr>
                        <a:t>            </a:t>
                      </a:r>
                      <a:r>
                        <a:rPr lang="mn-MN" sz="1600" b="0" i="0" u="none" strike="noStrike" dirty="0">
                          <a:solidFill>
                            <a:schemeClr val="tx1"/>
                          </a:solidFill>
                          <a:effectLst/>
                          <a:latin typeface="Arial" panose="020B0604020202020204" pitchFamily="34" charset="0"/>
                          <a:cs typeface="Arial" panose="020B0604020202020204" pitchFamily="34" charset="0"/>
                        </a:rPr>
                        <a:t>1</a:t>
                      </a:r>
                      <a:r>
                        <a:rPr lang="en-US" sz="1600" b="0" i="0" u="none" strike="noStrike" dirty="0">
                          <a:solidFill>
                            <a:schemeClr val="tx1"/>
                          </a:solidFill>
                          <a:effectLst/>
                          <a:latin typeface="Arial" panose="020B0604020202020204" pitchFamily="34" charset="0"/>
                          <a:cs typeface="Arial" panose="020B0604020202020204" pitchFamily="34" charset="0"/>
                        </a:rPr>
                        <a:t>,</a:t>
                      </a:r>
                      <a:r>
                        <a:rPr lang="mn-MN" sz="1600" b="0" i="0" u="none" strike="noStrike" dirty="0">
                          <a:solidFill>
                            <a:schemeClr val="tx1"/>
                          </a:solidFill>
                          <a:effectLst/>
                          <a:latin typeface="Arial" panose="020B0604020202020204" pitchFamily="34" charset="0"/>
                          <a:cs typeface="Arial" panose="020B0604020202020204" pitchFamily="34" charset="0"/>
                        </a:rPr>
                        <a:t>552</a:t>
                      </a:r>
                      <a:r>
                        <a:rPr lang="en-US" sz="1600" b="0" i="0" u="none" strike="noStrike" dirty="0">
                          <a:solidFill>
                            <a:schemeClr val="tx1"/>
                          </a:solidFill>
                          <a:effectLst/>
                          <a:latin typeface="Arial" panose="020B0604020202020204" pitchFamily="34" charset="0"/>
                          <a:cs typeface="Arial" panose="020B0604020202020204" pitchFamily="34" charset="0"/>
                        </a:rPr>
                        <a:t>,</a:t>
                      </a:r>
                      <a:r>
                        <a:rPr lang="mn-MN" sz="1600" b="0" i="0" u="none" strike="noStrike" dirty="0">
                          <a:solidFill>
                            <a:schemeClr val="tx1"/>
                          </a:solidFill>
                          <a:effectLst/>
                          <a:latin typeface="Arial" panose="020B0604020202020204" pitchFamily="34" charset="0"/>
                          <a:cs typeface="Arial" panose="020B0604020202020204" pitchFamily="34" charset="0"/>
                        </a:rPr>
                        <a:t>090</a:t>
                      </a:r>
                      <a:r>
                        <a:rPr lang="en-US" sz="1600" b="0" i="0" u="none" strike="noStrike" dirty="0">
                          <a:solidFill>
                            <a:schemeClr val="tx1"/>
                          </a:solidFill>
                          <a:effectLst/>
                          <a:latin typeface="Arial" panose="020B0604020202020204" pitchFamily="34" charset="0"/>
                          <a:cs typeface="Arial" panose="020B0604020202020204" pitchFamily="34" charset="0"/>
                        </a:rPr>
                        <a:t>.</a:t>
                      </a:r>
                      <a:r>
                        <a:rPr lang="mn-MN" sz="1600" b="0" i="0" u="none" strike="noStrike" dirty="0">
                          <a:solidFill>
                            <a:schemeClr val="tx1"/>
                          </a:solidFill>
                          <a:effectLst/>
                          <a:latin typeface="Arial" panose="020B0604020202020204" pitchFamily="34" charset="0"/>
                          <a:cs typeface="Arial" panose="020B0604020202020204" pitchFamily="34" charset="0"/>
                        </a:rPr>
                        <a:t>35</a:t>
                      </a:r>
                      <a:r>
                        <a:rPr lang="en-US" sz="1600" b="0" i="0" u="none" strike="noStrike" dirty="0">
                          <a:solidFill>
                            <a:schemeClr val="tx1"/>
                          </a:solidFill>
                          <a:effectLst/>
                          <a:latin typeface="Arial" panose="020B0604020202020204" pitchFamily="34" charset="0"/>
                          <a:cs typeface="Arial" panose="020B0604020202020204" pitchFamily="34" charset="0"/>
                        </a:rPr>
                        <a:t>  </a:t>
                      </a:r>
                      <a:endParaRPr lang="mn-MN" sz="1600" b="0" i="0" u="none" strike="noStrike" dirty="0">
                        <a:solidFill>
                          <a:schemeClr val="tx1"/>
                        </a:solidFill>
                        <a:effectLst/>
                        <a:latin typeface="Arial" panose="020B0604020202020204" pitchFamily="34" charset="0"/>
                        <a:cs typeface="Arial" panose="020B0604020202020204" pitchFamily="34" charset="0"/>
                      </a:endParaRPr>
                    </a:p>
                    <a:p>
                      <a:pPr algn="r" fontAlgn="b">
                        <a:lnSpc>
                          <a:spcPct val="150000"/>
                        </a:lnSpc>
                      </a:pPr>
                      <a:r>
                        <a:rPr lang="en-US" sz="1600" b="0" i="0" u="none" strike="noStrike" dirty="0">
                          <a:solidFill>
                            <a:schemeClr val="tx1"/>
                          </a:solidFill>
                          <a:effectLst/>
                          <a:latin typeface="Arial" panose="020B0604020202020204" pitchFamily="34" charset="0"/>
                          <a:cs typeface="Arial" panose="020B0604020202020204" pitchFamily="34" charset="0"/>
                        </a:rPr>
                        <a:t> </a:t>
                      </a:r>
                      <a:r>
                        <a:rPr lang="mn-MN" sz="1600" b="0" i="0" u="none" strike="noStrike" dirty="0">
                          <a:solidFill>
                            <a:schemeClr val="tx1"/>
                          </a:solidFill>
                          <a:effectLst/>
                          <a:latin typeface="Arial" panose="020B0604020202020204" pitchFamily="34" charset="0"/>
                          <a:cs typeface="Arial" panose="020B0604020202020204" pitchFamily="34" charset="0"/>
                        </a:rPr>
                        <a:t>            0</a:t>
                      </a:r>
                      <a:r>
                        <a:rPr lang="en-US" sz="1600" b="0" i="0" u="none" strike="noStrike" dirty="0">
                          <a:solidFill>
                            <a:schemeClr val="tx1"/>
                          </a:solidFill>
                          <a:effectLst/>
                          <a:latin typeface="Arial" panose="020B0604020202020204" pitchFamily="34" charset="0"/>
                          <a:cs typeface="Arial" panose="020B0604020202020204" pitchFamily="34" charset="0"/>
                        </a:rPr>
                        <a:t>.</a:t>
                      </a:r>
                      <a:r>
                        <a:rPr lang="mn-MN" sz="1600" b="0" i="0" u="none" strike="noStrike" dirty="0">
                          <a:solidFill>
                            <a:schemeClr val="tx1"/>
                          </a:solidFill>
                          <a:effectLst/>
                          <a:latin typeface="Arial" panose="020B0604020202020204" pitchFamily="34" charset="0"/>
                          <a:cs typeface="Arial" panose="020B0604020202020204" pitchFamily="34" charset="0"/>
                        </a:rPr>
                        <a:t>00</a:t>
                      </a:r>
                      <a:r>
                        <a:rPr lang="en-US" sz="1600" b="0" i="0" u="none" strike="noStrike" dirty="0">
                          <a:solidFill>
                            <a:schemeClr val="tx1"/>
                          </a:solidFill>
                          <a:effectLst/>
                          <a:latin typeface="Arial" panose="020B0604020202020204" pitchFamily="34" charset="0"/>
                          <a:cs typeface="Arial" panose="020B0604020202020204" pitchFamily="34" charset="0"/>
                        </a:rPr>
                        <a:t> </a:t>
                      </a:r>
                    </a:p>
                  </a:txBody>
                  <a:tcPr marL="9525" marR="9525" marT="9525" marB="0" anchor="b"/>
                </a:tc>
                <a:tc>
                  <a:txBody>
                    <a:bodyPr/>
                    <a:lstStyle/>
                    <a:p>
                      <a:pPr algn="r" fontAlgn="b">
                        <a:lnSpc>
                          <a:spcPct val="150000"/>
                        </a:lnSpc>
                      </a:pPr>
                      <a:r>
                        <a:rPr lang="en-US" sz="1600" b="0" i="0" u="none" strike="noStrike" dirty="0">
                          <a:solidFill>
                            <a:schemeClr val="tx1"/>
                          </a:solidFill>
                          <a:effectLst/>
                          <a:latin typeface="Arial" panose="020B0604020202020204" pitchFamily="34" charset="0"/>
                          <a:cs typeface="Arial" panose="020B0604020202020204" pitchFamily="34" charset="0"/>
                        </a:rPr>
                        <a:t>             </a:t>
                      </a:r>
                      <a:r>
                        <a:rPr lang="mn-MN" sz="1600" b="0" i="0" u="none" strike="noStrike" dirty="0">
                          <a:solidFill>
                            <a:schemeClr val="tx1"/>
                          </a:solidFill>
                          <a:effectLst/>
                          <a:latin typeface="Arial" panose="020B0604020202020204" pitchFamily="34" charset="0"/>
                          <a:cs typeface="Arial" panose="020B0604020202020204" pitchFamily="34" charset="0"/>
                        </a:rPr>
                        <a:t>10</a:t>
                      </a:r>
                      <a:r>
                        <a:rPr lang="en-US" sz="1600" b="0" i="0" u="none" strike="noStrike" dirty="0">
                          <a:solidFill>
                            <a:schemeClr val="tx1"/>
                          </a:solidFill>
                          <a:effectLst/>
                          <a:latin typeface="Arial" panose="020B0604020202020204" pitchFamily="34" charset="0"/>
                          <a:cs typeface="Arial" panose="020B0604020202020204" pitchFamily="34" charset="0"/>
                        </a:rPr>
                        <a:t>,</a:t>
                      </a:r>
                      <a:r>
                        <a:rPr lang="mn-MN" sz="1600" b="0" i="0" u="none" strike="noStrike" dirty="0">
                          <a:solidFill>
                            <a:schemeClr val="tx1"/>
                          </a:solidFill>
                          <a:effectLst/>
                          <a:latin typeface="Arial" panose="020B0604020202020204" pitchFamily="34" charset="0"/>
                          <a:cs typeface="Arial" panose="020B0604020202020204" pitchFamily="34" charset="0"/>
                        </a:rPr>
                        <a:t>310</a:t>
                      </a:r>
                      <a:r>
                        <a:rPr lang="en-US" sz="1600" b="0" i="0" u="none" strike="noStrike" dirty="0">
                          <a:solidFill>
                            <a:schemeClr val="tx1"/>
                          </a:solidFill>
                          <a:effectLst/>
                          <a:latin typeface="Arial" panose="020B0604020202020204" pitchFamily="34" charset="0"/>
                          <a:cs typeface="Arial" panose="020B0604020202020204" pitchFamily="34" charset="0"/>
                        </a:rPr>
                        <a:t>,</a:t>
                      </a:r>
                      <a:r>
                        <a:rPr lang="mn-MN" sz="1600" b="0" i="0" u="none" strike="noStrike" dirty="0">
                          <a:solidFill>
                            <a:schemeClr val="tx1"/>
                          </a:solidFill>
                          <a:effectLst/>
                          <a:latin typeface="Arial" panose="020B0604020202020204" pitchFamily="34" charset="0"/>
                          <a:cs typeface="Arial" panose="020B0604020202020204" pitchFamily="34" charset="0"/>
                        </a:rPr>
                        <a:t>231</a:t>
                      </a:r>
                      <a:r>
                        <a:rPr lang="en-US" sz="1600" b="0" i="0" u="none" strike="noStrike" dirty="0">
                          <a:solidFill>
                            <a:schemeClr val="tx1"/>
                          </a:solidFill>
                          <a:effectLst/>
                          <a:latin typeface="Arial" panose="020B0604020202020204" pitchFamily="34" charset="0"/>
                          <a:cs typeface="Arial" panose="020B0604020202020204" pitchFamily="34" charset="0"/>
                        </a:rPr>
                        <a:t>.</a:t>
                      </a:r>
                      <a:r>
                        <a:rPr lang="mn-MN" sz="1600" b="0" i="0" u="none" strike="noStrike" dirty="0">
                          <a:solidFill>
                            <a:schemeClr val="tx1"/>
                          </a:solidFill>
                          <a:effectLst/>
                          <a:latin typeface="Arial" panose="020B0604020202020204" pitchFamily="34" charset="0"/>
                          <a:cs typeface="Arial" panose="020B0604020202020204" pitchFamily="34" charset="0"/>
                        </a:rPr>
                        <a:t>73</a:t>
                      </a:r>
                      <a:r>
                        <a:rPr lang="en-US" sz="1600" b="0" i="0" u="none" strike="noStrike" dirty="0">
                          <a:solidFill>
                            <a:schemeClr val="tx1"/>
                          </a:solidFill>
                          <a:effectLst/>
                          <a:latin typeface="Arial" panose="020B0604020202020204" pitchFamily="34" charset="0"/>
                          <a:cs typeface="Arial" panose="020B0604020202020204" pitchFamily="34" charset="0"/>
                        </a:rPr>
                        <a:t>  </a:t>
                      </a:r>
                      <a:endParaRPr lang="mn-MN" sz="1600" b="0" i="0" u="none" strike="noStrike" dirty="0">
                        <a:solidFill>
                          <a:schemeClr val="tx1"/>
                        </a:solidFill>
                        <a:effectLst/>
                        <a:latin typeface="Arial" panose="020B0604020202020204" pitchFamily="34" charset="0"/>
                        <a:cs typeface="Arial" panose="020B0604020202020204" pitchFamily="34" charset="0"/>
                      </a:endParaRPr>
                    </a:p>
                    <a:p>
                      <a:pPr algn="r" fontAlgn="b">
                        <a:lnSpc>
                          <a:spcPct val="150000"/>
                        </a:lnSpc>
                      </a:pPr>
                      <a:r>
                        <a:rPr lang="en-US" sz="1600" b="0" i="0" u="none" strike="noStrike" dirty="0">
                          <a:solidFill>
                            <a:schemeClr val="tx1"/>
                          </a:solidFill>
                          <a:effectLst/>
                          <a:latin typeface="Arial" panose="020B0604020202020204" pitchFamily="34" charset="0"/>
                          <a:cs typeface="Arial" panose="020B0604020202020204" pitchFamily="34" charset="0"/>
                        </a:rPr>
                        <a:t>0.00 </a:t>
                      </a:r>
                    </a:p>
                  </a:txBody>
                  <a:tcPr marL="9525" marR="9525" marT="9525" marB="0" anchor="b"/>
                </a:tc>
                <a:extLst>
                  <a:ext uri="{0D108BD9-81ED-4DB2-BD59-A6C34878D82A}">
                    <a16:rowId xmlns:a16="http://schemas.microsoft.com/office/drawing/2014/main" val="10011"/>
                  </a:ext>
                </a:extLst>
              </a:tr>
              <a:tr h="406445">
                <a:tc>
                  <a:txBody>
                    <a:bodyPr/>
                    <a:lstStyle/>
                    <a:p>
                      <a:pPr algn="l" fontAlgn="ctr"/>
                      <a:r>
                        <a:rPr lang="mn-MN" sz="1600" b="0" i="0" u="none" strike="noStrike" dirty="0">
                          <a:solidFill>
                            <a:srgbClr val="000000"/>
                          </a:solidFill>
                          <a:effectLst/>
                          <a:latin typeface="Arial" panose="020B0604020202020204" pitchFamily="34" charset="0"/>
                          <a:cs typeface="Arial" panose="020B0604020202020204" pitchFamily="34" charset="0"/>
                        </a:rPr>
                        <a:t> Урьдчилж орсон орлого </a:t>
                      </a:r>
                    </a:p>
                  </a:txBody>
                  <a:tcPr marL="9525" marR="9525" marT="9525" marB="0" anchor="ctr"/>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              </a:t>
                      </a:r>
                      <a:r>
                        <a:rPr lang="mn-MN" sz="1600" b="0" i="0" u="none" strike="noStrike" dirty="0">
                          <a:solidFill>
                            <a:srgbClr val="000000"/>
                          </a:solidFill>
                          <a:effectLst/>
                          <a:latin typeface="Arial" panose="020B0604020202020204" pitchFamily="34" charset="0"/>
                          <a:cs typeface="Arial" panose="020B0604020202020204" pitchFamily="34" charset="0"/>
                        </a:rPr>
                        <a:t>1,457,471</a:t>
                      </a:r>
                      <a:r>
                        <a:rPr lang="en-US" sz="1600" b="0" i="0" u="none" strike="noStrike" dirty="0">
                          <a:solidFill>
                            <a:srgbClr val="000000"/>
                          </a:solidFill>
                          <a:effectLst/>
                          <a:latin typeface="Arial" panose="020B0604020202020204" pitchFamily="34" charset="0"/>
                          <a:cs typeface="Arial" panose="020B0604020202020204" pitchFamily="34" charset="0"/>
                        </a:rPr>
                        <a:t>.</a:t>
                      </a:r>
                      <a:r>
                        <a:rPr lang="mn-MN" sz="1600" b="0" i="0" u="none" strike="noStrike" dirty="0">
                          <a:solidFill>
                            <a:srgbClr val="000000"/>
                          </a:solidFill>
                          <a:effectLst/>
                          <a:latin typeface="Arial" panose="020B0604020202020204" pitchFamily="34" charset="0"/>
                          <a:cs typeface="Arial" panose="020B0604020202020204" pitchFamily="34" charset="0"/>
                        </a:rPr>
                        <a:t>10</a:t>
                      </a:r>
                      <a:r>
                        <a:rPr lang="en-US" sz="16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tc>
                <a:tc>
                  <a:txBody>
                    <a:bodyPr/>
                    <a:lstStyle/>
                    <a:p>
                      <a:pPr algn="r" fontAlgn="b"/>
                      <a:r>
                        <a:rPr lang="mn-MN" sz="1600" b="0" i="0" u="none" strike="noStrike" dirty="0">
                          <a:solidFill>
                            <a:srgbClr val="000000"/>
                          </a:solidFill>
                          <a:effectLst/>
                          <a:latin typeface="Arial" panose="020B0604020202020204" pitchFamily="34" charset="0"/>
                          <a:cs typeface="Arial" panose="020B0604020202020204" pitchFamily="34" charset="0"/>
                        </a:rPr>
                        <a:t>           </a:t>
                      </a:r>
                      <a:r>
                        <a:rPr lang="en-US" sz="1600" b="0" i="0" u="none" strike="noStrike" dirty="0">
                          <a:solidFill>
                            <a:srgbClr val="000000"/>
                          </a:solidFill>
                          <a:effectLst/>
                          <a:latin typeface="Arial" panose="020B0604020202020204" pitchFamily="34" charset="0"/>
                          <a:cs typeface="Arial" panose="020B0604020202020204" pitchFamily="34" charset="0"/>
                        </a:rPr>
                        <a:t> </a:t>
                      </a:r>
                      <a:r>
                        <a:rPr lang="mn-MN" sz="1600" b="0" i="0" u="none" strike="noStrike" dirty="0">
                          <a:solidFill>
                            <a:srgbClr val="000000"/>
                          </a:solidFill>
                          <a:effectLst/>
                          <a:latin typeface="Arial" panose="020B0604020202020204" pitchFamily="34" charset="0"/>
                          <a:cs typeface="Arial" panose="020B0604020202020204" pitchFamily="34" charset="0"/>
                        </a:rPr>
                        <a:t>857</a:t>
                      </a:r>
                      <a:r>
                        <a:rPr lang="en-US" sz="1600" b="0" i="0" u="none" strike="noStrike" dirty="0">
                          <a:solidFill>
                            <a:srgbClr val="000000"/>
                          </a:solidFill>
                          <a:effectLst/>
                          <a:latin typeface="Arial" panose="020B0604020202020204" pitchFamily="34" charset="0"/>
                          <a:cs typeface="Arial" panose="020B0604020202020204" pitchFamily="34" charset="0"/>
                        </a:rPr>
                        <a:t>,</a:t>
                      </a:r>
                      <a:r>
                        <a:rPr lang="mn-MN" sz="1600" b="0" i="0" u="none" strike="noStrike" dirty="0">
                          <a:solidFill>
                            <a:srgbClr val="000000"/>
                          </a:solidFill>
                          <a:effectLst/>
                          <a:latin typeface="Arial" panose="020B0604020202020204" pitchFamily="34" charset="0"/>
                          <a:cs typeface="Arial" panose="020B0604020202020204" pitchFamily="34" charset="0"/>
                        </a:rPr>
                        <a:t>004</a:t>
                      </a:r>
                      <a:r>
                        <a:rPr lang="en-US" sz="1600" b="0" i="0" u="none" strike="noStrike" dirty="0">
                          <a:solidFill>
                            <a:srgbClr val="000000"/>
                          </a:solidFill>
                          <a:effectLst/>
                          <a:latin typeface="Arial" panose="020B0604020202020204" pitchFamily="34" charset="0"/>
                          <a:cs typeface="Arial" panose="020B0604020202020204" pitchFamily="34" charset="0"/>
                        </a:rPr>
                        <a:t>.</a:t>
                      </a:r>
                      <a:r>
                        <a:rPr lang="mn-MN" sz="1600" b="0" i="0" u="none" strike="noStrike" dirty="0">
                          <a:solidFill>
                            <a:srgbClr val="000000"/>
                          </a:solidFill>
                          <a:effectLst/>
                          <a:latin typeface="Arial" panose="020B0604020202020204" pitchFamily="34" charset="0"/>
                          <a:cs typeface="Arial" panose="020B0604020202020204" pitchFamily="34" charset="0"/>
                        </a:rPr>
                        <a:t>13</a:t>
                      </a:r>
                      <a:r>
                        <a:rPr lang="en-US" sz="16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tc>
                <a:tc>
                  <a:txBody>
                    <a:bodyPr/>
                    <a:lstStyle/>
                    <a:p>
                      <a:pPr algn="r" fontAlgn="b"/>
                      <a:r>
                        <a:rPr lang="mn-MN" sz="1600" b="0" i="0" u="none" strike="noStrike" dirty="0">
                          <a:solidFill>
                            <a:srgbClr val="000000"/>
                          </a:solidFill>
                          <a:effectLst/>
                          <a:latin typeface="Arial" panose="020B0604020202020204" pitchFamily="34" charset="0"/>
                          <a:cs typeface="Arial" panose="020B0604020202020204" pitchFamily="34" charset="0"/>
                        </a:rPr>
                        <a:t>            </a:t>
                      </a:r>
                      <a:r>
                        <a:rPr lang="en-US" sz="1600" b="0" i="0" u="none" strike="noStrike" dirty="0">
                          <a:solidFill>
                            <a:srgbClr val="000000"/>
                          </a:solidFill>
                          <a:effectLst/>
                          <a:latin typeface="Arial" panose="020B0604020202020204" pitchFamily="34" charset="0"/>
                          <a:cs typeface="Arial" panose="020B0604020202020204" pitchFamily="34" charset="0"/>
                        </a:rPr>
                        <a:t> 1,</a:t>
                      </a:r>
                      <a:r>
                        <a:rPr lang="mn-MN" sz="1600" b="0" i="0" u="none" strike="noStrike" dirty="0">
                          <a:solidFill>
                            <a:srgbClr val="000000"/>
                          </a:solidFill>
                          <a:effectLst/>
                          <a:latin typeface="Arial" panose="020B0604020202020204" pitchFamily="34" charset="0"/>
                          <a:cs typeface="Arial" panose="020B0604020202020204" pitchFamily="34" charset="0"/>
                        </a:rPr>
                        <a:t>789</a:t>
                      </a:r>
                      <a:r>
                        <a:rPr lang="en-US" sz="1600" b="0" i="0" u="none" strike="noStrike" dirty="0">
                          <a:solidFill>
                            <a:srgbClr val="000000"/>
                          </a:solidFill>
                          <a:effectLst/>
                          <a:latin typeface="Arial" panose="020B0604020202020204" pitchFamily="34" charset="0"/>
                          <a:cs typeface="Arial" panose="020B0604020202020204" pitchFamily="34" charset="0"/>
                        </a:rPr>
                        <a:t>,</a:t>
                      </a:r>
                      <a:r>
                        <a:rPr lang="mn-MN" sz="1600" b="0" i="0" u="none" strike="noStrike" dirty="0">
                          <a:solidFill>
                            <a:srgbClr val="000000"/>
                          </a:solidFill>
                          <a:effectLst/>
                          <a:latin typeface="Arial" panose="020B0604020202020204" pitchFamily="34" charset="0"/>
                          <a:cs typeface="Arial" panose="020B0604020202020204" pitchFamily="34" charset="0"/>
                        </a:rPr>
                        <a:t>533</a:t>
                      </a:r>
                      <a:r>
                        <a:rPr lang="en-US" sz="1600" b="0" i="0" u="none" strike="noStrike" dirty="0">
                          <a:solidFill>
                            <a:srgbClr val="000000"/>
                          </a:solidFill>
                          <a:effectLst/>
                          <a:latin typeface="Arial" panose="020B0604020202020204" pitchFamily="34" charset="0"/>
                          <a:cs typeface="Arial" panose="020B0604020202020204" pitchFamily="34" charset="0"/>
                        </a:rPr>
                        <a:t>.</a:t>
                      </a:r>
                      <a:r>
                        <a:rPr lang="mn-MN" sz="1600" b="0" i="0" u="none" strike="noStrike" dirty="0">
                          <a:solidFill>
                            <a:srgbClr val="000000"/>
                          </a:solidFill>
                          <a:effectLst/>
                          <a:latin typeface="Arial" panose="020B0604020202020204" pitchFamily="34" charset="0"/>
                          <a:cs typeface="Arial" panose="020B0604020202020204" pitchFamily="34" charset="0"/>
                        </a:rPr>
                        <a:t>27</a:t>
                      </a:r>
                      <a:r>
                        <a:rPr lang="en-US" sz="16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tc>
                <a:extLst>
                  <a:ext uri="{0D108BD9-81ED-4DB2-BD59-A6C34878D82A}">
                    <a16:rowId xmlns:a16="http://schemas.microsoft.com/office/drawing/2014/main" val="10012"/>
                  </a:ext>
                </a:extLst>
              </a:tr>
              <a:tr h="380707">
                <a:tc>
                  <a:txBody>
                    <a:bodyPr/>
                    <a:lstStyle/>
                    <a:p>
                      <a:pPr algn="l" fontAlgn="ctr"/>
                      <a:r>
                        <a:rPr lang="mn-MN" sz="1600" b="1" i="0" u="none" strike="noStrike" dirty="0">
                          <a:solidFill>
                            <a:schemeClr val="bg1"/>
                          </a:solidFill>
                          <a:effectLst/>
                          <a:latin typeface="Arial" panose="020B0604020202020204" pitchFamily="34" charset="0"/>
                          <a:cs typeface="Arial" panose="020B0604020202020204" pitchFamily="34" charset="0"/>
                        </a:rPr>
                        <a:t> НИЙТ ӨР ТӨЛБӨР </a:t>
                      </a:r>
                    </a:p>
                  </a:txBody>
                  <a:tcPr marL="9525" marR="9525" marT="9525" marB="0" anchor="ctr">
                    <a:solidFill>
                      <a:srgbClr val="095763"/>
                    </a:solidFill>
                  </a:tcPr>
                </a:tc>
                <a:tc>
                  <a:txBody>
                    <a:bodyPr/>
                    <a:lstStyle/>
                    <a:p>
                      <a:pPr algn="r" fontAlgn="b"/>
                      <a:r>
                        <a:rPr lang="en-US" sz="1600" b="1" i="0" u="none" strike="noStrike" dirty="0">
                          <a:solidFill>
                            <a:schemeClr val="bg1"/>
                          </a:solidFill>
                          <a:effectLst/>
                          <a:latin typeface="Arial" panose="020B0604020202020204" pitchFamily="34" charset="0"/>
                          <a:cs typeface="Arial" panose="020B0604020202020204" pitchFamily="34" charset="0"/>
                        </a:rPr>
                        <a:t>            </a:t>
                      </a:r>
                      <a:r>
                        <a:rPr lang="mn-MN" sz="1600" b="1" i="0" u="none" strike="noStrike" dirty="0">
                          <a:solidFill>
                            <a:schemeClr val="bg1"/>
                          </a:solidFill>
                          <a:effectLst/>
                          <a:latin typeface="Arial" panose="020B0604020202020204" pitchFamily="34" charset="0"/>
                          <a:cs typeface="Arial" panose="020B0604020202020204" pitchFamily="34" charset="0"/>
                        </a:rPr>
                        <a:t>13</a:t>
                      </a:r>
                      <a:r>
                        <a:rPr lang="en-US" sz="1600" b="1" i="0" u="none" strike="noStrike" dirty="0">
                          <a:solidFill>
                            <a:schemeClr val="bg1"/>
                          </a:solidFill>
                          <a:effectLst/>
                          <a:latin typeface="Arial" panose="020B0604020202020204" pitchFamily="34" charset="0"/>
                          <a:cs typeface="Arial" panose="020B0604020202020204" pitchFamily="34" charset="0"/>
                        </a:rPr>
                        <a:t>,</a:t>
                      </a:r>
                      <a:r>
                        <a:rPr lang="mn-MN" sz="1600" b="1" i="0" u="none" strike="noStrike" dirty="0">
                          <a:solidFill>
                            <a:schemeClr val="bg1"/>
                          </a:solidFill>
                          <a:effectLst/>
                          <a:latin typeface="Arial" panose="020B0604020202020204" pitchFamily="34" charset="0"/>
                          <a:cs typeface="Arial" panose="020B0604020202020204" pitchFamily="34" charset="0"/>
                        </a:rPr>
                        <a:t>840</a:t>
                      </a:r>
                      <a:r>
                        <a:rPr lang="en-US" sz="1600" b="1" i="0" u="none" strike="noStrike" dirty="0">
                          <a:solidFill>
                            <a:schemeClr val="bg1"/>
                          </a:solidFill>
                          <a:effectLst/>
                          <a:latin typeface="Arial" panose="020B0604020202020204" pitchFamily="34" charset="0"/>
                          <a:cs typeface="Arial" panose="020B0604020202020204" pitchFamily="34" charset="0"/>
                        </a:rPr>
                        <a:t>,</a:t>
                      </a:r>
                      <a:r>
                        <a:rPr lang="mn-MN" sz="1600" b="1" i="0" u="none" strike="noStrike" dirty="0">
                          <a:solidFill>
                            <a:schemeClr val="bg1"/>
                          </a:solidFill>
                          <a:effectLst/>
                          <a:latin typeface="Arial" panose="020B0604020202020204" pitchFamily="34" charset="0"/>
                          <a:cs typeface="Arial" panose="020B0604020202020204" pitchFamily="34" charset="0"/>
                        </a:rPr>
                        <a:t>405</a:t>
                      </a:r>
                      <a:r>
                        <a:rPr lang="en-US" sz="1600" b="1" i="0" u="none" strike="noStrike" dirty="0">
                          <a:solidFill>
                            <a:schemeClr val="bg1"/>
                          </a:solidFill>
                          <a:effectLst/>
                          <a:latin typeface="Arial" panose="020B0604020202020204" pitchFamily="34" charset="0"/>
                          <a:cs typeface="Arial" panose="020B0604020202020204" pitchFamily="34" charset="0"/>
                        </a:rPr>
                        <a:t>.</a:t>
                      </a:r>
                      <a:r>
                        <a:rPr lang="mn-MN" sz="1600" b="1" i="0" u="none" strike="noStrike" dirty="0">
                          <a:solidFill>
                            <a:schemeClr val="bg1"/>
                          </a:solidFill>
                          <a:effectLst/>
                          <a:latin typeface="Arial" panose="020B0604020202020204" pitchFamily="34" charset="0"/>
                          <a:cs typeface="Arial" panose="020B0604020202020204" pitchFamily="34" charset="0"/>
                        </a:rPr>
                        <a:t>93</a:t>
                      </a:r>
                      <a:r>
                        <a:rPr lang="en-US" sz="1600" b="0" i="0" u="none" strike="noStrike" dirty="0">
                          <a:solidFill>
                            <a:schemeClr val="bg1"/>
                          </a:solidFill>
                          <a:effectLst/>
                          <a:latin typeface="Arial" panose="020B0604020202020204" pitchFamily="34" charset="0"/>
                          <a:cs typeface="Arial" panose="020B0604020202020204" pitchFamily="34" charset="0"/>
                        </a:rPr>
                        <a:t> </a:t>
                      </a:r>
                      <a:r>
                        <a:rPr lang="en-US" sz="1600" b="1" i="0" u="none" strike="noStrike" dirty="0">
                          <a:solidFill>
                            <a:schemeClr val="bg1"/>
                          </a:solidFill>
                          <a:effectLst/>
                          <a:latin typeface="Arial" panose="020B0604020202020204" pitchFamily="34" charset="0"/>
                          <a:cs typeface="Arial" panose="020B0604020202020204" pitchFamily="34" charset="0"/>
                        </a:rPr>
                        <a:t> </a:t>
                      </a:r>
                    </a:p>
                  </a:txBody>
                  <a:tcPr marL="9525" marR="9525" marT="9525" marB="0" anchor="b">
                    <a:solidFill>
                      <a:srgbClr val="095763"/>
                    </a:solidFill>
                  </a:tcPr>
                </a:tc>
                <a:tc>
                  <a:txBody>
                    <a:bodyPr/>
                    <a:lstStyle/>
                    <a:p>
                      <a:pPr algn="r" fontAlgn="b"/>
                      <a:r>
                        <a:rPr lang="en-US" sz="1600" b="1" i="0" u="none" strike="noStrike" dirty="0">
                          <a:solidFill>
                            <a:schemeClr val="bg1"/>
                          </a:solidFill>
                          <a:effectLst/>
                          <a:latin typeface="Arial" panose="020B0604020202020204" pitchFamily="34" charset="0"/>
                          <a:cs typeface="Arial" panose="020B0604020202020204" pitchFamily="34" charset="0"/>
                        </a:rPr>
                        <a:t>            </a:t>
                      </a:r>
                      <a:r>
                        <a:rPr lang="mn-MN" sz="1600" b="1" i="0" u="none" strike="noStrike" dirty="0">
                          <a:solidFill>
                            <a:schemeClr val="bg1"/>
                          </a:solidFill>
                          <a:effectLst/>
                          <a:latin typeface="Arial" panose="020B0604020202020204" pitchFamily="34" charset="0"/>
                          <a:cs typeface="Arial" panose="020B0604020202020204" pitchFamily="34" charset="0"/>
                        </a:rPr>
                        <a:t>9</a:t>
                      </a:r>
                      <a:r>
                        <a:rPr lang="en-US" sz="1600" b="1" i="0" u="none" strike="noStrike" dirty="0">
                          <a:solidFill>
                            <a:schemeClr val="bg1"/>
                          </a:solidFill>
                          <a:effectLst/>
                          <a:latin typeface="Arial" panose="020B0604020202020204" pitchFamily="34" charset="0"/>
                          <a:cs typeface="Arial" panose="020B0604020202020204" pitchFamily="34" charset="0"/>
                        </a:rPr>
                        <a:t>,</a:t>
                      </a:r>
                      <a:r>
                        <a:rPr lang="mn-MN" sz="1600" b="1" i="0" u="none" strike="noStrike" dirty="0">
                          <a:solidFill>
                            <a:schemeClr val="bg1"/>
                          </a:solidFill>
                          <a:effectLst/>
                          <a:latin typeface="Arial" panose="020B0604020202020204" pitchFamily="34" charset="0"/>
                          <a:cs typeface="Arial" panose="020B0604020202020204" pitchFamily="34" charset="0"/>
                        </a:rPr>
                        <a:t>391</a:t>
                      </a:r>
                      <a:r>
                        <a:rPr lang="en-US" sz="1600" b="1" i="0" u="none" strike="noStrike" dirty="0">
                          <a:solidFill>
                            <a:schemeClr val="bg1"/>
                          </a:solidFill>
                          <a:effectLst/>
                          <a:latin typeface="Arial" panose="020B0604020202020204" pitchFamily="34" charset="0"/>
                          <a:cs typeface="Arial" panose="020B0604020202020204" pitchFamily="34" charset="0"/>
                        </a:rPr>
                        <a:t>,</a:t>
                      </a:r>
                      <a:r>
                        <a:rPr lang="mn-MN" sz="1600" b="1" i="0" u="none" strike="noStrike" dirty="0">
                          <a:solidFill>
                            <a:schemeClr val="bg1"/>
                          </a:solidFill>
                          <a:effectLst/>
                          <a:latin typeface="Arial" panose="020B0604020202020204" pitchFamily="34" charset="0"/>
                          <a:cs typeface="Arial" panose="020B0604020202020204" pitchFamily="34" charset="0"/>
                        </a:rPr>
                        <a:t>656</a:t>
                      </a:r>
                      <a:r>
                        <a:rPr lang="en-US" sz="1600" b="1" i="0" u="none" strike="noStrike" dirty="0">
                          <a:solidFill>
                            <a:schemeClr val="bg1"/>
                          </a:solidFill>
                          <a:effectLst/>
                          <a:latin typeface="Arial" panose="020B0604020202020204" pitchFamily="34" charset="0"/>
                          <a:cs typeface="Arial" panose="020B0604020202020204" pitchFamily="34" charset="0"/>
                        </a:rPr>
                        <a:t>.</a:t>
                      </a:r>
                      <a:r>
                        <a:rPr lang="mn-MN" sz="1600" b="1" i="0" u="none" strike="noStrike" dirty="0">
                          <a:solidFill>
                            <a:schemeClr val="bg1"/>
                          </a:solidFill>
                          <a:effectLst/>
                          <a:latin typeface="Arial" panose="020B0604020202020204" pitchFamily="34" charset="0"/>
                          <a:cs typeface="Arial" panose="020B0604020202020204" pitchFamily="34" charset="0"/>
                        </a:rPr>
                        <a:t>56         </a:t>
                      </a:r>
                      <a:r>
                        <a:rPr lang="mn-MN" sz="1600" b="0" i="0" u="none" strike="noStrike" dirty="0">
                          <a:solidFill>
                            <a:schemeClr val="bg1"/>
                          </a:solidFill>
                          <a:effectLst/>
                          <a:latin typeface="Arial" panose="020B0604020202020204" pitchFamily="34" charset="0"/>
                          <a:cs typeface="Arial" panose="020B0604020202020204" pitchFamily="34" charset="0"/>
                        </a:rPr>
                        <a:t> </a:t>
                      </a:r>
                      <a:endParaRPr lang="en-US" sz="16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solidFill>
                      <a:srgbClr val="095763"/>
                    </a:solidFill>
                  </a:tcPr>
                </a:tc>
                <a:tc>
                  <a:txBody>
                    <a:bodyPr/>
                    <a:lstStyle/>
                    <a:p>
                      <a:pPr algn="r" fontAlgn="b"/>
                      <a:r>
                        <a:rPr lang="en-US" sz="1600" b="1" i="0" u="none" strike="noStrike" dirty="0">
                          <a:solidFill>
                            <a:schemeClr val="bg1"/>
                          </a:solidFill>
                          <a:effectLst/>
                          <a:latin typeface="Arial" panose="020B0604020202020204" pitchFamily="34" charset="0"/>
                          <a:cs typeface="Arial" panose="020B0604020202020204" pitchFamily="34" charset="0"/>
                        </a:rPr>
                        <a:t> </a:t>
                      </a:r>
                      <a:r>
                        <a:rPr lang="mn-MN" sz="1600" b="1" i="0" u="none" strike="noStrike" dirty="0">
                          <a:solidFill>
                            <a:schemeClr val="bg1"/>
                          </a:solidFill>
                          <a:effectLst/>
                          <a:latin typeface="Arial" panose="020B0604020202020204" pitchFamily="34" charset="0"/>
                          <a:cs typeface="Arial" panose="020B0604020202020204" pitchFamily="34" charset="0"/>
                        </a:rPr>
                        <a:t>          </a:t>
                      </a:r>
                      <a:r>
                        <a:rPr lang="en-US" sz="1600" b="1" i="0" u="none" strike="noStrike" dirty="0">
                          <a:solidFill>
                            <a:schemeClr val="bg1"/>
                          </a:solidFill>
                          <a:effectLst/>
                          <a:latin typeface="Arial" panose="020B0604020202020204" pitchFamily="34" charset="0"/>
                          <a:cs typeface="Arial" panose="020B0604020202020204" pitchFamily="34" charset="0"/>
                        </a:rPr>
                        <a:t>2</a:t>
                      </a:r>
                      <a:r>
                        <a:rPr lang="mn-MN" sz="1600" b="1" i="0" u="none" strike="noStrike" dirty="0">
                          <a:solidFill>
                            <a:schemeClr val="bg1"/>
                          </a:solidFill>
                          <a:effectLst/>
                          <a:latin typeface="Arial" panose="020B0604020202020204" pitchFamily="34" charset="0"/>
                          <a:cs typeface="Arial" panose="020B0604020202020204" pitchFamily="34" charset="0"/>
                        </a:rPr>
                        <a:t>6</a:t>
                      </a:r>
                      <a:r>
                        <a:rPr lang="en-US" sz="1600" b="1" i="0" u="none" strike="noStrike" dirty="0">
                          <a:solidFill>
                            <a:schemeClr val="bg1"/>
                          </a:solidFill>
                          <a:effectLst/>
                          <a:latin typeface="Arial" panose="020B0604020202020204" pitchFamily="34" charset="0"/>
                          <a:cs typeface="Arial" panose="020B0604020202020204" pitchFamily="34" charset="0"/>
                        </a:rPr>
                        <a:t>,</a:t>
                      </a:r>
                      <a:r>
                        <a:rPr lang="mn-MN" sz="1600" b="1" i="0" u="none" strike="noStrike" dirty="0">
                          <a:solidFill>
                            <a:schemeClr val="bg1"/>
                          </a:solidFill>
                          <a:effectLst/>
                          <a:latin typeface="Arial" panose="020B0604020202020204" pitchFamily="34" charset="0"/>
                          <a:cs typeface="Arial" panose="020B0604020202020204" pitchFamily="34" charset="0"/>
                        </a:rPr>
                        <a:t>945,010.00</a:t>
                      </a:r>
                      <a:r>
                        <a:rPr lang="en-US" sz="1600" b="1" i="0" u="none" strike="noStrike" dirty="0">
                          <a:solidFill>
                            <a:schemeClr val="bg1"/>
                          </a:solidFill>
                          <a:effectLst/>
                          <a:latin typeface="Arial" panose="020B0604020202020204" pitchFamily="34" charset="0"/>
                          <a:cs typeface="Arial" panose="020B0604020202020204" pitchFamily="34" charset="0"/>
                        </a:rPr>
                        <a:t> </a:t>
                      </a:r>
                    </a:p>
                  </a:txBody>
                  <a:tcPr marL="9525" marR="9525" marT="9525" marB="0" anchor="b">
                    <a:solidFill>
                      <a:srgbClr val="095763"/>
                    </a:solidFill>
                  </a:tcPr>
                </a:tc>
                <a:extLst>
                  <a:ext uri="{0D108BD9-81ED-4DB2-BD59-A6C34878D82A}">
                    <a16:rowId xmlns:a16="http://schemas.microsoft.com/office/drawing/2014/main" val="10013"/>
                  </a:ext>
                </a:extLst>
              </a:tr>
              <a:tr h="304800">
                <a:tc>
                  <a:txBody>
                    <a:bodyPr/>
                    <a:lstStyle/>
                    <a:p>
                      <a:pPr algn="l" fontAlgn="ctr"/>
                      <a:r>
                        <a:rPr lang="mn-MN" sz="1600" b="0" i="0" u="none" strike="noStrike" dirty="0">
                          <a:solidFill>
                            <a:schemeClr val="tx1"/>
                          </a:solidFill>
                          <a:effectLst/>
                          <a:latin typeface="Arial" panose="020B0604020202020204" pitchFamily="34" charset="0"/>
                          <a:cs typeface="Arial" panose="020B0604020202020204" pitchFamily="34" charset="0"/>
                        </a:rPr>
                        <a:t> ЭӨБхэсэг</a:t>
                      </a:r>
                      <a:endParaRPr lang="mn-MN"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b"/>
                      <a:r>
                        <a:rPr lang="mn-MN" sz="1600" b="0" i="0" u="none" strike="noStrike" dirty="0">
                          <a:solidFill>
                            <a:schemeClr val="tx1"/>
                          </a:solidFill>
                          <a:effectLst/>
                          <a:latin typeface="Arial" panose="020B0604020202020204" pitchFamily="34" charset="0"/>
                          <a:cs typeface="Arial" panose="020B0604020202020204" pitchFamily="34" charset="0"/>
                        </a:rPr>
                        <a:t>33,534,711</a:t>
                      </a:r>
                      <a:r>
                        <a:rPr lang="en-US" sz="1600" b="0" i="0" u="none" strike="noStrike" dirty="0">
                          <a:solidFill>
                            <a:schemeClr val="tx1"/>
                          </a:solidFill>
                          <a:effectLst/>
                          <a:latin typeface="Arial" panose="020B0604020202020204" pitchFamily="34" charset="0"/>
                          <a:cs typeface="Arial" panose="020B0604020202020204" pitchFamily="34" charset="0"/>
                        </a:rPr>
                        <a:t>.</a:t>
                      </a:r>
                      <a:r>
                        <a:rPr lang="mn-MN" sz="1600" b="0" i="0" u="none" strike="noStrike" dirty="0">
                          <a:solidFill>
                            <a:schemeClr val="tx1"/>
                          </a:solidFill>
                          <a:effectLst/>
                          <a:latin typeface="Arial" panose="020B0604020202020204" pitchFamily="34" charset="0"/>
                          <a:cs typeface="Arial" panose="020B0604020202020204" pitchFamily="34" charset="0"/>
                        </a:rPr>
                        <a:t>90</a:t>
                      </a:r>
                      <a:r>
                        <a:rPr lang="en-US" sz="1600" b="0" i="0" u="none" strike="noStrike" dirty="0">
                          <a:solidFill>
                            <a:schemeClr val="tx1"/>
                          </a:solidFill>
                          <a:effectLst/>
                          <a:latin typeface="Arial" panose="020B0604020202020204" pitchFamily="34" charset="0"/>
                          <a:cs typeface="Arial" panose="020B0604020202020204" pitchFamily="34" charset="0"/>
                        </a:rPr>
                        <a:t>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mn-MN" sz="1600" b="0" i="0" u="none" strike="noStrike" dirty="0">
                          <a:solidFill>
                            <a:schemeClr val="tx1"/>
                          </a:solidFill>
                          <a:effectLst/>
                          <a:latin typeface="Arial" panose="020B0604020202020204" pitchFamily="34" charset="0"/>
                          <a:cs typeface="Arial" panose="020B0604020202020204" pitchFamily="34" charset="0"/>
                        </a:rPr>
                        <a:t>33</a:t>
                      </a:r>
                      <a:r>
                        <a:rPr lang="en-US" sz="1600" b="0" i="0" u="none" strike="noStrike" dirty="0">
                          <a:solidFill>
                            <a:schemeClr val="tx1"/>
                          </a:solidFill>
                          <a:effectLst/>
                          <a:latin typeface="Arial" panose="020B0604020202020204" pitchFamily="34" charset="0"/>
                          <a:cs typeface="Arial" panose="020B0604020202020204" pitchFamily="34" charset="0"/>
                        </a:rPr>
                        <a:t>,</a:t>
                      </a:r>
                      <a:r>
                        <a:rPr lang="mn-MN" sz="1600" b="0" i="0" u="none" strike="noStrike" dirty="0">
                          <a:solidFill>
                            <a:schemeClr val="tx1"/>
                          </a:solidFill>
                          <a:effectLst/>
                          <a:latin typeface="Arial" panose="020B0604020202020204" pitchFamily="34" charset="0"/>
                          <a:cs typeface="Arial" panose="020B0604020202020204" pitchFamily="34" charset="0"/>
                        </a:rPr>
                        <a:t>561</a:t>
                      </a:r>
                      <a:r>
                        <a:rPr lang="en-US" sz="1600" b="0" i="0" u="none" strike="noStrike" dirty="0">
                          <a:solidFill>
                            <a:schemeClr val="tx1"/>
                          </a:solidFill>
                          <a:effectLst/>
                          <a:latin typeface="Arial" panose="020B0604020202020204" pitchFamily="34" charset="0"/>
                          <a:cs typeface="Arial" panose="020B0604020202020204" pitchFamily="34" charset="0"/>
                        </a:rPr>
                        <a:t>,</a:t>
                      </a:r>
                      <a:r>
                        <a:rPr lang="mn-MN" sz="1600" b="0" i="0" u="none" strike="noStrike" dirty="0">
                          <a:solidFill>
                            <a:schemeClr val="tx1"/>
                          </a:solidFill>
                          <a:effectLst/>
                          <a:latin typeface="Arial" panose="020B0604020202020204" pitchFamily="34" charset="0"/>
                          <a:cs typeface="Arial" panose="020B0604020202020204" pitchFamily="34" charset="0"/>
                        </a:rPr>
                        <a:t>614</a:t>
                      </a:r>
                      <a:r>
                        <a:rPr lang="en-US" sz="1600" b="0" i="0" u="none" strike="noStrike" dirty="0">
                          <a:solidFill>
                            <a:schemeClr val="tx1"/>
                          </a:solidFill>
                          <a:effectLst/>
                          <a:latin typeface="Arial" panose="020B0604020202020204" pitchFamily="34" charset="0"/>
                          <a:cs typeface="Arial" panose="020B0604020202020204" pitchFamily="34" charset="0"/>
                        </a:rPr>
                        <a:t>.</a:t>
                      </a:r>
                      <a:r>
                        <a:rPr lang="mn-MN" sz="1600" b="0" i="0" u="none" strike="noStrike" dirty="0">
                          <a:solidFill>
                            <a:schemeClr val="tx1"/>
                          </a:solidFill>
                          <a:effectLst/>
                          <a:latin typeface="Arial" panose="020B0604020202020204" pitchFamily="34" charset="0"/>
                          <a:cs typeface="Arial" panose="020B0604020202020204" pitchFamily="34" charset="0"/>
                        </a:rPr>
                        <a:t>35</a:t>
                      </a:r>
                      <a:r>
                        <a:rPr lang="en-US" sz="1600" b="0" i="0" u="none" strike="noStrike" dirty="0">
                          <a:solidFill>
                            <a:schemeClr val="tx1"/>
                          </a:solidFill>
                          <a:effectLst/>
                          <a:latin typeface="Arial" panose="020B0604020202020204" pitchFamily="34" charset="0"/>
                          <a:cs typeface="Arial" panose="020B0604020202020204" pitchFamily="34" charset="0"/>
                        </a:rPr>
                        <a:t>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mn-MN" sz="1600" b="0" i="0" u="none" strike="noStrike" dirty="0">
                          <a:solidFill>
                            <a:schemeClr val="tx1"/>
                          </a:solidFill>
                          <a:effectLst/>
                          <a:latin typeface="Arial" panose="020B0604020202020204" pitchFamily="34" charset="0"/>
                          <a:cs typeface="Arial" panose="020B0604020202020204" pitchFamily="34" charset="0"/>
                        </a:rPr>
                        <a:t>33,447,589.98</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3546499292"/>
                  </a:ext>
                </a:extLst>
              </a:tr>
              <a:tr h="406445">
                <a:tc>
                  <a:txBody>
                    <a:bodyPr/>
                    <a:lstStyle/>
                    <a:p>
                      <a:pPr algn="l" fontAlgn="ctr"/>
                      <a:r>
                        <a:rPr lang="mn-MN" sz="1600" b="0" i="0" u="none" strike="noStrike" dirty="0">
                          <a:solidFill>
                            <a:srgbClr val="000000"/>
                          </a:solidFill>
                          <a:effectLst/>
                          <a:latin typeface="Arial" panose="020B0604020202020204" pitchFamily="34" charset="0"/>
                          <a:cs typeface="Arial" panose="020B0604020202020204" pitchFamily="34" charset="0"/>
                        </a:rPr>
                        <a:t> Хуримтлагдсан ашиг </a:t>
                      </a:r>
                    </a:p>
                  </a:txBody>
                  <a:tcPr marL="9525" marR="9525" marT="9525" marB="0" anchor="ctr"/>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            </a:t>
                      </a:r>
                      <a:r>
                        <a:rPr lang="mn-MN" sz="1600" b="0" i="0" u="none" strike="noStrike" dirty="0">
                          <a:solidFill>
                            <a:srgbClr val="000000"/>
                          </a:solidFill>
                          <a:effectLst/>
                          <a:latin typeface="Arial" panose="020B0604020202020204" pitchFamily="34" charset="0"/>
                          <a:cs typeface="Arial" panose="020B0604020202020204" pitchFamily="34" charset="0"/>
                        </a:rPr>
                        <a:t>28,231,721</a:t>
                      </a:r>
                      <a:r>
                        <a:rPr lang="en-US" sz="1600" b="0" i="0" u="none" strike="noStrike" dirty="0">
                          <a:solidFill>
                            <a:srgbClr val="000000"/>
                          </a:solidFill>
                          <a:effectLst/>
                          <a:latin typeface="Arial" panose="020B0604020202020204" pitchFamily="34" charset="0"/>
                          <a:cs typeface="Arial" panose="020B0604020202020204" pitchFamily="34" charset="0"/>
                        </a:rPr>
                        <a:t>.</a:t>
                      </a:r>
                      <a:r>
                        <a:rPr lang="mn-MN" sz="1600" b="0" i="0" u="none" strike="noStrike" dirty="0">
                          <a:solidFill>
                            <a:srgbClr val="000000"/>
                          </a:solidFill>
                          <a:effectLst/>
                          <a:latin typeface="Arial" panose="020B0604020202020204" pitchFamily="34" charset="0"/>
                          <a:cs typeface="Arial" panose="020B0604020202020204" pitchFamily="34" charset="0"/>
                        </a:rPr>
                        <a:t>7</a:t>
                      </a:r>
                      <a:r>
                        <a:rPr lang="en-US" sz="1600" b="0" i="0" u="none" strike="noStrike" dirty="0">
                          <a:solidFill>
                            <a:srgbClr val="000000"/>
                          </a:solidFill>
                          <a:effectLst/>
                          <a:latin typeface="Arial" panose="020B0604020202020204" pitchFamily="34" charset="0"/>
                          <a:cs typeface="Arial" panose="020B0604020202020204" pitchFamily="34" charset="0"/>
                        </a:rPr>
                        <a:t>3  </a:t>
                      </a:r>
                    </a:p>
                  </a:txBody>
                  <a:tcPr marL="9525" marR="9525" marT="9525" marB="0" anchor="b"/>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            </a:t>
                      </a:r>
                      <a:r>
                        <a:rPr lang="mn-MN" sz="1600" b="0" i="0" u="none" strike="noStrike" dirty="0">
                          <a:solidFill>
                            <a:srgbClr val="000000"/>
                          </a:solidFill>
                          <a:effectLst/>
                          <a:latin typeface="Arial" panose="020B0604020202020204" pitchFamily="34" charset="0"/>
                          <a:cs typeface="Arial" panose="020B0604020202020204" pitchFamily="34" charset="0"/>
                        </a:rPr>
                        <a:t>32</a:t>
                      </a:r>
                      <a:r>
                        <a:rPr lang="en-US" sz="1600" b="0" i="0" u="none" strike="noStrike" dirty="0">
                          <a:solidFill>
                            <a:srgbClr val="000000"/>
                          </a:solidFill>
                          <a:effectLst/>
                          <a:latin typeface="Arial" panose="020B0604020202020204" pitchFamily="34" charset="0"/>
                          <a:cs typeface="Arial" panose="020B0604020202020204" pitchFamily="34" charset="0"/>
                        </a:rPr>
                        <a:t>,</a:t>
                      </a:r>
                      <a:r>
                        <a:rPr lang="mn-MN" sz="1600" b="0" i="0" u="none" strike="noStrike" dirty="0">
                          <a:solidFill>
                            <a:srgbClr val="000000"/>
                          </a:solidFill>
                          <a:effectLst/>
                          <a:latin typeface="Arial" panose="020B0604020202020204" pitchFamily="34" charset="0"/>
                          <a:cs typeface="Arial" panose="020B0604020202020204" pitchFamily="34" charset="0"/>
                        </a:rPr>
                        <a:t>485,183</a:t>
                      </a:r>
                      <a:r>
                        <a:rPr lang="en-US" sz="1600" b="0" i="0" u="none" strike="noStrike" dirty="0">
                          <a:solidFill>
                            <a:srgbClr val="000000"/>
                          </a:solidFill>
                          <a:effectLst/>
                          <a:latin typeface="Arial" panose="020B0604020202020204" pitchFamily="34" charset="0"/>
                          <a:cs typeface="Arial" panose="020B0604020202020204" pitchFamily="34" charset="0"/>
                        </a:rPr>
                        <a:t>.</a:t>
                      </a:r>
                      <a:r>
                        <a:rPr lang="mn-MN" sz="1600" b="0" i="0" u="none" strike="noStrike" dirty="0">
                          <a:solidFill>
                            <a:srgbClr val="000000"/>
                          </a:solidFill>
                          <a:effectLst/>
                          <a:latin typeface="Arial" panose="020B0604020202020204" pitchFamily="34" charset="0"/>
                          <a:cs typeface="Arial" panose="020B0604020202020204" pitchFamily="34" charset="0"/>
                        </a:rPr>
                        <a:t>13</a:t>
                      </a:r>
                      <a:r>
                        <a:rPr lang="en-US" sz="16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           </a:t>
                      </a:r>
                      <a:r>
                        <a:rPr lang="mn-MN" sz="1600" b="0" i="0" u="none" strike="noStrike" dirty="0">
                          <a:solidFill>
                            <a:srgbClr val="000000"/>
                          </a:solidFill>
                          <a:effectLst/>
                          <a:latin typeface="Arial" panose="020B0604020202020204" pitchFamily="34" charset="0"/>
                          <a:cs typeface="Arial" panose="020B0604020202020204" pitchFamily="34" charset="0"/>
                        </a:rPr>
                        <a:t>34</a:t>
                      </a:r>
                      <a:r>
                        <a:rPr lang="en-US" sz="1600" b="0" i="0" u="none" strike="noStrike" dirty="0">
                          <a:solidFill>
                            <a:srgbClr val="000000"/>
                          </a:solidFill>
                          <a:effectLst/>
                          <a:latin typeface="Arial" panose="020B0604020202020204" pitchFamily="34" charset="0"/>
                          <a:cs typeface="Arial" panose="020B0604020202020204" pitchFamily="34" charset="0"/>
                        </a:rPr>
                        <a:t>,</a:t>
                      </a:r>
                      <a:r>
                        <a:rPr lang="mn-MN" sz="1600" b="0" i="0" u="none" strike="noStrike" dirty="0">
                          <a:solidFill>
                            <a:srgbClr val="000000"/>
                          </a:solidFill>
                          <a:effectLst/>
                          <a:latin typeface="Arial" panose="020B0604020202020204" pitchFamily="34" charset="0"/>
                          <a:cs typeface="Arial" panose="020B0604020202020204" pitchFamily="34" charset="0"/>
                        </a:rPr>
                        <a:t>063</a:t>
                      </a:r>
                      <a:r>
                        <a:rPr lang="en-US" sz="1600" b="0" i="0" u="none" strike="noStrike" dirty="0">
                          <a:solidFill>
                            <a:srgbClr val="000000"/>
                          </a:solidFill>
                          <a:effectLst/>
                          <a:latin typeface="Arial" panose="020B0604020202020204" pitchFamily="34" charset="0"/>
                          <a:cs typeface="Arial" panose="020B0604020202020204" pitchFamily="34" charset="0"/>
                        </a:rPr>
                        <a:t>,</a:t>
                      </a:r>
                      <a:r>
                        <a:rPr lang="mn-MN" sz="1600" b="0" i="0" u="none" strike="noStrike" dirty="0">
                          <a:solidFill>
                            <a:srgbClr val="000000"/>
                          </a:solidFill>
                          <a:effectLst/>
                          <a:latin typeface="Arial" panose="020B0604020202020204" pitchFamily="34" charset="0"/>
                          <a:cs typeface="Arial" panose="020B0604020202020204" pitchFamily="34" charset="0"/>
                        </a:rPr>
                        <a:t>438</a:t>
                      </a:r>
                      <a:r>
                        <a:rPr lang="en-US" sz="1600" b="0" i="0" u="none" strike="noStrike" dirty="0">
                          <a:solidFill>
                            <a:srgbClr val="000000"/>
                          </a:solidFill>
                          <a:effectLst/>
                          <a:latin typeface="Arial" panose="020B0604020202020204" pitchFamily="34" charset="0"/>
                          <a:cs typeface="Arial" panose="020B0604020202020204" pitchFamily="34" charset="0"/>
                        </a:rPr>
                        <a:t>.</a:t>
                      </a:r>
                      <a:r>
                        <a:rPr lang="mn-MN" sz="1600" b="0" i="0" u="none" strike="noStrike" dirty="0">
                          <a:solidFill>
                            <a:srgbClr val="000000"/>
                          </a:solidFill>
                          <a:effectLst/>
                          <a:latin typeface="Arial" panose="020B0604020202020204" pitchFamily="34" charset="0"/>
                          <a:cs typeface="Arial" panose="020B0604020202020204" pitchFamily="34" charset="0"/>
                        </a:rPr>
                        <a:t>5</a:t>
                      </a:r>
                      <a:r>
                        <a:rPr lang="en-US" sz="1600" b="0" i="0" u="none" strike="noStrike" dirty="0">
                          <a:solidFill>
                            <a:srgbClr val="000000"/>
                          </a:solidFill>
                          <a:effectLst/>
                          <a:latin typeface="Arial" panose="020B0604020202020204" pitchFamily="34" charset="0"/>
                          <a:cs typeface="Arial" panose="020B0604020202020204" pitchFamily="34" charset="0"/>
                        </a:rPr>
                        <a:t>0  </a:t>
                      </a:r>
                    </a:p>
                  </a:txBody>
                  <a:tcPr marL="9525" marR="9525" marT="9525" marB="0" anchor="b"/>
                </a:tc>
                <a:extLst>
                  <a:ext uri="{0D108BD9-81ED-4DB2-BD59-A6C34878D82A}">
                    <a16:rowId xmlns:a16="http://schemas.microsoft.com/office/drawing/2014/main" val="10014"/>
                  </a:ext>
                </a:extLst>
              </a:tr>
              <a:tr h="406445">
                <a:tc>
                  <a:txBody>
                    <a:bodyPr/>
                    <a:lstStyle/>
                    <a:p>
                      <a:pPr algn="l" fontAlgn="ctr"/>
                      <a:r>
                        <a:rPr lang="mn-MN" sz="1600" b="1" i="0" u="none" strike="noStrike" dirty="0">
                          <a:solidFill>
                            <a:schemeClr val="bg1"/>
                          </a:solidFill>
                          <a:effectLst/>
                          <a:latin typeface="Arial" panose="020B0604020202020204" pitchFamily="34" charset="0"/>
                          <a:cs typeface="Arial" panose="020B0604020202020204" pitchFamily="34" charset="0"/>
                        </a:rPr>
                        <a:t> НИЙТ ЭЗДИЙН ӨМЧ </a:t>
                      </a:r>
                    </a:p>
                  </a:txBody>
                  <a:tcPr marL="9525" marR="9525" marT="9525" marB="0" anchor="ctr">
                    <a:solidFill>
                      <a:srgbClr val="095763"/>
                    </a:solidFill>
                  </a:tcPr>
                </a:tc>
                <a:tc>
                  <a:txBody>
                    <a:bodyPr/>
                    <a:lstStyle/>
                    <a:p>
                      <a:pPr algn="r" fontAlgn="b"/>
                      <a:r>
                        <a:rPr lang="en-US" sz="1600" b="1" i="0" u="none" strike="noStrike" dirty="0">
                          <a:solidFill>
                            <a:schemeClr val="bg1"/>
                          </a:solidFill>
                          <a:effectLst/>
                          <a:latin typeface="Arial" panose="020B0604020202020204" pitchFamily="34" charset="0"/>
                          <a:cs typeface="Arial" panose="020B0604020202020204" pitchFamily="34" charset="0"/>
                        </a:rPr>
                        <a:t>          </a:t>
                      </a:r>
                      <a:r>
                        <a:rPr lang="mn-MN" sz="1600" b="1" i="0" u="none" strike="noStrike" dirty="0">
                          <a:solidFill>
                            <a:schemeClr val="bg1"/>
                          </a:solidFill>
                          <a:effectLst/>
                          <a:latin typeface="Arial" panose="020B0604020202020204" pitchFamily="34" charset="0"/>
                          <a:cs typeface="Arial" panose="020B0604020202020204" pitchFamily="34" charset="0"/>
                        </a:rPr>
                        <a:t>61,766</a:t>
                      </a:r>
                      <a:r>
                        <a:rPr lang="en-US" sz="1600" b="1" i="0" u="none" strike="noStrike" dirty="0">
                          <a:solidFill>
                            <a:schemeClr val="bg1"/>
                          </a:solidFill>
                          <a:effectLst/>
                          <a:latin typeface="Arial" panose="020B0604020202020204" pitchFamily="34" charset="0"/>
                          <a:cs typeface="Arial" panose="020B0604020202020204" pitchFamily="34" charset="0"/>
                        </a:rPr>
                        <a:t>,</a:t>
                      </a:r>
                      <a:r>
                        <a:rPr lang="mn-MN" sz="1600" b="1" i="0" u="none" strike="noStrike" dirty="0">
                          <a:solidFill>
                            <a:schemeClr val="bg1"/>
                          </a:solidFill>
                          <a:effectLst/>
                          <a:latin typeface="Arial" panose="020B0604020202020204" pitchFamily="34" charset="0"/>
                          <a:cs typeface="Arial" panose="020B0604020202020204" pitchFamily="34" charset="0"/>
                        </a:rPr>
                        <a:t>433</a:t>
                      </a:r>
                      <a:r>
                        <a:rPr lang="en-US" sz="1600" b="1" i="0" u="none" strike="noStrike" dirty="0">
                          <a:solidFill>
                            <a:schemeClr val="bg1"/>
                          </a:solidFill>
                          <a:effectLst/>
                          <a:latin typeface="Arial" panose="020B0604020202020204" pitchFamily="34" charset="0"/>
                          <a:cs typeface="Arial" panose="020B0604020202020204" pitchFamily="34" charset="0"/>
                        </a:rPr>
                        <a:t>.</a:t>
                      </a:r>
                      <a:r>
                        <a:rPr lang="mn-MN" sz="1600" b="1" i="0" u="none" strike="noStrike" dirty="0">
                          <a:solidFill>
                            <a:schemeClr val="bg1"/>
                          </a:solidFill>
                          <a:effectLst/>
                          <a:latin typeface="Arial" panose="020B0604020202020204" pitchFamily="34" charset="0"/>
                          <a:cs typeface="Arial" panose="020B0604020202020204" pitchFamily="34" charset="0"/>
                        </a:rPr>
                        <a:t>63</a:t>
                      </a:r>
                      <a:r>
                        <a:rPr lang="en-US" sz="1600" b="1" i="0" u="none" strike="noStrike" dirty="0">
                          <a:solidFill>
                            <a:schemeClr val="bg1"/>
                          </a:solidFill>
                          <a:effectLst/>
                          <a:latin typeface="Arial" panose="020B0604020202020204" pitchFamily="34" charset="0"/>
                          <a:cs typeface="Arial" panose="020B0604020202020204" pitchFamily="34" charset="0"/>
                        </a:rPr>
                        <a:t>  </a:t>
                      </a:r>
                    </a:p>
                  </a:txBody>
                  <a:tcPr marL="9525" marR="9525" marT="9525" marB="0" anchor="b">
                    <a:solidFill>
                      <a:srgbClr val="095763"/>
                    </a:solidFill>
                  </a:tcPr>
                </a:tc>
                <a:tc>
                  <a:txBody>
                    <a:bodyPr/>
                    <a:lstStyle/>
                    <a:p>
                      <a:pPr algn="r" fontAlgn="b"/>
                      <a:r>
                        <a:rPr lang="en-US" sz="1600" b="1" i="0" u="none" strike="noStrike" dirty="0">
                          <a:solidFill>
                            <a:schemeClr val="bg1"/>
                          </a:solidFill>
                          <a:effectLst/>
                          <a:latin typeface="Arial" panose="020B0604020202020204" pitchFamily="34" charset="0"/>
                          <a:cs typeface="Arial" panose="020B0604020202020204" pitchFamily="34" charset="0"/>
                        </a:rPr>
                        <a:t>          </a:t>
                      </a:r>
                      <a:r>
                        <a:rPr lang="mn-MN" sz="1600" b="1" i="0" u="none" strike="noStrike" dirty="0">
                          <a:solidFill>
                            <a:schemeClr val="bg1"/>
                          </a:solidFill>
                          <a:effectLst/>
                          <a:latin typeface="Arial" panose="020B0604020202020204" pitchFamily="34" charset="0"/>
                          <a:cs typeface="Arial" panose="020B0604020202020204" pitchFamily="34" charset="0"/>
                        </a:rPr>
                        <a:t>66,046,797</a:t>
                      </a:r>
                      <a:r>
                        <a:rPr lang="en-US" sz="1600" b="1" i="0" u="none" strike="noStrike" dirty="0">
                          <a:solidFill>
                            <a:schemeClr val="bg1"/>
                          </a:solidFill>
                          <a:effectLst/>
                          <a:latin typeface="Arial" panose="020B0604020202020204" pitchFamily="34" charset="0"/>
                          <a:cs typeface="Arial" panose="020B0604020202020204" pitchFamily="34" charset="0"/>
                        </a:rPr>
                        <a:t>.</a:t>
                      </a:r>
                      <a:r>
                        <a:rPr lang="mn-MN" sz="1600" b="1" i="0" u="none" strike="noStrike" dirty="0">
                          <a:solidFill>
                            <a:schemeClr val="bg1"/>
                          </a:solidFill>
                          <a:effectLst/>
                          <a:latin typeface="Arial" panose="020B0604020202020204" pitchFamily="34" charset="0"/>
                          <a:cs typeface="Arial" panose="020B0604020202020204" pitchFamily="34" charset="0"/>
                        </a:rPr>
                        <a:t>48</a:t>
                      </a:r>
                      <a:r>
                        <a:rPr lang="en-US" sz="1600" b="1" i="0" u="none" strike="noStrike" dirty="0">
                          <a:solidFill>
                            <a:schemeClr val="bg1"/>
                          </a:solidFill>
                          <a:effectLst/>
                          <a:latin typeface="Arial" panose="020B0604020202020204" pitchFamily="34" charset="0"/>
                          <a:cs typeface="Arial" panose="020B0604020202020204" pitchFamily="34" charset="0"/>
                        </a:rPr>
                        <a:t>  </a:t>
                      </a:r>
                    </a:p>
                  </a:txBody>
                  <a:tcPr marL="9525" marR="9525" marT="9525" marB="0" anchor="b">
                    <a:solidFill>
                      <a:srgbClr val="095763"/>
                    </a:solidFill>
                  </a:tcPr>
                </a:tc>
                <a:tc>
                  <a:txBody>
                    <a:bodyPr/>
                    <a:lstStyle/>
                    <a:p>
                      <a:pPr algn="r" fontAlgn="b"/>
                      <a:r>
                        <a:rPr lang="en-US" sz="1600" b="1" i="0" u="none" strike="noStrike" dirty="0">
                          <a:solidFill>
                            <a:schemeClr val="bg1"/>
                          </a:solidFill>
                          <a:effectLst/>
                          <a:latin typeface="Arial" panose="020B0604020202020204" pitchFamily="34" charset="0"/>
                          <a:cs typeface="Arial" panose="020B0604020202020204" pitchFamily="34" charset="0"/>
                        </a:rPr>
                        <a:t>         </a:t>
                      </a:r>
                      <a:r>
                        <a:rPr lang="mn-MN" sz="1600" b="1" i="0" u="none" strike="noStrike" dirty="0">
                          <a:solidFill>
                            <a:schemeClr val="bg1"/>
                          </a:solidFill>
                          <a:effectLst/>
                          <a:latin typeface="Arial" panose="020B0604020202020204" pitchFamily="34" charset="0"/>
                          <a:cs typeface="Arial" panose="020B0604020202020204" pitchFamily="34" charset="0"/>
                        </a:rPr>
                        <a:t>67</a:t>
                      </a:r>
                      <a:r>
                        <a:rPr lang="en-US" sz="1600" b="1" i="0" u="none" strike="noStrike" dirty="0">
                          <a:solidFill>
                            <a:schemeClr val="bg1"/>
                          </a:solidFill>
                          <a:effectLst/>
                          <a:latin typeface="Arial" panose="020B0604020202020204" pitchFamily="34" charset="0"/>
                          <a:cs typeface="Arial" panose="020B0604020202020204" pitchFamily="34" charset="0"/>
                        </a:rPr>
                        <a:t>,</a:t>
                      </a:r>
                      <a:r>
                        <a:rPr lang="mn-MN" sz="1600" b="1" i="0" u="none" strike="noStrike" dirty="0">
                          <a:solidFill>
                            <a:schemeClr val="bg1"/>
                          </a:solidFill>
                          <a:effectLst/>
                          <a:latin typeface="Arial" panose="020B0604020202020204" pitchFamily="34" charset="0"/>
                          <a:cs typeface="Arial" panose="020B0604020202020204" pitchFamily="34" charset="0"/>
                        </a:rPr>
                        <a:t>511</a:t>
                      </a:r>
                      <a:r>
                        <a:rPr lang="en-US" sz="1600" b="1" i="0" u="none" strike="noStrike" dirty="0">
                          <a:solidFill>
                            <a:schemeClr val="bg1"/>
                          </a:solidFill>
                          <a:effectLst/>
                          <a:latin typeface="Arial" panose="020B0604020202020204" pitchFamily="34" charset="0"/>
                          <a:cs typeface="Arial" panose="020B0604020202020204" pitchFamily="34" charset="0"/>
                        </a:rPr>
                        <a:t>,</a:t>
                      </a:r>
                      <a:r>
                        <a:rPr lang="mn-MN" sz="1600" b="1" i="0" u="none" strike="noStrike" dirty="0">
                          <a:solidFill>
                            <a:schemeClr val="bg1"/>
                          </a:solidFill>
                          <a:effectLst/>
                          <a:latin typeface="Arial" panose="020B0604020202020204" pitchFamily="34" charset="0"/>
                          <a:cs typeface="Arial" panose="020B0604020202020204" pitchFamily="34" charset="0"/>
                        </a:rPr>
                        <a:t>028</a:t>
                      </a:r>
                      <a:r>
                        <a:rPr lang="en-US" sz="1600" b="1" i="0" u="none" strike="noStrike" dirty="0">
                          <a:solidFill>
                            <a:schemeClr val="bg1"/>
                          </a:solidFill>
                          <a:effectLst/>
                          <a:latin typeface="Arial" panose="020B0604020202020204" pitchFamily="34" charset="0"/>
                          <a:cs typeface="Arial" panose="020B0604020202020204" pitchFamily="34" charset="0"/>
                        </a:rPr>
                        <a:t>.</a:t>
                      </a:r>
                      <a:r>
                        <a:rPr lang="mn-MN" sz="1600" b="1" i="0" u="none" strike="noStrike" dirty="0">
                          <a:solidFill>
                            <a:schemeClr val="bg1"/>
                          </a:solidFill>
                          <a:effectLst/>
                          <a:latin typeface="Arial" panose="020B0604020202020204" pitchFamily="34" charset="0"/>
                          <a:cs typeface="Arial" panose="020B0604020202020204" pitchFamily="34" charset="0"/>
                        </a:rPr>
                        <a:t>48</a:t>
                      </a:r>
                      <a:r>
                        <a:rPr lang="en-US" sz="1600" b="1" i="0" u="none" strike="noStrike" dirty="0">
                          <a:solidFill>
                            <a:schemeClr val="bg1"/>
                          </a:solidFill>
                          <a:effectLst/>
                          <a:latin typeface="Arial" panose="020B0604020202020204" pitchFamily="34" charset="0"/>
                          <a:cs typeface="Arial" panose="020B0604020202020204" pitchFamily="34" charset="0"/>
                        </a:rPr>
                        <a:t>  </a:t>
                      </a:r>
                    </a:p>
                  </a:txBody>
                  <a:tcPr marL="9525" marR="9525" marT="9525" marB="0" anchor="b">
                    <a:solidFill>
                      <a:srgbClr val="095763"/>
                    </a:solidFill>
                  </a:tcPr>
                </a:tc>
                <a:extLst>
                  <a:ext uri="{0D108BD9-81ED-4DB2-BD59-A6C34878D82A}">
                    <a16:rowId xmlns:a16="http://schemas.microsoft.com/office/drawing/2014/main" val="10015"/>
                  </a:ext>
                </a:extLst>
              </a:tr>
              <a:tr h="406445">
                <a:tc>
                  <a:txBody>
                    <a:bodyPr/>
                    <a:lstStyle/>
                    <a:p>
                      <a:pPr algn="l" fontAlgn="ctr"/>
                      <a:r>
                        <a:rPr lang="mn-MN" sz="1600" b="1" i="0" u="none" strike="noStrike" dirty="0">
                          <a:solidFill>
                            <a:schemeClr val="bg1"/>
                          </a:solidFill>
                          <a:effectLst/>
                          <a:latin typeface="Arial" panose="020B0604020202020204" pitchFamily="34" charset="0"/>
                          <a:cs typeface="Arial" panose="020B0604020202020204" pitchFamily="34" charset="0"/>
                        </a:rPr>
                        <a:t>ӨР ТӨЛБӨР БА ЭЗДИЙН ӨМЧ</a:t>
                      </a:r>
                    </a:p>
                  </a:txBody>
                  <a:tcPr marL="9525" marR="9525" marT="9525" marB="0" anchor="ctr">
                    <a:solidFill>
                      <a:srgbClr val="095763"/>
                    </a:solidFill>
                  </a:tcPr>
                </a:tc>
                <a:tc>
                  <a:txBody>
                    <a:bodyPr/>
                    <a:lstStyle/>
                    <a:p>
                      <a:pPr algn="r" fontAlgn="b"/>
                      <a:r>
                        <a:rPr lang="mn-MN" sz="1600" b="1" i="0" u="none" strike="noStrike" dirty="0">
                          <a:solidFill>
                            <a:schemeClr val="bg1"/>
                          </a:solidFill>
                          <a:effectLst/>
                          <a:latin typeface="Arial" panose="020B0604020202020204" pitchFamily="34" charset="0"/>
                          <a:cs typeface="Arial" panose="020B0604020202020204" pitchFamily="34" charset="0"/>
                        </a:rPr>
                        <a:t>75,606,839.56</a:t>
                      </a:r>
                      <a:endParaRPr lang="en-US" sz="16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solidFill>
                      <a:srgbClr val="095763"/>
                    </a:solidFill>
                  </a:tcPr>
                </a:tc>
                <a:tc>
                  <a:txBody>
                    <a:bodyPr/>
                    <a:lstStyle/>
                    <a:p>
                      <a:pPr algn="r" fontAlgn="b"/>
                      <a:r>
                        <a:rPr lang="mn-MN" sz="1600" b="1" i="0" u="none" strike="noStrike" dirty="0">
                          <a:solidFill>
                            <a:schemeClr val="bg1"/>
                          </a:solidFill>
                          <a:effectLst/>
                          <a:latin typeface="Arial" panose="020B0604020202020204" pitchFamily="34" charset="0"/>
                          <a:cs typeface="Arial" panose="020B0604020202020204" pitchFamily="34" charset="0"/>
                        </a:rPr>
                        <a:t>75</a:t>
                      </a:r>
                      <a:r>
                        <a:rPr lang="en-US" sz="1600" b="1" i="0" u="none" strike="noStrike" dirty="0">
                          <a:solidFill>
                            <a:schemeClr val="bg1"/>
                          </a:solidFill>
                          <a:effectLst/>
                          <a:latin typeface="Arial" panose="020B0604020202020204" pitchFamily="34" charset="0"/>
                          <a:cs typeface="Arial" panose="020B0604020202020204" pitchFamily="34" charset="0"/>
                        </a:rPr>
                        <a:t>,</a:t>
                      </a:r>
                      <a:r>
                        <a:rPr lang="mn-MN" sz="1600" b="1" i="0" u="none" strike="noStrike" dirty="0">
                          <a:solidFill>
                            <a:schemeClr val="bg1"/>
                          </a:solidFill>
                          <a:effectLst/>
                          <a:latin typeface="Arial" panose="020B0604020202020204" pitchFamily="34" charset="0"/>
                          <a:cs typeface="Arial" panose="020B0604020202020204" pitchFamily="34" charset="0"/>
                        </a:rPr>
                        <a:t>438</a:t>
                      </a:r>
                      <a:r>
                        <a:rPr lang="en-US" sz="1600" b="1" i="0" u="none" strike="noStrike" dirty="0">
                          <a:solidFill>
                            <a:schemeClr val="bg1"/>
                          </a:solidFill>
                          <a:effectLst/>
                          <a:latin typeface="Arial" panose="020B0604020202020204" pitchFamily="34" charset="0"/>
                          <a:cs typeface="Arial" panose="020B0604020202020204" pitchFamily="34" charset="0"/>
                        </a:rPr>
                        <a:t>,</a:t>
                      </a:r>
                      <a:r>
                        <a:rPr lang="mn-MN" sz="1600" b="1" i="0" u="none" strike="noStrike" dirty="0">
                          <a:solidFill>
                            <a:schemeClr val="bg1"/>
                          </a:solidFill>
                          <a:effectLst/>
                          <a:latin typeface="Arial" panose="020B0604020202020204" pitchFamily="34" charset="0"/>
                          <a:cs typeface="Arial" panose="020B0604020202020204" pitchFamily="34" charset="0"/>
                        </a:rPr>
                        <a:t>454</a:t>
                      </a:r>
                      <a:r>
                        <a:rPr lang="en-US" sz="1600" b="1" i="0" u="none" strike="noStrike" dirty="0">
                          <a:solidFill>
                            <a:schemeClr val="bg1"/>
                          </a:solidFill>
                          <a:effectLst/>
                          <a:latin typeface="Arial" panose="020B0604020202020204" pitchFamily="34" charset="0"/>
                          <a:cs typeface="Arial" panose="020B0604020202020204" pitchFamily="34" charset="0"/>
                        </a:rPr>
                        <a:t>.</a:t>
                      </a:r>
                      <a:r>
                        <a:rPr lang="mn-MN" sz="1600" b="1" i="0" u="none" strike="noStrike" dirty="0">
                          <a:solidFill>
                            <a:schemeClr val="bg1"/>
                          </a:solidFill>
                          <a:effectLst/>
                          <a:latin typeface="Arial" panose="020B0604020202020204" pitchFamily="34" charset="0"/>
                          <a:cs typeface="Arial" panose="020B0604020202020204" pitchFamily="34" charset="0"/>
                        </a:rPr>
                        <a:t>03</a:t>
                      </a:r>
                      <a:r>
                        <a:rPr lang="en-US" sz="1600" b="1" i="0" u="none" strike="noStrike" dirty="0">
                          <a:solidFill>
                            <a:schemeClr val="bg1"/>
                          </a:solidFill>
                          <a:effectLst/>
                          <a:latin typeface="Arial" panose="020B0604020202020204" pitchFamily="34" charset="0"/>
                          <a:cs typeface="Arial" panose="020B0604020202020204" pitchFamily="34" charset="0"/>
                        </a:rPr>
                        <a:t> </a:t>
                      </a:r>
                    </a:p>
                  </a:txBody>
                  <a:tcPr marL="9525" marR="9525" marT="9525" marB="0" anchor="b">
                    <a:solidFill>
                      <a:srgbClr val="095763"/>
                    </a:solidFill>
                  </a:tcPr>
                </a:tc>
                <a:tc>
                  <a:txBody>
                    <a:bodyPr/>
                    <a:lstStyle/>
                    <a:p>
                      <a:pPr algn="r" fontAlgn="b"/>
                      <a:r>
                        <a:rPr lang="mn-MN" sz="1600" b="1" i="0" u="none" strike="noStrike" dirty="0">
                          <a:solidFill>
                            <a:schemeClr val="bg1"/>
                          </a:solidFill>
                          <a:effectLst/>
                          <a:latin typeface="Arial" panose="020B0604020202020204" pitchFamily="34" charset="0"/>
                          <a:cs typeface="Arial" panose="020B0604020202020204" pitchFamily="34" charset="0"/>
                        </a:rPr>
                        <a:t>9</a:t>
                      </a:r>
                      <a:r>
                        <a:rPr lang="en-US" sz="1600" b="1" i="0" u="none" strike="noStrike" dirty="0">
                          <a:solidFill>
                            <a:schemeClr val="bg1"/>
                          </a:solidFill>
                          <a:effectLst/>
                          <a:latin typeface="Arial" panose="020B0604020202020204" pitchFamily="34" charset="0"/>
                          <a:cs typeface="Arial" panose="020B0604020202020204" pitchFamily="34" charset="0"/>
                        </a:rPr>
                        <a:t>4,</a:t>
                      </a:r>
                      <a:r>
                        <a:rPr lang="mn-MN" sz="1600" b="1" i="0" u="none" strike="noStrike" dirty="0">
                          <a:solidFill>
                            <a:schemeClr val="bg1"/>
                          </a:solidFill>
                          <a:effectLst/>
                          <a:latin typeface="Arial" panose="020B0604020202020204" pitchFamily="34" charset="0"/>
                          <a:cs typeface="Arial" panose="020B0604020202020204" pitchFamily="34" charset="0"/>
                        </a:rPr>
                        <a:t>456</a:t>
                      </a:r>
                      <a:r>
                        <a:rPr lang="en-US" sz="1600" b="1" i="0" u="none" strike="noStrike" dirty="0">
                          <a:solidFill>
                            <a:schemeClr val="bg1"/>
                          </a:solidFill>
                          <a:effectLst/>
                          <a:latin typeface="Arial" panose="020B0604020202020204" pitchFamily="34" charset="0"/>
                          <a:cs typeface="Arial" panose="020B0604020202020204" pitchFamily="34" charset="0"/>
                        </a:rPr>
                        <a:t>,</a:t>
                      </a:r>
                      <a:r>
                        <a:rPr lang="mn-MN" sz="1600" b="1" i="0" u="none" strike="noStrike" dirty="0">
                          <a:solidFill>
                            <a:schemeClr val="bg1"/>
                          </a:solidFill>
                          <a:effectLst/>
                          <a:latin typeface="Arial" panose="020B0604020202020204" pitchFamily="34" charset="0"/>
                          <a:cs typeface="Arial" panose="020B0604020202020204" pitchFamily="34" charset="0"/>
                        </a:rPr>
                        <a:t>038</a:t>
                      </a:r>
                      <a:r>
                        <a:rPr lang="en-US" sz="1600" b="1" i="0" u="none" strike="noStrike" dirty="0">
                          <a:solidFill>
                            <a:schemeClr val="bg1"/>
                          </a:solidFill>
                          <a:effectLst/>
                          <a:latin typeface="Arial" panose="020B0604020202020204" pitchFamily="34" charset="0"/>
                          <a:cs typeface="Arial" panose="020B0604020202020204" pitchFamily="34" charset="0"/>
                        </a:rPr>
                        <a:t>.</a:t>
                      </a:r>
                      <a:r>
                        <a:rPr lang="mn-MN" sz="1600" b="1" i="0" u="none" strike="noStrike" dirty="0">
                          <a:solidFill>
                            <a:schemeClr val="bg1"/>
                          </a:solidFill>
                          <a:effectLst/>
                          <a:latin typeface="Arial" panose="020B0604020202020204" pitchFamily="34" charset="0"/>
                          <a:cs typeface="Arial" panose="020B0604020202020204" pitchFamily="34" charset="0"/>
                        </a:rPr>
                        <a:t>48</a:t>
                      </a:r>
                      <a:r>
                        <a:rPr lang="en-US" sz="1600" b="1" i="0" u="none" strike="noStrike" dirty="0">
                          <a:solidFill>
                            <a:schemeClr val="bg1"/>
                          </a:solidFill>
                          <a:effectLst/>
                          <a:latin typeface="Arial" panose="020B0604020202020204" pitchFamily="34" charset="0"/>
                          <a:cs typeface="Arial" panose="020B0604020202020204" pitchFamily="34" charset="0"/>
                        </a:rPr>
                        <a:t> </a:t>
                      </a:r>
                    </a:p>
                  </a:txBody>
                  <a:tcPr marL="9525" marR="9525" marT="9525" marB="0" anchor="b">
                    <a:solidFill>
                      <a:srgbClr val="095763"/>
                    </a:solidFill>
                  </a:tcPr>
                </a:tc>
                <a:extLst>
                  <a:ext uri="{0D108BD9-81ED-4DB2-BD59-A6C34878D82A}">
                    <a16:rowId xmlns:a16="http://schemas.microsoft.com/office/drawing/2014/main" val="2671083990"/>
                  </a:ext>
                </a:extLst>
              </a:tr>
            </a:tbl>
          </a:graphicData>
        </a:graphic>
      </p:graphicFrame>
    </p:spTree>
    <p:extLst>
      <p:ext uri="{BB962C8B-B14F-4D97-AF65-F5344CB8AC3E}">
        <p14:creationId xmlns:p14="http://schemas.microsoft.com/office/powerpoint/2010/main" val="22363868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0" y="622300"/>
            <a:ext cx="7983500" cy="276999"/>
          </a:xfrm>
        </p:spPr>
        <p:txBody>
          <a:bodyPr/>
          <a:lstStyle/>
          <a:p>
            <a:r>
              <a:rPr lang="mn-MN" sz="1800" b="1" dirty="0">
                <a:solidFill>
                  <a:schemeClr val="tx1"/>
                </a:solidFill>
                <a:latin typeface="Times New Roman" panose="02020603050405020304" pitchFamily="18" charset="0"/>
                <a:cs typeface="Times New Roman" panose="02020603050405020304" pitchFamily="18" charset="0"/>
              </a:rPr>
              <a:t>ОРЛОГО, ҮР ДҮНГИЙН ТАЙЛАН</a:t>
            </a:r>
            <a:r>
              <a:rPr lang="en-US" sz="1800" b="1" dirty="0">
                <a:solidFill>
                  <a:schemeClr val="tx1"/>
                </a:solidFill>
                <a:latin typeface="Times New Roman" panose="02020603050405020304" pitchFamily="18" charset="0"/>
                <a:cs typeface="Times New Roman" panose="02020603050405020304" pitchFamily="18" charset="0"/>
              </a:rPr>
              <a:t> </a:t>
            </a:r>
            <a:r>
              <a:rPr lang="mn-MN" sz="1800" b="1" dirty="0">
                <a:solidFill>
                  <a:schemeClr val="tx1"/>
                </a:solidFill>
                <a:latin typeface="Times New Roman" panose="02020603050405020304" pitchFamily="18" charset="0"/>
                <a:cs typeface="Times New Roman" panose="02020603050405020304" pitchFamily="18" charset="0"/>
              </a:rPr>
              <a:t> </a:t>
            </a:r>
            <a:r>
              <a:rPr lang="en-US" altLang="zh-CN" sz="1800" b="1" dirty="0">
                <a:solidFill>
                  <a:schemeClr val="tx1"/>
                </a:solidFill>
                <a:latin typeface="Times New Roman" panose="02020603050405020304" pitchFamily="18" charset="0"/>
                <a:cs typeface="Times New Roman" panose="02020603050405020304" pitchFamily="18" charset="0"/>
              </a:rPr>
              <a:t> </a:t>
            </a:r>
            <a:endParaRPr lang="en-US" sz="18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925345431"/>
              </p:ext>
            </p:extLst>
          </p:nvPr>
        </p:nvGraphicFramePr>
        <p:xfrm>
          <a:off x="647700" y="1169119"/>
          <a:ext cx="12877798" cy="4116175"/>
        </p:xfrm>
        <a:graphic>
          <a:graphicData uri="http://schemas.openxmlformats.org/drawingml/2006/table">
            <a:tbl>
              <a:tblPr firstRow="1" bandRow="1">
                <a:tableStyleId>{2D5ABB26-0587-4C30-8999-92F81FD0307C}</a:tableStyleId>
              </a:tblPr>
              <a:tblGrid>
                <a:gridCol w="4317412">
                  <a:extLst>
                    <a:ext uri="{9D8B030D-6E8A-4147-A177-3AD203B41FA5}">
                      <a16:colId xmlns:a16="http://schemas.microsoft.com/office/drawing/2014/main" val="20000"/>
                    </a:ext>
                  </a:extLst>
                </a:gridCol>
                <a:gridCol w="2605335">
                  <a:extLst>
                    <a:ext uri="{9D8B030D-6E8A-4147-A177-3AD203B41FA5}">
                      <a16:colId xmlns:a16="http://schemas.microsoft.com/office/drawing/2014/main" val="20001"/>
                    </a:ext>
                  </a:extLst>
                </a:gridCol>
                <a:gridCol w="2934333">
                  <a:extLst>
                    <a:ext uri="{9D8B030D-6E8A-4147-A177-3AD203B41FA5}">
                      <a16:colId xmlns:a16="http://schemas.microsoft.com/office/drawing/2014/main" val="20002"/>
                    </a:ext>
                  </a:extLst>
                </a:gridCol>
                <a:gridCol w="3020718">
                  <a:extLst>
                    <a:ext uri="{9D8B030D-6E8A-4147-A177-3AD203B41FA5}">
                      <a16:colId xmlns:a16="http://schemas.microsoft.com/office/drawing/2014/main" val="20003"/>
                    </a:ext>
                  </a:extLst>
                </a:gridCol>
              </a:tblGrid>
              <a:tr h="368583">
                <a:tc>
                  <a:txBody>
                    <a:bodyPr/>
                    <a:lstStyle/>
                    <a:p>
                      <a:pPr algn="ctr"/>
                      <a:r>
                        <a:rPr lang="en-US" sz="1600" b="1" dirty="0">
                          <a:solidFill>
                            <a:schemeClr val="bg1"/>
                          </a:solidFill>
                          <a:latin typeface="Arial" panose="020B0604020202020204" pitchFamily="34" charset="0"/>
                          <a:cs typeface="Arial" panose="020B0604020202020204" pitchFamily="34" charset="0"/>
                        </a:rPr>
                        <a:t>MNT’000</a:t>
                      </a:r>
                    </a:p>
                  </a:txBody>
                  <a:tcPr>
                    <a:solidFill>
                      <a:srgbClr val="095763"/>
                    </a:solidFill>
                  </a:tcPr>
                </a:tc>
                <a:tc>
                  <a:txBody>
                    <a:bodyPr/>
                    <a:lstStyle/>
                    <a:p>
                      <a:pPr algn="ctr" fontAlgn="ctr"/>
                      <a:r>
                        <a:rPr lang="en-US" sz="1600" b="1" i="0" u="none" strike="noStrike" dirty="0">
                          <a:solidFill>
                            <a:srgbClr val="FFFFFF"/>
                          </a:solidFill>
                          <a:effectLst/>
                          <a:latin typeface="Arial" panose="020B0604020202020204" pitchFamily="34" charset="0"/>
                          <a:cs typeface="Arial" panose="020B0604020202020204" pitchFamily="34" charset="0"/>
                        </a:rPr>
                        <a:t>20</a:t>
                      </a:r>
                      <a:r>
                        <a:rPr lang="mn-MN" sz="1600" b="1" i="0" u="none" strike="noStrike" dirty="0">
                          <a:solidFill>
                            <a:srgbClr val="FFFFFF"/>
                          </a:solidFill>
                          <a:effectLst/>
                          <a:latin typeface="Arial" panose="020B0604020202020204" pitchFamily="34" charset="0"/>
                          <a:cs typeface="Arial" panose="020B0604020202020204" pitchFamily="34" charset="0"/>
                        </a:rPr>
                        <a:t>24.06.30</a:t>
                      </a:r>
                      <a:endParaRPr lang="en-US" sz="16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rgbClr val="095763"/>
                    </a:solidFill>
                  </a:tcPr>
                </a:tc>
                <a:tc>
                  <a:txBody>
                    <a:bodyPr/>
                    <a:lstStyle/>
                    <a:p>
                      <a:pPr algn="ctr" fontAlgn="ctr"/>
                      <a:r>
                        <a:rPr lang="en-US" sz="1600" b="1" i="0" u="none" strike="noStrike" dirty="0">
                          <a:solidFill>
                            <a:srgbClr val="FFFFFF"/>
                          </a:solidFill>
                          <a:effectLst/>
                          <a:latin typeface="Arial" panose="020B0604020202020204" pitchFamily="34" charset="0"/>
                          <a:cs typeface="Arial" panose="020B0604020202020204" pitchFamily="34" charset="0"/>
                        </a:rPr>
                        <a:t>2</a:t>
                      </a:r>
                      <a:r>
                        <a:rPr lang="mn-MN" sz="1600" b="1" i="0" u="none" strike="noStrike" dirty="0">
                          <a:solidFill>
                            <a:srgbClr val="FFFFFF"/>
                          </a:solidFill>
                          <a:effectLst/>
                          <a:latin typeface="Arial" panose="020B0604020202020204" pitchFamily="34" charset="0"/>
                          <a:cs typeface="Arial" panose="020B0604020202020204" pitchFamily="34" charset="0"/>
                        </a:rPr>
                        <a:t>024.12.31</a:t>
                      </a:r>
                      <a:endParaRPr lang="en-US" sz="16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rgbClr val="095763"/>
                    </a:solidFill>
                  </a:tcPr>
                </a:tc>
                <a:tc>
                  <a:txBody>
                    <a:bodyPr/>
                    <a:lstStyle/>
                    <a:p>
                      <a:pPr algn="ctr" fontAlgn="ctr"/>
                      <a:r>
                        <a:rPr lang="en-US" sz="1600" b="1" i="0" u="none" strike="noStrike" dirty="0">
                          <a:solidFill>
                            <a:srgbClr val="FFFFFF"/>
                          </a:solidFill>
                          <a:effectLst/>
                          <a:latin typeface="Arial" panose="020B0604020202020204" pitchFamily="34" charset="0"/>
                          <a:cs typeface="Arial" panose="020B0604020202020204" pitchFamily="34" charset="0"/>
                        </a:rPr>
                        <a:t>202</a:t>
                      </a:r>
                      <a:r>
                        <a:rPr lang="mn-MN" sz="1600" b="1" i="0" u="none" strike="noStrike" dirty="0">
                          <a:solidFill>
                            <a:srgbClr val="FFFFFF"/>
                          </a:solidFill>
                          <a:effectLst/>
                          <a:latin typeface="Arial" panose="020B0604020202020204" pitchFamily="34" charset="0"/>
                          <a:cs typeface="Arial" panose="020B0604020202020204" pitchFamily="34" charset="0"/>
                        </a:rPr>
                        <a:t>5.06.30</a:t>
                      </a:r>
                      <a:endParaRPr lang="en-US" sz="16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rgbClr val="095763"/>
                    </a:solidFill>
                  </a:tcPr>
                </a:tc>
                <a:extLst>
                  <a:ext uri="{0D108BD9-81ED-4DB2-BD59-A6C34878D82A}">
                    <a16:rowId xmlns:a16="http://schemas.microsoft.com/office/drawing/2014/main" val="10000"/>
                  </a:ext>
                </a:extLst>
              </a:tr>
              <a:tr h="368583">
                <a:tc>
                  <a:txBody>
                    <a:bodyPr/>
                    <a:lstStyle/>
                    <a:p>
                      <a:pPr algn="l" fontAlgn="ctr"/>
                      <a:r>
                        <a:rPr lang="mn-MN" sz="1600" b="0" u="none" strike="noStrike" dirty="0">
                          <a:solidFill>
                            <a:srgbClr val="000000"/>
                          </a:solidFill>
                          <a:effectLst/>
                          <a:latin typeface="Arial" panose="020B0604020202020204" pitchFamily="34" charset="0"/>
                          <a:cs typeface="Arial" panose="020B0604020202020204" pitchFamily="34" charset="0"/>
                        </a:rPr>
                        <a:t>Борлуулалтын орлого</a:t>
                      </a:r>
                      <a:endParaRPr lang="mn-MN"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600" b="0" u="none" strike="noStrike" dirty="0">
                          <a:solidFill>
                            <a:srgbClr val="000000"/>
                          </a:solidFill>
                          <a:effectLst/>
                          <a:latin typeface="Arial" panose="020B0604020202020204" pitchFamily="34" charset="0"/>
                          <a:cs typeface="Arial" panose="020B0604020202020204" pitchFamily="34" charset="0"/>
                        </a:rPr>
                        <a:t> </a:t>
                      </a:r>
                      <a:r>
                        <a:rPr lang="mn-MN" sz="1600" b="0" u="none" strike="noStrike" dirty="0">
                          <a:solidFill>
                            <a:srgbClr val="000000"/>
                          </a:solidFill>
                          <a:effectLst/>
                          <a:latin typeface="Arial" panose="020B0604020202020204" pitchFamily="34" charset="0"/>
                          <a:cs typeface="Arial" panose="020B0604020202020204" pitchFamily="34" charset="0"/>
                        </a:rPr>
                        <a:t>12,583</a:t>
                      </a:r>
                      <a:r>
                        <a:rPr lang="en-US" sz="1600" b="0" u="none" strike="noStrike" dirty="0">
                          <a:solidFill>
                            <a:srgbClr val="000000"/>
                          </a:solidFill>
                          <a:effectLst/>
                          <a:latin typeface="Arial" panose="020B0604020202020204" pitchFamily="34" charset="0"/>
                          <a:cs typeface="Arial" panose="020B0604020202020204" pitchFamily="34" charset="0"/>
                        </a:rPr>
                        <a:t>,</a:t>
                      </a:r>
                      <a:r>
                        <a:rPr lang="mn-MN" sz="1600" b="0" u="none" strike="noStrike" dirty="0">
                          <a:solidFill>
                            <a:srgbClr val="000000"/>
                          </a:solidFill>
                          <a:effectLst/>
                          <a:latin typeface="Arial" panose="020B0604020202020204" pitchFamily="34" charset="0"/>
                          <a:cs typeface="Arial" panose="020B0604020202020204" pitchFamily="34" charset="0"/>
                        </a:rPr>
                        <a:t>089</a:t>
                      </a:r>
                      <a:r>
                        <a:rPr lang="en-US" sz="1600" b="0" u="none" strike="noStrike" dirty="0">
                          <a:solidFill>
                            <a:srgbClr val="000000"/>
                          </a:solidFill>
                          <a:effectLst/>
                          <a:latin typeface="Arial" panose="020B0604020202020204" pitchFamily="34" charset="0"/>
                          <a:cs typeface="Arial" panose="020B0604020202020204" pitchFamily="34" charset="0"/>
                        </a:rPr>
                        <a:t>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600" b="0" u="none" strike="noStrike" dirty="0">
                          <a:solidFill>
                            <a:srgbClr val="000000"/>
                          </a:solidFill>
                          <a:effectLst/>
                          <a:latin typeface="Arial" panose="020B0604020202020204" pitchFamily="34" charset="0"/>
                          <a:cs typeface="Arial" panose="020B0604020202020204" pitchFamily="34" charset="0"/>
                        </a:rPr>
                        <a:t> </a:t>
                      </a:r>
                      <a:r>
                        <a:rPr lang="mn-MN" sz="1600" b="0" u="none" strike="noStrike" dirty="0">
                          <a:solidFill>
                            <a:srgbClr val="000000"/>
                          </a:solidFill>
                          <a:effectLst/>
                          <a:latin typeface="Arial" panose="020B0604020202020204" pitchFamily="34" charset="0"/>
                          <a:cs typeface="Arial" panose="020B0604020202020204" pitchFamily="34" charset="0"/>
                        </a:rPr>
                        <a:t>16</a:t>
                      </a:r>
                      <a:r>
                        <a:rPr lang="en-US" sz="1600" b="0" u="none" strike="noStrike" dirty="0">
                          <a:solidFill>
                            <a:srgbClr val="000000"/>
                          </a:solidFill>
                          <a:effectLst/>
                          <a:latin typeface="Arial" panose="020B0604020202020204" pitchFamily="34" charset="0"/>
                          <a:cs typeface="Arial" panose="020B0604020202020204" pitchFamily="34" charset="0"/>
                        </a:rPr>
                        <a:t>,</a:t>
                      </a:r>
                      <a:r>
                        <a:rPr lang="mn-MN" sz="1600" b="0" u="none" strike="noStrike" dirty="0">
                          <a:solidFill>
                            <a:srgbClr val="000000"/>
                          </a:solidFill>
                          <a:effectLst/>
                          <a:latin typeface="Arial" panose="020B0604020202020204" pitchFamily="34" charset="0"/>
                          <a:cs typeface="Arial" panose="020B0604020202020204" pitchFamily="34" charset="0"/>
                        </a:rPr>
                        <a:t>542</a:t>
                      </a:r>
                      <a:r>
                        <a:rPr lang="en-US" sz="1600" b="0" u="none" strike="noStrike" dirty="0">
                          <a:solidFill>
                            <a:srgbClr val="000000"/>
                          </a:solidFill>
                          <a:effectLst/>
                          <a:latin typeface="Arial" panose="020B0604020202020204" pitchFamily="34" charset="0"/>
                          <a:cs typeface="Arial" panose="020B0604020202020204" pitchFamily="34" charset="0"/>
                        </a:rPr>
                        <a:t>,9</a:t>
                      </a:r>
                      <a:r>
                        <a:rPr lang="mn-MN" sz="1600" b="0" u="none" strike="noStrike" dirty="0">
                          <a:solidFill>
                            <a:srgbClr val="000000"/>
                          </a:solidFill>
                          <a:effectLst/>
                          <a:latin typeface="Arial" panose="020B0604020202020204" pitchFamily="34" charset="0"/>
                          <a:cs typeface="Arial" panose="020B0604020202020204" pitchFamily="34" charset="0"/>
                        </a:rPr>
                        <a:t>2</a:t>
                      </a:r>
                      <a:r>
                        <a:rPr lang="en-US" sz="1600" b="0" u="none" strike="noStrike" dirty="0">
                          <a:solidFill>
                            <a:srgbClr val="000000"/>
                          </a:solidFill>
                          <a:effectLst/>
                          <a:latin typeface="Arial" panose="020B0604020202020204" pitchFamily="34" charset="0"/>
                          <a:cs typeface="Arial" panose="020B0604020202020204" pitchFamily="34" charset="0"/>
                        </a:rPr>
                        <a:t>3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mn-MN" sz="1600" b="0" u="none" strike="noStrike" dirty="0">
                          <a:solidFill>
                            <a:srgbClr val="000000"/>
                          </a:solidFill>
                          <a:effectLst/>
                          <a:latin typeface="Arial" panose="020B0604020202020204" pitchFamily="34" charset="0"/>
                          <a:cs typeface="Arial" panose="020B0604020202020204" pitchFamily="34" charset="0"/>
                        </a:rPr>
                        <a:t>9</a:t>
                      </a:r>
                      <a:r>
                        <a:rPr lang="en-US" sz="1600" b="0" u="none" strike="noStrike" dirty="0">
                          <a:solidFill>
                            <a:srgbClr val="000000"/>
                          </a:solidFill>
                          <a:effectLst/>
                          <a:latin typeface="Arial" panose="020B0604020202020204" pitchFamily="34" charset="0"/>
                          <a:cs typeface="Arial" panose="020B0604020202020204" pitchFamily="34" charset="0"/>
                        </a:rPr>
                        <a:t>,</a:t>
                      </a:r>
                      <a:r>
                        <a:rPr lang="mn-MN" sz="1600" b="0" u="none" strike="noStrike" dirty="0">
                          <a:solidFill>
                            <a:srgbClr val="000000"/>
                          </a:solidFill>
                          <a:effectLst/>
                          <a:latin typeface="Arial" panose="020B0604020202020204" pitchFamily="34" charset="0"/>
                          <a:cs typeface="Arial" panose="020B0604020202020204" pitchFamily="34" charset="0"/>
                        </a:rPr>
                        <a:t>494,091</a:t>
                      </a:r>
                      <a:r>
                        <a:rPr lang="en-US" sz="1600" b="0" u="none" strike="noStrike" dirty="0">
                          <a:solidFill>
                            <a:srgbClr val="000000"/>
                          </a:solidFill>
                          <a:effectLst/>
                          <a:latin typeface="Arial" panose="020B0604020202020204" pitchFamily="34" charset="0"/>
                          <a:cs typeface="Arial" panose="020B0604020202020204" pitchFamily="34" charset="0"/>
                        </a:rPr>
                        <a:t>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1"/>
                  </a:ext>
                </a:extLst>
              </a:tr>
              <a:tr h="368583">
                <a:tc>
                  <a:txBody>
                    <a:bodyPr/>
                    <a:lstStyle/>
                    <a:p>
                      <a:pPr algn="l" fontAlgn="ctr"/>
                      <a:r>
                        <a:rPr lang="mn-MN" sz="1600" b="0" u="none" strike="noStrike" dirty="0">
                          <a:solidFill>
                            <a:srgbClr val="000000"/>
                          </a:solidFill>
                          <a:effectLst/>
                          <a:latin typeface="Arial" panose="020B0604020202020204" pitchFamily="34" charset="0"/>
                          <a:cs typeface="Arial" panose="020B0604020202020204" pitchFamily="34" charset="0"/>
                        </a:rPr>
                        <a:t>Түрээсийн орлого</a:t>
                      </a:r>
                      <a:endParaRPr lang="mn-MN"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600" b="0" u="none" strike="noStrike" dirty="0">
                          <a:solidFill>
                            <a:srgbClr val="000000"/>
                          </a:solidFill>
                          <a:effectLst/>
                          <a:latin typeface="Arial" panose="020B0604020202020204" pitchFamily="34" charset="0"/>
                          <a:cs typeface="Arial" panose="020B0604020202020204" pitchFamily="34" charset="0"/>
                        </a:rPr>
                        <a:t> </a:t>
                      </a:r>
                      <a:r>
                        <a:rPr lang="mn-MN" sz="1600" b="0" u="none" strike="noStrike" dirty="0">
                          <a:solidFill>
                            <a:srgbClr val="000000"/>
                          </a:solidFill>
                          <a:effectLst/>
                          <a:latin typeface="Arial" panose="020B0604020202020204" pitchFamily="34" charset="0"/>
                          <a:cs typeface="Arial" panose="020B0604020202020204" pitchFamily="34" charset="0"/>
                        </a:rPr>
                        <a:t>1,033,468</a:t>
                      </a:r>
                      <a:r>
                        <a:rPr lang="en-US" sz="1600" b="0" u="none" strike="noStrike" dirty="0">
                          <a:solidFill>
                            <a:srgbClr val="000000"/>
                          </a:solidFill>
                          <a:effectLst/>
                          <a:latin typeface="Arial" panose="020B0604020202020204" pitchFamily="34" charset="0"/>
                          <a:cs typeface="Arial" panose="020B0604020202020204" pitchFamily="34" charset="0"/>
                        </a:rPr>
                        <a:t>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mn-MN" sz="1600" b="0" u="none" strike="noStrike" dirty="0">
                          <a:solidFill>
                            <a:srgbClr val="000000"/>
                          </a:solidFill>
                          <a:effectLst/>
                          <a:latin typeface="Arial" panose="020B0604020202020204" pitchFamily="34" charset="0"/>
                          <a:cs typeface="Arial" panose="020B0604020202020204" pitchFamily="34" charset="0"/>
                        </a:rPr>
                        <a:t>2,028,838</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mn-MN" sz="1600" b="0" u="none" strike="noStrike" dirty="0">
                          <a:solidFill>
                            <a:srgbClr val="000000"/>
                          </a:solidFill>
                          <a:effectLst/>
                          <a:latin typeface="Arial" panose="020B0604020202020204" pitchFamily="34" charset="0"/>
                          <a:cs typeface="Arial" panose="020B0604020202020204" pitchFamily="34" charset="0"/>
                        </a:rPr>
                        <a:t>1,194,251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2"/>
                  </a:ext>
                </a:extLst>
              </a:tr>
              <a:tr h="368583">
                <a:tc>
                  <a:txBody>
                    <a:bodyPr/>
                    <a:lstStyle/>
                    <a:p>
                      <a:pPr algn="l" fontAlgn="ctr"/>
                      <a:r>
                        <a:rPr lang="mn-MN" sz="1600" b="0" u="none" strike="noStrike" dirty="0">
                          <a:solidFill>
                            <a:srgbClr val="000000"/>
                          </a:solidFill>
                          <a:effectLst/>
                          <a:latin typeface="Arial" panose="020B0604020202020204" pitchFamily="34" charset="0"/>
                          <a:cs typeface="Arial" panose="020B0604020202020204" pitchFamily="34" charset="0"/>
                        </a:rPr>
                        <a:t>Хүүний орлого</a:t>
                      </a:r>
                      <a:endParaRPr lang="mn-MN"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600" b="0" u="none" strike="noStrike" dirty="0">
                          <a:solidFill>
                            <a:srgbClr val="000000"/>
                          </a:solidFill>
                          <a:effectLst/>
                          <a:latin typeface="Arial" panose="020B0604020202020204" pitchFamily="34" charset="0"/>
                          <a:cs typeface="Arial" panose="020B0604020202020204" pitchFamily="34" charset="0"/>
                        </a:rPr>
                        <a:t> </a:t>
                      </a:r>
                      <a:r>
                        <a:rPr lang="mn-MN" sz="1600" b="0" u="none" strike="noStrike" dirty="0">
                          <a:solidFill>
                            <a:srgbClr val="000000"/>
                          </a:solidFill>
                          <a:effectLst/>
                          <a:latin typeface="Arial" panose="020B0604020202020204" pitchFamily="34" charset="0"/>
                          <a:cs typeface="Arial" panose="020B0604020202020204" pitchFamily="34" charset="0"/>
                        </a:rPr>
                        <a:t>58</a:t>
                      </a:r>
                      <a:r>
                        <a:rPr lang="en-US" sz="1600" b="0" u="none" strike="noStrike" dirty="0">
                          <a:solidFill>
                            <a:srgbClr val="000000"/>
                          </a:solidFill>
                          <a:effectLst/>
                          <a:latin typeface="Arial" panose="020B0604020202020204" pitchFamily="34" charset="0"/>
                          <a:cs typeface="Arial" panose="020B0604020202020204" pitchFamily="34" charset="0"/>
                        </a:rPr>
                        <a:t>5,</a:t>
                      </a:r>
                      <a:r>
                        <a:rPr lang="mn-MN" sz="1600" b="0" u="none" strike="noStrike" dirty="0">
                          <a:solidFill>
                            <a:srgbClr val="000000"/>
                          </a:solidFill>
                          <a:effectLst/>
                          <a:latin typeface="Arial" panose="020B0604020202020204" pitchFamily="34" charset="0"/>
                          <a:cs typeface="Arial" panose="020B0604020202020204" pitchFamily="34" charset="0"/>
                        </a:rPr>
                        <a:t>049</a:t>
                      </a:r>
                      <a:r>
                        <a:rPr lang="en-US" sz="1600" b="0" u="none" strike="noStrike" dirty="0">
                          <a:solidFill>
                            <a:srgbClr val="000000"/>
                          </a:solidFill>
                          <a:effectLst/>
                          <a:latin typeface="Arial" panose="020B0604020202020204" pitchFamily="34" charset="0"/>
                          <a:cs typeface="Arial" panose="020B0604020202020204" pitchFamily="34" charset="0"/>
                        </a:rPr>
                        <a:t>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mn-MN" sz="1600" b="0" u="none" strike="noStrike" dirty="0">
                          <a:solidFill>
                            <a:srgbClr val="000000"/>
                          </a:solidFill>
                          <a:effectLst/>
                          <a:latin typeface="Arial" panose="020B0604020202020204" pitchFamily="34" charset="0"/>
                          <a:cs typeface="Arial" panose="020B0604020202020204" pitchFamily="34" charset="0"/>
                        </a:rPr>
                        <a:t>1,303,339</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mn-MN" sz="1600" b="0" u="none" strike="noStrike" dirty="0">
                          <a:solidFill>
                            <a:srgbClr val="000000"/>
                          </a:solidFill>
                          <a:effectLst/>
                          <a:latin typeface="Arial" panose="020B0604020202020204" pitchFamily="34" charset="0"/>
                          <a:cs typeface="Arial" panose="020B0604020202020204" pitchFamily="34" charset="0"/>
                        </a:rPr>
                        <a:t>750,394</a:t>
                      </a:r>
                      <a:r>
                        <a:rPr lang="en-US" sz="1600" b="0" u="none" strike="noStrike" dirty="0">
                          <a:solidFill>
                            <a:srgbClr val="000000"/>
                          </a:solidFill>
                          <a:effectLst/>
                          <a:latin typeface="Arial" panose="020B0604020202020204" pitchFamily="34" charset="0"/>
                          <a:cs typeface="Arial" panose="020B0604020202020204" pitchFamily="34" charset="0"/>
                        </a:rPr>
                        <a:t>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3"/>
                  </a:ext>
                </a:extLst>
              </a:tr>
              <a:tr h="368583">
                <a:tc>
                  <a:txBody>
                    <a:bodyPr/>
                    <a:lstStyle/>
                    <a:p>
                      <a:pPr algn="l" fontAlgn="ctr"/>
                      <a:r>
                        <a:rPr lang="mn-MN" sz="1600" b="0" u="none" strike="noStrike" dirty="0">
                          <a:solidFill>
                            <a:srgbClr val="000000"/>
                          </a:solidFill>
                          <a:effectLst/>
                          <a:latin typeface="Arial" panose="020B0604020202020204" pitchFamily="34" charset="0"/>
                          <a:cs typeface="Arial" panose="020B0604020202020204" pitchFamily="34" charset="0"/>
                        </a:rPr>
                        <a:t>Бусад орлого</a:t>
                      </a:r>
                      <a:endParaRPr lang="mn-MN"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600" b="0" u="none" strike="noStrike" dirty="0">
                          <a:solidFill>
                            <a:srgbClr val="000000"/>
                          </a:solidFill>
                          <a:effectLst/>
                          <a:latin typeface="Arial" panose="020B0604020202020204" pitchFamily="34" charset="0"/>
                          <a:cs typeface="Arial" panose="020B0604020202020204" pitchFamily="34" charset="0"/>
                        </a:rPr>
                        <a:t>  1,</a:t>
                      </a:r>
                      <a:r>
                        <a:rPr lang="mn-MN" sz="1600" b="0" u="none" strike="noStrike" dirty="0">
                          <a:solidFill>
                            <a:srgbClr val="000000"/>
                          </a:solidFill>
                          <a:effectLst/>
                          <a:latin typeface="Arial" panose="020B0604020202020204" pitchFamily="34" charset="0"/>
                          <a:cs typeface="Arial" panose="020B0604020202020204" pitchFamily="34" charset="0"/>
                        </a:rPr>
                        <a:t>830</a:t>
                      </a:r>
                      <a:r>
                        <a:rPr lang="en-US" sz="1600" b="0" u="none" strike="noStrike" dirty="0">
                          <a:solidFill>
                            <a:srgbClr val="000000"/>
                          </a:solidFill>
                          <a:effectLst/>
                          <a:latin typeface="Arial" panose="020B0604020202020204" pitchFamily="34" charset="0"/>
                          <a:cs typeface="Arial" panose="020B0604020202020204" pitchFamily="34" charset="0"/>
                        </a:rPr>
                        <a:t>,</a:t>
                      </a:r>
                      <a:r>
                        <a:rPr lang="mn-MN" sz="1600" b="0" u="none" strike="noStrike" dirty="0">
                          <a:solidFill>
                            <a:srgbClr val="000000"/>
                          </a:solidFill>
                          <a:effectLst/>
                          <a:latin typeface="Arial" panose="020B0604020202020204" pitchFamily="34" charset="0"/>
                          <a:cs typeface="Arial" panose="020B0604020202020204" pitchFamily="34" charset="0"/>
                        </a:rPr>
                        <a:t>146</a:t>
                      </a:r>
                      <a:r>
                        <a:rPr lang="en-US" sz="1600" b="0" u="none" strike="noStrike" dirty="0">
                          <a:solidFill>
                            <a:srgbClr val="000000"/>
                          </a:solidFill>
                          <a:effectLst/>
                          <a:latin typeface="Arial" panose="020B0604020202020204" pitchFamily="34" charset="0"/>
                          <a:cs typeface="Arial" panose="020B0604020202020204" pitchFamily="34" charset="0"/>
                        </a:rPr>
                        <a:t>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mn-MN" sz="1600" b="0" u="none" strike="noStrike" dirty="0">
                          <a:solidFill>
                            <a:srgbClr val="000000"/>
                          </a:solidFill>
                          <a:effectLst/>
                          <a:latin typeface="Arial" panose="020B0604020202020204" pitchFamily="34" charset="0"/>
                          <a:cs typeface="Arial" panose="020B0604020202020204" pitchFamily="34" charset="0"/>
                        </a:rPr>
                        <a:t>9,882,257</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mn-MN" sz="1600" b="0" u="none" strike="noStrike" dirty="0">
                          <a:solidFill>
                            <a:srgbClr val="000000"/>
                          </a:solidFill>
                          <a:effectLst/>
                          <a:latin typeface="Arial" panose="020B0604020202020204" pitchFamily="34" charset="0"/>
                          <a:cs typeface="Arial" panose="020B0604020202020204" pitchFamily="34" charset="0"/>
                        </a:rPr>
                        <a:t>130,9912</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4"/>
                  </a:ext>
                </a:extLst>
              </a:tr>
              <a:tr h="368583">
                <a:tc>
                  <a:txBody>
                    <a:bodyPr/>
                    <a:lstStyle/>
                    <a:p>
                      <a:pPr algn="l" fontAlgn="ctr"/>
                      <a:r>
                        <a:rPr lang="mn-MN" sz="1600" b="1" u="none" strike="noStrike" dirty="0">
                          <a:solidFill>
                            <a:srgbClr val="000000"/>
                          </a:solidFill>
                          <a:effectLst/>
                          <a:latin typeface="Arial" panose="020B0604020202020204" pitchFamily="34" charset="0"/>
                          <a:cs typeface="Arial" panose="020B0604020202020204" pitchFamily="34" charset="0"/>
                        </a:rPr>
                        <a:t>НИЙТ ОРЛОГО</a:t>
                      </a:r>
                      <a:endParaRPr lang="mn-MN"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mn-MN" sz="1600" b="1" u="none" strike="noStrike" dirty="0">
                          <a:solidFill>
                            <a:srgbClr val="000000"/>
                          </a:solidFill>
                          <a:effectLst/>
                          <a:latin typeface="Arial" panose="020B0604020202020204" pitchFamily="34" charset="0"/>
                          <a:cs typeface="Arial" panose="020B0604020202020204" pitchFamily="34" charset="0"/>
                        </a:rPr>
                        <a:t>1</a:t>
                      </a:r>
                      <a:r>
                        <a:rPr lang="en-US" sz="1600" b="1" u="none" strike="noStrike" dirty="0">
                          <a:solidFill>
                            <a:srgbClr val="000000"/>
                          </a:solidFill>
                          <a:effectLst/>
                          <a:latin typeface="Arial" panose="020B0604020202020204" pitchFamily="34" charset="0"/>
                          <a:cs typeface="Arial" panose="020B0604020202020204" pitchFamily="34" charset="0"/>
                        </a:rPr>
                        <a:t>6,</a:t>
                      </a:r>
                      <a:r>
                        <a:rPr lang="mn-MN" sz="1600" b="1" u="none" strike="noStrike" dirty="0">
                          <a:solidFill>
                            <a:srgbClr val="000000"/>
                          </a:solidFill>
                          <a:effectLst/>
                          <a:latin typeface="Arial" panose="020B0604020202020204" pitchFamily="34" charset="0"/>
                          <a:cs typeface="Arial" panose="020B0604020202020204" pitchFamily="34" charset="0"/>
                        </a:rPr>
                        <a:t>031</a:t>
                      </a:r>
                      <a:r>
                        <a:rPr lang="en-US" sz="1600" b="1" u="none" strike="noStrike" dirty="0">
                          <a:solidFill>
                            <a:srgbClr val="000000"/>
                          </a:solidFill>
                          <a:effectLst/>
                          <a:latin typeface="Arial" panose="020B0604020202020204" pitchFamily="34" charset="0"/>
                          <a:cs typeface="Arial" panose="020B0604020202020204" pitchFamily="34" charset="0"/>
                        </a:rPr>
                        <a:t>,</a:t>
                      </a:r>
                      <a:r>
                        <a:rPr lang="mn-MN" sz="1600" b="1" u="none" strike="noStrike" dirty="0">
                          <a:solidFill>
                            <a:srgbClr val="000000"/>
                          </a:solidFill>
                          <a:effectLst/>
                          <a:latin typeface="Arial" panose="020B0604020202020204" pitchFamily="34" charset="0"/>
                          <a:cs typeface="Arial" panose="020B0604020202020204" pitchFamily="34" charset="0"/>
                        </a:rPr>
                        <a:t>751</a:t>
                      </a:r>
                      <a:r>
                        <a:rPr lang="en-US" sz="1600" b="1" u="none" strike="noStrike" dirty="0">
                          <a:solidFill>
                            <a:srgbClr val="000000"/>
                          </a:solidFill>
                          <a:effectLst/>
                          <a:latin typeface="Arial" panose="020B0604020202020204" pitchFamily="34" charset="0"/>
                          <a:cs typeface="Arial" panose="020B0604020202020204" pitchFamily="34" charset="0"/>
                        </a:rPr>
                        <a:t> </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600" b="1" u="none" strike="noStrike" dirty="0">
                          <a:solidFill>
                            <a:srgbClr val="000000"/>
                          </a:solidFill>
                          <a:effectLst/>
                          <a:latin typeface="Arial" panose="020B0604020202020204" pitchFamily="34" charset="0"/>
                          <a:cs typeface="Arial" panose="020B0604020202020204" pitchFamily="34" charset="0"/>
                        </a:rPr>
                        <a:t>  2</a:t>
                      </a:r>
                      <a:r>
                        <a:rPr lang="mn-MN" sz="1600" b="1" u="none" strike="noStrike" dirty="0">
                          <a:solidFill>
                            <a:srgbClr val="000000"/>
                          </a:solidFill>
                          <a:effectLst/>
                          <a:latin typeface="Arial" panose="020B0604020202020204" pitchFamily="34" charset="0"/>
                          <a:cs typeface="Arial" panose="020B0604020202020204" pitchFamily="34" charset="0"/>
                        </a:rPr>
                        <a:t>9</a:t>
                      </a:r>
                      <a:r>
                        <a:rPr lang="en-US" sz="1600" b="1" u="none" strike="noStrike" dirty="0">
                          <a:solidFill>
                            <a:srgbClr val="000000"/>
                          </a:solidFill>
                          <a:effectLst/>
                          <a:latin typeface="Arial" panose="020B0604020202020204" pitchFamily="34" charset="0"/>
                          <a:cs typeface="Arial" panose="020B0604020202020204" pitchFamily="34" charset="0"/>
                        </a:rPr>
                        <a:t>,</a:t>
                      </a:r>
                      <a:r>
                        <a:rPr lang="mn-MN" sz="1600" b="1" u="none" strike="noStrike" dirty="0">
                          <a:solidFill>
                            <a:srgbClr val="000000"/>
                          </a:solidFill>
                          <a:effectLst/>
                          <a:latin typeface="Arial" panose="020B0604020202020204" pitchFamily="34" charset="0"/>
                          <a:cs typeface="Arial" panose="020B0604020202020204" pitchFamily="34" charset="0"/>
                        </a:rPr>
                        <a:t>757</a:t>
                      </a:r>
                      <a:r>
                        <a:rPr lang="en-US" sz="1600" b="1" u="none" strike="noStrike" dirty="0">
                          <a:solidFill>
                            <a:srgbClr val="000000"/>
                          </a:solidFill>
                          <a:effectLst/>
                          <a:latin typeface="Arial" panose="020B0604020202020204" pitchFamily="34" charset="0"/>
                          <a:cs typeface="Arial" panose="020B0604020202020204" pitchFamily="34" charset="0"/>
                        </a:rPr>
                        <a:t>,</a:t>
                      </a:r>
                      <a:r>
                        <a:rPr lang="mn-MN" sz="1600" b="1" u="none" strike="noStrike" dirty="0">
                          <a:solidFill>
                            <a:srgbClr val="000000"/>
                          </a:solidFill>
                          <a:effectLst/>
                          <a:latin typeface="Arial" panose="020B0604020202020204" pitchFamily="34" charset="0"/>
                          <a:cs typeface="Arial" panose="020B0604020202020204" pitchFamily="34" charset="0"/>
                        </a:rPr>
                        <a:t>358</a:t>
                      </a:r>
                      <a:r>
                        <a:rPr lang="en-US" sz="1600" b="1" u="none" strike="noStrike" dirty="0">
                          <a:solidFill>
                            <a:srgbClr val="000000"/>
                          </a:solidFill>
                          <a:effectLst/>
                          <a:latin typeface="Arial" panose="020B0604020202020204" pitchFamily="34" charset="0"/>
                          <a:cs typeface="Arial" panose="020B0604020202020204" pitchFamily="34" charset="0"/>
                        </a:rPr>
                        <a:t>  </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600" b="1" u="none" strike="noStrike" dirty="0">
                          <a:solidFill>
                            <a:srgbClr val="000000"/>
                          </a:solidFill>
                          <a:effectLst/>
                          <a:latin typeface="Arial" panose="020B0604020202020204" pitchFamily="34" charset="0"/>
                          <a:cs typeface="Arial" panose="020B0604020202020204" pitchFamily="34" charset="0"/>
                        </a:rPr>
                        <a:t>  1</a:t>
                      </a:r>
                      <a:r>
                        <a:rPr lang="mn-MN" sz="1600" b="1" u="none" strike="noStrike" dirty="0">
                          <a:solidFill>
                            <a:srgbClr val="000000"/>
                          </a:solidFill>
                          <a:effectLst/>
                          <a:latin typeface="Arial" panose="020B0604020202020204" pitchFamily="34" charset="0"/>
                          <a:cs typeface="Arial" panose="020B0604020202020204" pitchFamily="34" charset="0"/>
                        </a:rPr>
                        <a:t>1</a:t>
                      </a:r>
                      <a:r>
                        <a:rPr lang="en-US" sz="1600" b="1" u="none" strike="noStrike" dirty="0">
                          <a:solidFill>
                            <a:srgbClr val="000000"/>
                          </a:solidFill>
                          <a:effectLst/>
                          <a:latin typeface="Arial" panose="020B0604020202020204" pitchFamily="34" charset="0"/>
                          <a:cs typeface="Arial" panose="020B0604020202020204" pitchFamily="34" charset="0"/>
                        </a:rPr>
                        <a:t>,</a:t>
                      </a:r>
                      <a:r>
                        <a:rPr lang="mn-MN" sz="1600" b="1" u="none" strike="noStrike" dirty="0">
                          <a:solidFill>
                            <a:srgbClr val="000000"/>
                          </a:solidFill>
                          <a:effectLst/>
                          <a:latin typeface="Arial" panose="020B0604020202020204" pitchFamily="34" charset="0"/>
                          <a:cs typeface="Arial" panose="020B0604020202020204" pitchFamily="34" charset="0"/>
                        </a:rPr>
                        <a:t>569</a:t>
                      </a:r>
                      <a:r>
                        <a:rPr lang="en-US" sz="1600" b="1" u="none" strike="noStrike" dirty="0">
                          <a:solidFill>
                            <a:srgbClr val="000000"/>
                          </a:solidFill>
                          <a:effectLst/>
                          <a:latin typeface="Arial" panose="020B0604020202020204" pitchFamily="34" charset="0"/>
                          <a:cs typeface="Arial" panose="020B0604020202020204" pitchFamily="34" charset="0"/>
                        </a:rPr>
                        <a:t>,</a:t>
                      </a:r>
                      <a:r>
                        <a:rPr lang="mn-MN" sz="1600" b="1" u="none" strike="noStrike" dirty="0">
                          <a:solidFill>
                            <a:srgbClr val="000000"/>
                          </a:solidFill>
                          <a:effectLst/>
                          <a:latin typeface="Arial" panose="020B0604020202020204" pitchFamily="34" charset="0"/>
                          <a:cs typeface="Arial" panose="020B0604020202020204" pitchFamily="34" charset="0"/>
                        </a:rPr>
                        <a:t>728</a:t>
                      </a:r>
                      <a:r>
                        <a:rPr lang="en-US" sz="1600" b="1" u="none" strike="noStrike" dirty="0">
                          <a:solidFill>
                            <a:srgbClr val="000000"/>
                          </a:solidFill>
                          <a:effectLst/>
                          <a:latin typeface="Arial" panose="020B0604020202020204" pitchFamily="34" charset="0"/>
                          <a:cs typeface="Arial" panose="020B0604020202020204" pitchFamily="34" charset="0"/>
                        </a:rPr>
                        <a:t> </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5"/>
                  </a:ext>
                </a:extLst>
              </a:tr>
              <a:tr h="535143">
                <a:tc>
                  <a:txBody>
                    <a:bodyPr/>
                    <a:lstStyle/>
                    <a:p>
                      <a:pPr algn="l" fontAlgn="ctr"/>
                      <a:r>
                        <a:rPr lang="ru-RU" sz="1600" b="0" u="none" strike="noStrike" dirty="0">
                          <a:solidFill>
                            <a:srgbClr val="000000"/>
                          </a:solidFill>
                          <a:effectLst/>
                          <a:latin typeface="Arial" panose="020B0604020202020204" pitchFamily="34" charset="0"/>
                          <a:cs typeface="Arial" panose="020B0604020202020204" pitchFamily="34" charset="0"/>
                        </a:rPr>
                        <a:t>Ерөнхий ба удирдлага үйл ажиллагааны зардал</a:t>
                      </a:r>
                      <a:endParaRPr lang="ru-RU"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mn-MN" sz="1600" b="0" u="none" strike="noStrike" dirty="0">
                          <a:solidFill>
                            <a:srgbClr val="000000"/>
                          </a:solidFill>
                          <a:effectLst/>
                          <a:latin typeface="Arial" panose="020B0604020202020204" pitchFamily="34" charset="0"/>
                          <a:cs typeface="Arial" panose="020B0604020202020204" pitchFamily="34" charset="0"/>
                        </a:rPr>
                        <a:t>1</a:t>
                      </a:r>
                      <a:r>
                        <a:rPr lang="en-US" sz="1600" b="0" u="none" strike="noStrike" dirty="0">
                          <a:solidFill>
                            <a:srgbClr val="000000"/>
                          </a:solidFill>
                          <a:effectLst/>
                          <a:latin typeface="Arial" panose="020B0604020202020204" pitchFamily="34" charset="0"/>
                          <a:cs typeface="Arial" panose="020B0604020202020204" pitchFamily="34" charset="0"/>
                        </a:rPr>
                        <a:t>,</a:t>
                      </a:r>
                      <a:r>
                        <a:rPr lang="mn-MN" sz="1600" b="0" u="none" strike="noStrike" dirty="0">
                          <a:solidFill>
                            <a:srgbClr val="000000"/>
                          </a:solidFill>
                          <a:effectLst/>
                          <a:latin typeface="Arial" panose="020B0604020202020204" pitchFamily="34" charset="0"/>
                          <a:cs typeface="Arial" panose="020B0604020202020204" pitchFamily="34" charset="0"/>
                        </a:rPr>
                        <a:t>894</a:t>
                      </a:r>
                      <a:r>
                        <a:rPr lang="en-US" sz="1600" b="0" u="none" strike="noStrike" dirty="0">
                          <a:solidFill>
                            <a:srgbClr val="000000"/>
                          </a:solidFill>
                          <a:effectLst/>
                          <a:latin typeface="Arial" panose="020B0604020202020204" pitchFamily="34" charset="0"/>
                          <a:cs typeface="Arial" panose="020B0604020202020204" pitchFamily="34" charset="0"/>
                        </a:rPr>
                        <a:t>,</a:t>
                      </a:r>
                      <a:r>
                        <a:rPr lang="mn-MN" sz="1600" b="0" u="none" strike="noStrike" dirty="0">
                          <a:solidFill>
                            <a:srgbClr val="000000"/>
                          </a:solidFill>
                          <a:effectLst/>
                          <a:latin typeface="Arial" panose="020B0604020202020204" pitchFamily="34" charset="0"/>
                          <a:cs typeface="Arial" panose="020B0604020202020204" pitchFamily="34" charset="0"/>
                        </a:rPr>
                        <a:t>290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600" b="0" u="none" strike="noStrike" dirty="0">
                          <a:solidFill>
                            <a:srgbClr val="000000"/>
                          </a:solidFill>
                          <a:effectLst/>
                          <a:latin typeface="Arial" panose="020B0604020202020204" pitchFamily="34" charset="0"/>
                          <a:cs typeface="Arial" panose="020B0604020202020204" pitchFamily="34" charset="0"/>
                        </a:rPr>
                        <a:t> </a:t>
                      </a:r>
                      <a:r>
                        <a:rPr lang="mn-MN" sz="1600" b="0" u="none" strike="noStrike" dirty="0">
                          <a:solidFill>
                            <a:srgbClr val="000000"/>
                          </a:solidFill>
                          <a:effectLst/>
                          <a:latin typeface="Arial" panose="020B0604020202020204" pitchFamily="34" charset="0"/>
                          <a:cs typeface="Arial" panose="020B0604020202020204" pitchFamily="34" charset="0"/>
                        </a:rPr>
                        <a:t>1</a:t>
                      </a:r>
                      <a:r>
                        <a:rPr lang="en-US" sz="1600" b="0" u="none" strike="noStrike" dirty="0">
                          <a:solidFill>
                            <a:srgbClr val="000000"/>
                          </a:solidFill>
                          <a:effectLst/>
                          <a:latin typeface="Arial" panose="020B0604020202020204" pitchFamily="34" charset="0"/>
                          <a:cs typeface="Arial" panose="020B0604020202020204" pitchFamily="34" charset="0"/>
                        </a:rPr>
                        <a:t>,</a:t>
                      </a:r>
                      <a:r>
                        <a:rPr lang="mn-MN" sz="1600" b="0" u="none" strike="noStrike" dirty="0">
                          <a:solidFill>
                            <a:srgbClr val="000000"/>
                          </a:solidFill>
                          <a:effectLst/>
                          <a:latin typeface="Arial" panose="020B0604020202020204" pitchFamily="34" charset="0"/>
                          <a:cs typeface="Arial" panose="020B0604020202020204" pitchFamily="34" charset="0"/>
                        </a:rPr>
                        <a:t>718</a:t>
                      </a:r>
                      <a:r>
                        <a:rPr lang="en-US" sz="1600" b="0" u="none" strike="noStrike" dirty="0">
                          <a:solidFill>
                            <a:srgbClr val="000000"/>
                          </a:solidFill>
                          <a:effectLst/>
                          <a:latin typeface="Arial" panose="020B0604020202020204" pitchFamily="34" charset="0"/>
                          <a:cs typeface="Arial" panose="020B0604020202020204" pitchFamily="34" charset="0"/>
                        </a:rPr>
                        <a:t>,</a:t>
                      </a:r>
                      <a:r>
                        <a:rPr lang="mn-MN" sz="1600" b="0" u="none" strike="noStrike" dirty="0">
                          <a:solidFill>
                            <a:srgbClr val="000000"/>
                          </a:solidFill>
                          <a:effectLst/>
                          <a:latin typeface="Arial" panose="020B0604020202020204" pitchFamily="34" charset="0"/>
                          <a:cs typeface="Arial" panose="020B0604020202020204" pitchFamily="34" charset="0"/>
                        </a:rPr>
                        <a:t>1</a:t>
                      </a:r>
                      <a:r>
                        <a:rPr lang="en-US" sz="1600" b="0" u="none" strike="noStrike" dirty="0">
                          <a:solidFill>
                            <a:srgbClr val="000000"/>
                          </a:solidFill>
                          <a:effectLst/>
                          <a:latin typeface="Arial" panose="020B0604020202020204" pitchFamily="34" charset="0"/>
                          <a:cs typeface="Arial" panose="020B0604020202020204" pitchFamily="34" charset="0"/>
                        </a:rPr>
                        <a:t>74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mn-MN" sz="1600" b="0" u="none" strike="noStrike" dirty="0">
                          <a:solidFill>
                            <a:srgbClr val="000000"/>
                          </a:solidFill>
                          <a:effectLst/>
                          <a:latin typeface="Arial" panose="020B0604020202020204" pitchFamily="34" charset="0"/>
                          <a:cs typeface="Arial" panose="020B0604020202020204" pitchFamily="34" charset="0"/>
                        </a:rPr>
                        <a:t>1</a:t>
                      </a:r>
                      <a:r>
                        <a:rPr lang="en-US" sz="1600" b="0" u="none" strike="noStrike" dirty="0">
                          <a:solidFill>
                            <a:srgbClr val="000000"/>
                          </a:solidFill>
                          <a:effectLst/>
                          <a:latin typeface="Arial" panose="020B0604020202020204" pitchFamily="34" charset="0"/>
                          <a:cs typeface="Arial" panose="020B0604020202020204" pitchFamily="34" charset="0"/>
                        </a:rPr>
                        <a:t>,</a:t>
                      </a:r>
                      <a:r>
                        <a:rPr lang="mn-MN" sz="1600" b="0" u="none" strike="noStrike" dirty="0">
                          <a:solidFill>
                            <a:srgbClr val="000000"/>
                          </a:solidFill>
                          <a:effectLst/>
                          <a:latin typeface="Arial" panose="020B0604020202020204" pitchFamily="34" charset="0"/>
                          <a:cs typeface="Arial" panose="020B0604020202020204" pitchFamily="34" charset="0"/>
                        </a:rPr>
                        <a:t>928</a:t>
                      </a:r>
                      <a:r>
                        <a:rPr lang="en-US" sz="1600" b="0" u="none" strike="noStrike" dirty="0">
                          <a:solidFill>
                            <a:srgbClr val="000000"/>
                          </a:solidFill>
                          <a:effectLst/>
                          <a:latin typeface="Arial" panose="020B0604020202020204" pitchFamily="34" charset="0"/>
                          <a:cs typeface="Arial" panose="020B0604020202020204" pitchFamily="34" charset="0"/>
                        </a:rPr>
                        <a:t>,</a:t>
                      </a:r>
                      <a:r>
                        <a:rPr lang="mn-MN" sz="1600" b="0" u="none" strike="noStrike" dirty="0">
                          <a:solidFill>
                            <a:srgbClr val="000000"/>
                          </a:solidFill>
                          <a:effectLst/>
                          <a:latin typeface="Arial" panose="020B0604020202020204" pitchFamily="34" charset="0"/>
                          <a:cs typeface="Arial" panose="020B0604020202020204" pitchFamily="34" charset="0"/>
                        </a:rPr>
                        <a:t>477</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7"/>
                  </a:ext>
                </a:extLst>
              </a:tr>
              <a:tr h="511277">
                <a:tc>
                  <a:txBody>
                    <a:bodyPr/>
                    <a:lstStyle/>
                    <a:p>
                      <a:pPr algn="l" fontAlgn="ctr"/>
                      <a:r>
                        <a:rPr lang="mn-MN" sz="1600" b="0" u="none" strike="noStrike" dirty="0">
                          <a:solidFill>
                            <a:srgbClr val="000000"/>
                          </a:solidFill>
                          <a:effectLst/>
                          <a:latin typeface="Arial" panose="020B0604020202020204" pitchFamily="34" charset="0"/>
                          <a:cs typeface="Arial" panose="020B0604020202020204" pitchFamily="34" charset="0"/>
                        </a:rPr>
                        <a:t>Үйлдвэрлэлийн өртөг зардал</a:t>
                      </a:r>
                      <a:endParaRPr lang="mn-MN"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600" b="0" u="none" strike="noStrike" dirty="0">
                          <a:solidFill>
                            <a:srgbClr val="000000"/>
                          </a:solidFill>
                          <a:effectLst/>
                          <a:latin typeface="Arial" panose="020B0604020202020204" pitchFamily="34" charset="0"/>
                          <a:cs typeface="Arial" panose="020B0604020202020204" pitchFamily="34" charset="0"/>
                        </a:rPr>
                        <a:t>1</a:t>
                      </a:r>
                      <a:r>
                        <a:rPr lang="mn-MN" sz="1600" b="0" u="none" strike="noStrike" dirty="0">
                          <a:solidFill>
                            <a:srgbClr val="000000"/>
                          </a:solidFill>
                          <a:effectLst/>
                          <a:latin typeface="Arial" panose="020B0604020202020204" pitchFamily="34" charset="0"/>
                          <a:cs typeface="Arial" panose="020B0604020202020204" pitchFamily="34" charset="0"/>
                        </a:rPr>
                        <a:t>2,458,265</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600" b="0" u="none" strike="noStrike" dirty="0">
                          <a:solidFill>
                            <a:srgbClr val="000000"/>
                          </a:solidFill>
                          <a:effectLst/>
                          <a:latin typeface="Arial" panose="020B0604020202020204" pitchFamily="34" charset="0"/>
                          <a:cs typeface="Arial" panose="020B0604020202020204" pitchFamily="34" charset="0"/>
                        </a:rPr>
                        <a:t> </a:t>
                      </a:r>
                      <a:r>
                        <a:rPr lang="mn-MN" sz="1600" b="0" u="none" strike="noStrike" dirty="0">
                          <a:solidFill>
                            <a:srgbClr val="000000"/>
                          </a:solidFill>
                          <a:effectLst/>
                          <a:latin typeface="Arial" panose="020B0604020202020204" pitchFamily="34" charset="0"/>
                          <a:cs typeface="Arial" panose="020B0604020202020204" pitchFamily="34" charset="0"/>
                        </a:rPr>
                        <a:t>21</a:t>
                      </a:r>
                      <a:r>
                        <a:rPr lang="en-US" sz="1600" b="0" u="none" strike="noStrike" dirty="0">
                          <a:solidFill>
                            <a:srgbClr val="000000"/>
                          </a:solidFill>
                          <a:effectLst/>
                          <a:latin typeface="Arial" panose="020B0604020202020204" pitchFamily="34" charset="0"/>
                          <a:cs typeface="Arial" panose="020B0604020202020204" pitchFamily="34" charset="0"/>
                        </a:rPr>
                        <a:t>,</a:t>
                      </a:r>
                      <a:r>
                        <a:rPr lang="mn-MN" sz="1600" b="0" u="none" strike="noStrike" dirty="0">
                          <a:solidFill>
                            <a:srgbClr val="000000"/>
                          </a:solidFill>
                          <a:effectLst/>
                          <a:latin typeface="Arial" panose="020B0604020202020204" pitchFamily="34" charset="0"/>
                          <a:cs typeface="Arial" panose="020B0604020202020204" pitchFamily="34" charset="0"/>
                        </a:rPr>
                        <a:t>139</a:t>
                      </a:r>
                      <a:r>
                        <a:rPr lang="en-US" sz="1600" b="0" u="none" strike="noStrike" dirty="0">
                          <a:solidFill>
                            <a:srgbClr val="000000"/>
                          </a:solidFill>
                          <a:effectLst/>
                          <a:latin typeface="Arial" panose="020B0604020202020204" pitchFamily="34" charset="0"/>
                          <a:cs typeface="Arial" panose="020B0604020202020204" pitchFamily="34" charset="0"/>
                        </a:rPr>
                        <a:t>,</a:t>
                      </a:r>
                      <a:r>
                        <a:rPr lang="mn-MN" sz="1600" b="0" u="none" strike="noStrike" dirty="0">
                          <a:solidFill>
                            <a:srgbClr val="000000"/>
                          </a:solidFill>
                          <a:effectLst/>
                          <a:latin typeface="Arial" panose="020B0604020202020204" pitchFamily="34" charset="0"/>
                          <a:cs typeface="Arial" panose="020B0604020202020204" pitchFamily="34" charset="0"/>
                        </a:rPr>
                        <a:t>819</a:t>
                      </a:r>
                      <a:r>
                        <a:rPr lang="en-US" sz="1600" b="0" u="none" strike="noStrike" dirty="0">
                          <a:solidFill>
                            <a:srgbClr val="000000"/>
                          </a:solidFill>
                          <a:effectLst/>
                          <a:latin typeface="Arial" panose="020B0604020202020204" pitchFamily="34" charset="0"/>
                          <a:cs typeface="Arial" panose="020B0604020202020204" pitchFamily="34" charset="0"/>
                        </a:rPr>
                        <a:t>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600" b="0" u="none" strike="noStrike" dirty="0">
                          <a:solidFill>
                            <a:srgbClr val="000000"/>
                          </a:solidFill>
                          <a:effectLst/>
                          <a:latin typeface="Arial" panose="020B0604020202020204" pitchFamily="34" charset="0"/>
                          <a:cs typeface="Arial" panose="020B0604020202020204" pitchFamily="34" charset="0"/>
                        </a:rPr>
                        <a:t> </a:t>
                      </a:r>
                      <a:r>
                        <a:rPr lang="mn-MN" sz="1600" b="0" u="none" strike="noStrike" dirty="0">
                          <a:solidFill>
                            <a:srgbClr val="000000"/>
                          </a:solidFill>
                          <a:effectLst/>
                          <a:latin typeface="Arial" panose="020B0604020202020204" pitchFamily="34" charset="0"/>
                          <a:cs typeface="Arial" panose="020B0604020202020204" pitchFamily="34" charset="0"/>
                        </a:rPr>
                        <a:t>7</a:t>
                      </a:r>
                      <a:r>
                        <a:rPr lang="en-US" sz="1600" b="0" u="none" strike="noStrike" dirty="0">
                          <a:solidFill>
                            <a:srgbClr val="000000"/>
                          </a:solidFill>
                          <a:effectLst/>
                          <a:latin typeface="Arial" panose="020B0604020202020204" pitchFamily="34" charset="0"/>
                          <a:cs typeface="Arial" panose="020B0604020202020204" pitchFamily="34" charset="0"/>
                        </a:rPr>
                        <a:t>,</a:t>
                      </a:r>
                      <a:r>
                        <a:rPr lang="mn-MN" sz="1600" b="0" u="none" strike="noStrike" dirty="0">
                          <a:solidFill>
                            <a:srgbClr val="000000"/>
                          </a:solidFill>
                          <a:effectLst/>
                          <a:latin typeface="Arial" panose="020B0604020202020204" pitchFamily="34" charset="0"/>
                          <a:cs typeface="Arial" panose="020B0604020202020204" pitchFamily="34" charset="0"/>
                        </a:rPr>
                        <a:t>845</a:t>
                      </a:r>
                      <a:r>
                        <a:rPr lang="en-US" sz="1600" b="0" u="none" strike="noStrike" dirty="0">
                          <a:solidFill>
                            <a:srgbClr val="000000"/>
                          </a:solidFill>
                          <a:effectLst/>
                          <a:latin typeface="Arial" panose="020B0604020202020204" pitchFamily="34" charset="0"/>
                          <a:cs typeface="Arial" panose="020B0604020202020204" pitchFamily="34" charset="0"/>
                        </a:rPr>
                        <a:t>,</a:t>
                      </a:r>
                      <a:r>
                        <a:rPr lang="mn-MN" sz="1600" b="0" u="none" strike="noStrike" dirty="0">
                          <a:solidFill>
                            <a:srgbClr val="000000"/>
                          </a:solidFill>
                          <a:effectLst/>
                          <a:latin typeface="Arial" panose="020B0604020202020204" pitchFamily="34" charset="0"/>
                          <a:cs typeface="Arial" panose="020B0604020202020204" pitchFamily="34" charset="0"/>
                        </a:rPr>
                        <a:t>477</a:t>
                      </a:r>
                      <a:r>
                        <a:rPr lang="en-US" sz="1600" b="0" u="none" strike="noStrike" dirty="0">
                          <a:solidFill>
                            <a:srgbClr val="000000"/>
                          </a:solidFill>
                          <a:effectLst/>
                          <a:latin typeface="Arial" panose="020B0604020202020204" pitchFamily="34" charset="0"/>
                          <a:cs typeface="Arial" panose="020B0604020202020204" pitchFamily="34" charset="0"/>
                        </a:rPr>
                        <a:t>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8"/>
                  </a:ext>
                </a:extLst>
              </a:tr>
              <a:tr h="494723">
                <a:tc>
                  <a:txBody>
                    <a:bodyPr/>
                    <a:lstStyle/>
                    <a:p>
                      <a:pPr algn="l" fontAlgn="ctr"/>
                      <a:r>
                        <a:rPr lang="mn-MN" sz="1600" b="1" u="none" strike="noStrike" dirty="0">
                          <a:solidFill>
                            <a:schemeClr val="tx1"/>
                          </a:solidFill>
                          <a:effectLst/>
                          <a:latin typeface="Arial" panose="020B0604020202020204" pitchFamily="34" charset="0"/>
                          <a:cs typeface="Arial" panose="020B0604020202020204" pitchFamily="34" charset="0"/>
                        </a:rPr>
                        <a:t>НИЙТ ЗАРДАЛ</a:t>
                      </a:r>
                    </a:p>
                  </a:txBody>
                  <a:tcPr marL="9525" marR="9525" marT="9525" marB="0" anchor="ctr"/>
                </a:tc>
                <a:tc>
                  <a:txBody>
                    <a:bodyPr/>
                    <a:lstStyle/>
                    <a:p>
                      <a:pPr algn="ctr" fontAlgn="b"/>
                      <a:r>
                        <a:rPr lang="mn-MN" sz="1600" b="1" u="none" strike="noStrike" dirty="0">
                          <a:solidFill>
                            <a:schemeClr val="tx1"/>
                          </a:solidFill>
                          <a:effectLst/>
                          <a:latin typeface="Arial" panose="020B0604020202020204" pitchFamily="34" charset="0"/>
                          <a:cs typeface="Arial" panose="020B0604020202020204" pitchFamily="34" charset="0"/>
                        </a:rPr>
                        <a:t>14</a:t>
                      </a:r>
                      <a:r>
                        <a:rPr lang="en-US" sz="1600" b="1" u="none" strike="noStrike" dirty="0">
                          <a:solidFill>
                            <a:schemeClr val="tx1"/>
                          </a:solidFill>
                          <a:effectLst/>
                          <a:latin typeface="Arial" panose="020B0604020202020204" pitchFamily="34" charset="0"/>
                          <a:cs typeface="Arial" panose="020B0604020202020204" pitchFamily="34" charset="0"/>
                        </a:rPr>
                        <a:t>,</a:t>
                      </a:r>
                      <a:r>
                        <a:rPr lang="mn-MN" sz="1600" b="1" u="none" strike="noStrike" dirty="0">
                          <a:solidFill>
                            <a:schemeClr val="tx1"/>
                          </a:solidFill>
                          <a:effectLst/>
                          <a:latin typeface="Arial" panose="020B0604020202020204" pitchFamily="34" charset="0"/>
                          <a:cs typeface="Arial" panose="020B0604020202020204" pitchFamily="34" charset="0"/>
                        </a:rPr>
                        <a:t>352</a:t>
                      </a:r>
                      <a:r>
                        <a:rPr lang="en-US" sz="1600" b="1" u="none" strike="noStrike" dirty="0">
                          <a:solidFill>
                            <a:schemeClr val="tx1"/>
                          </a:solidFill>
                          <a:effectLst/>
                          <a:latin typeface="Arial" panose="020B0604020202020204" pitchFamily="34" charset="0"/>
                          <a:cs typeface="Arial" panose="020B0604020202020204" pitchFamily="34" charset="0"/>
                        </a:rPr>
                        <a:t>,</a:t>
                      </a:r>
                      <a:r>
                        <a:rPr lang="mn-MN" sz="1600" b="1" u="none" strike="noStrike" dirty="0">
                          <a:solidFill>
                            <a:schemeClr val="tx1"/>
                          </a:solidFill>
                          <a:effectLst/>
                          <a:latin typeface="Arial" panose="020B0604020202020204" pitchFamily="34" charset="0"/>
                          <a:cs typeface="Arial" panose="020B0604020202020204" pitchFamily="34" charset="0"/>
                        </a:rPr>
                        <a:t>555</a:t>
                      </a:r>
                      <a:r>
                        <a:rPr lang="en-US" sz="1600" b="1" u="none" strike="noStrike" dirty="0">
                          <a:solidFill>
                            <a:schemeClr val="tx1"/>
                          </a:solidFill>
                          <a:effectLst/>
                          <a:latin typeface="Arial" panose="020B0604020202020204" pitchFamily="34" charset="0"/>
                          <a:cs typeface="Arial" panose="020B0604020202020204" pitchFamily="34" charset="0"/>
                        </a:rPr>
                        <a:t> </a:t>
                      </a:r>
                      <a:endParaRPr lang="mn-MN" sz="1600" b="1"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600" b="1" u="none" strike="noStrike" dirty="0">
                          <a:solidFill>
                            <a:schemeClr val="tx1"/>
                          </a:solidFill>
                          <a:effectLst/>
                          <a:latin typeface="Arial" panose="020B0604020202020204" pitchFamily="34" charset="0"/>
                          <a:cs typeface="Arial" panose="020B0604020202020204" pitchFamily="34" charset="0"/>
                        </a:rPr>
                        <a:t> 2</a:t>
                      </a:r>
                      <a:r>
                        <a:rPr lang="mn-MN" sz="1600" b="1" u="none" strike="noStrike" dirty="0">
                          <a:solidFill>
                            <a:schemeClr val="tx1"/>
                          </a:solidFill>
                          <a:effectLst/>
                          <a:latin typeface="Arial" panose="020B0604020202020204" pitchFamily="34" charset="0"/>
                          <a:cs typeface="Arial" panose="020B0604020202020204" pitchFamily="34" charset="0"/>
                        </a:rPr>
                        <a:t>2</a:t>
                      </a:r>
                      <a:r>
                        <a:rPr lang="en-US" sz="1600" b="1" u="none" strike="noStrike" dirty="0">
                          <a:solidFill>
                            <a:schemeClr val="tx1"/>
                          </a:solidFill>
                          <a:effectLst/>
                          <a:latin typeface="Arial" panose="020B0604020202020204" pitchFamily="34" charset="0"/>
                          <a:cs typeface="Arial" panose="020B0604020202020204" pitchFamily="34" charset="0"/>
                        </a:rPr>
                        <a:t>,</a:t>
                      </a:r>
                      <a:r>
                        <a:rPr lang="mn-MN" sz="1600" b="1" u="none" strike="noStrike" dirty="0">
                          <a:solidFill>
                            <a:schemeClr val="tx1"/>
                          </a:solidFill>
                          <a:effectLst/>
                          <a:latin typeface="Arial" panose="020B0604020202020204" pitchFamily="34" charset="0"/>
                          <a:cs typeface="Arial" panose="020B0604020202020204" pitchFamily="34" charset="0"/>
                        </a:rPr>
                        <a:t>857</a:t>
                      </a:r>
                      <a:r>
                        <a:rPr lang="en-US" sz="1600" b="1" u="none" strike="noStrike" dirty="0">
                          <a:solidFill>
                            <a:schemeClr val="tx1"/>
                          </a:solidFill>
                          <a:effectLst/>
                          <a:latin typeface="Arial" panose="020B0604020202020204" pitchFamily="34" charset="0"/>
                          <a:cs typeface="Arial" panose="020B0604020202020204" pitchFamily="34" charset="0"/>
                        </a:rPr>
                        <a:t>,</a:t>
                      </a:r>
                      <a:r>
                        <a:rPr lang="mn-MN" sz="1600" b="1" u="none" strike="noStrike" dirty="0">
                          <a:solidFill>
                            <a:schemeClr val="tx1"/>
                          </a:solidFill>
                          <a:effectLst/>
                          <a:latin typeface="Arial" panose="020B0604020202020204" pitchFamily="34" charset="0"/>
                          <a:cs typeface="Arial" panose="020B0604020202020204" pitchFamily="34" charset="0"/>
                        </a:rPr>
                        <a:t>994</a:t>
                      </a:r>
                    </a:p>
                  </a:txBody>
                  <a:tcPr marL="9525" marR="9525" marT="9525" marB="0" anchor="b"/>
                </a:tc>
                <a:tc>
                  <a:txBody>
                    <a:bodyPr/>
                    <a:lstStyle/>
                    <a:p>
                      <a:pPr algn="ctr" fontAlgn="b"/>
                      <a:r>
                        <a:rPr lang="en-US" sz="1600" b="1" u="none" strike="noStrike" dirty="0">
                          <a:solidFill>
                            <a:schemeClr val="tx1"/>
                          </a:solidFill>
                          <a:effectLst/>
                          <a:latin typeface="Arial" panose="020B0604020202020204" pitchFamily="34" charset="0"/>
                          <a:cs typeface="Arial" panose="020B0604020202020204" pitchFamily="34" charset="0"/>
                        </a:rPr>
                        <a:t> </a:t>
                      </a:r>
                      <a:r>
                        <a:rPr lang="mn-MN" sz="1600" b="1" u="none" strike="noStrike" dirty="0">
                          <a:solidFill>
                            <a:schemeClr val="tx1"/>
                          </a:solidFill>
                          <a:effectLst/>
                          <a:latin typeface="Arial" panose="020B0604020202020204" pitchFamily="34" charset="0"/>
                          <a:cs typeface="Arial" panose="020B0604020202020204" pitchFamily="34" charset="0"/>
                        </a:rPr>
                        <a:t>9</a:t>
                      </a:r>
                      <a:r>
                        <a:rPr lang="en-US" sz="1600" b="1" u="none" strike="noStrike" dirty="0">
                          <a:solidFill>
                            <a:schemeClr val="tx1"/>
                          </a:solidFill>
                          <a:effectLst/>
                          <a:latin typeface="Arial" panose="020B0604020202020204" pitchFamily="34" charset="0"/>
                          <a:cs typeface="Arial" panose="020B0604020202020204" pitchFamily="34" charset="0"/>
                        </a:rPr>
                        <a:t>,</a:t>
                      </a:r>
                      <a:r>
                        <a:rPr lang="mn-MN" sz="1600" b="1" u="none" strike="noStrike" dirty="0">
                          <a:solidFill>
                            <a:schemeClr val="tx1"/>
                          </a:solidFill>
                          <a:effectLst/>
                          <a:latin typeface="Arial" panose="020B0604020202020204" pitchFamily="34" charset="0"/>
                          <a:cs typeface="Arial" panose="020B0604020202020204" pitchFamily="34" charset="0"/>
                        </a:rPr>
                        <a:t>773</a:t>
                      </a:r>
                      <a:r>
                        <a:rPr lang="en-US" sz="1600" b="1" u="none" strike="noStrike" dirty="0">
                          <a:solidFill>
                            <a:schemeClr val="tx1"/>
                          </a:solidFill>
                          <a:effectLst/>
                          <a:latin typeface="Arial" panose="020B0604020202020204" pitchFamily="34" charset="0"/>
                          <a:cs typeface="Arial" panose="020B0604020202020204" pitchFamily="34" charset="0"/>
                        </a:rPr>
                        <a:t>,</a:t>
                      </a:r>
                      <a:r>
                        <a:rPr lang="mn-MN" sz="1600" b="1" u="none" strike="noStrike" dirty="0">
                          <a:solidFill>
                            <a:schemeClr val="tx1"/>
                          </a:solidFill>
                          <a:effectLst/>
                          <a:latin typeface="Arial" panose="020B0604020202020204" pitchFamily="34" charset="0"/>
                          <a:cs typeface="Arial" panose="020B0604020202020204" pitchFamily="34" charset="0"/>
                        </a:rPr>
                        <a:t>954</a:t>
                      </a:r>
                      <a:r>
                        <a:rPr lang="en-US" sz="1600" b="1" u="none" strike="noStrike" dirty="0">
                          <a:solidFill>
                            <a:schemeClr val="tx1"/>
                          </a:solidFill>
                          <a:effectLst/>
                          <a:latin typeface="Arial" panose="020B0604020202020204" pitchFamily="34" charset="0"/>
                          <a:cs typeface="Arial" panose="020B0604020202020204" pitchFamily="34" charset="0"/>
                        </a:rPr>
                        <a:t> </a:t>
                      </a:r>
                    </a:p>
                  </a:txBody>
                  <a:tcPr marL="9525" marR="9525" marT="9525" marB="0" anchor="b"/>
                </a:tc>
                <a:extLst>
                  <a:ext uri="{0D108BD9-81ED-4DB2-BD59-A6C34878D82A}">
                    <a16:rowId xmlns:a16="http://schemas.microsoft.com/office/drawing/2014/main" val="10009"/>
                  </a:ext>
                </a:extLst>
              </a:tr>
              <a:tr h="363534">
                <a:tc>
                  <a:txBody>
                    <a:bodyPr/>
                    <a:lstStyle/>
                    <a:p>
                      <a:pPr algn="l" fontAlgn="ctr"/>
                      <a:r>
                        <a:rPr lang="mn-MN" sz="1600" b="1" u="none" strike="noStrike" dirty="0">
                          <a:solidFill>
                            <a:schemeClr val="bg1"/>
                          </a:solidFill>
                          <a:effectLst/>
                          <a:latin typeface="Arial" panose="020B0604020202020204" pitchFamily="34" charset="0"/>
                          <a:cs typeface="Arial" panose="020B0604020202020204" pitchFamily="34" charset="0"/>
                        </a:rPr>
                        <a:t>ЦЭВЭР АШИГ</a:t>
                      </a:r>
                      <a:endParaRPr lang="mn-MN" sz="16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095763"/>
                    </a:solidFill>
                  </a:tcPr>
                </a:tc>
                <a:tc>
                  <a:txBody>
                    <a:bodyPr/>
                    <a:lstStyle/>
                    <a:p>
                      <a:pPr algn="ctr" fontAlgn="b"/>
                      <a:r>
                        <a:rPr lang="mn-MN" sz="1600" b="1" u="none" strike="noStrike" dirty="0">
                          <a:solidFill>
                            <a:schemeClr val="bg1"/>
                          </a:solidFill>
                          <a:effectLst/>
                          <a:latin typeface="Arial" panose="020B0604020202020204" pitchFamily="34" charset="0"/>
                          <a:cs typeface="Arial" panose="020B0604020202020204" pitchFamily="34" charset="0"/>
                        </a:rPr>
                        <a:t>1</a:t>
                      </a:r>
                      <a:r>
                        <a:rPr lang="en-US" sz="1600" b="1" u="none" strike="noStrike" dirty="0">
                          <a:solidFill>
                            <a:schemeClr val="bg1"/>
                          </a:solidFill>
                          <a:effectLst/>
                          <a:latin typeface="Arial" panose="020B0604020202020204" pitchFamily="34" charset="0"/>
                          <a:cs typeface="Arial" panose="020B0604020202020204" pitchFamily="34" charset="0"/>
                        </a:rPr>
                        <a:t>,</a:t>
                      </a:r>
                      <a:r>
                        <a:rPr lang="mn-MN" sz="1600" b="1" u="none" strike="noStrike" dirty="0">
                          <a:solidFill>
                            <a:schemeClr val="bg1"/>
                          </a:solidFill>
                          <a:effectLst/>
                          <a:latin typeface="Arial" panose="020B0604020202020204" pitchFamily="34" charset="0"/>
                          <a:cs typeface="Arial" panose="020B0604020202020204" pitchFamily="34" charset="0"/>
                        </a:rPr>
                        <a:t>679,195</a:t>
                      </a:r>
                      <a:endParaRPr lang="en-US" sz="16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solidFill>
                      <a:srgbClr val="095763"/>
                    </a:solidFill>
                  </a:tcPr>
                </a:tc>
                <a:tc>
                  <a:txBody>
                    <a:bodyPr/>
                    <a:lstStyle/>
                    <a:p>
                      <a:pPr algn="ctr" fontAlgn="b"/>
                      <a:r>
                        <a:rPr lang="mn-MN" sz="1600" b="1" u="none" strike="noStrike" dirty="0">
                          <a:solidFill>
                            <a:schemeClr val="bg1"/>
                          </a:solidFill>
                          <a:effectLst/>
                          <a:latin typeface="Arial" panose="020B0604020202020204" pitchFamily="34" charset="0"/>
                          <a:cs typeface="Arial" panose="020B0604020202020204" pitchFamily="34" charset="0"/>
                        </a:rPr>
                        <a:t>6</a:t>
                      </a:r>
                      <a:r>
                        <a:rPr lang="en-US" sz="1600" b="1" u="none" strike="noStrike" dirty="0">
                          <a:solidFill>
                            <a:schemeClr val="bg1"/>
                          </a:solidFill>
                          <a:effectLst/>
                          <a:latin typeface="Arial" panose="020B0604020202020204" pitchFamily="34" charset="0"/>
                          <a:cs typeface="Arial" panose="020B0604020202020204" pitchFamily="34" charset="0"/>
                        </a:rPr>
                        <a:t>,</a:t>
                      </a:r>
                      <a:r>
                        <a:rPr lang="mn-MN" sz="1600" b="1" u="none" strike="noStrike" dirty="0">
                          <a:solidFill>
                            <a:schemeClr val="bg1"/>
                          </a:solidFill>
                          <a:effectLst/>
                          <a:latin typeface="Arial" panose="020B0604020202020204" pitchFamily="34" charset="0"/>
                          <a:cs typeface="Arial" panose="020B0604020202020204" pitchFamily="34" charset="0"/>
                        </a:rPr>
                        <a:t>182</a:t>
                      </a:r>
                      <a:r>
                        <a:rPr lang="en-US" sz="1600" b="1" u="none" strike="noStrike" dirty="0">
                          <a:solidFill>
                            <a:schemeClr val="bg1"/>
                          </a:solidFill>
                          <a:effectLst/>
                          <a:latin typeface="Arial" panose="020B0604020202020204" pitchFamily="34" charset="0"/>
                          <a:cs typeface="Arial" panose="020B0604020202020204" pitchFamily="34" charset="0"/>
                        </a:rPr>
                        <a:t>,</a:t>
                      </a:r>
                      <a:r>
                        <a:rPr lang="mn-MN" sz="1600" b="1" u="none" strike="noStrike" dirty="0">
                          <a:solidFill>
                            <a:schemeClr val="bg1"/>
                          </a:solidFill>
                          <a:effectLst/>
                          <a:latin typeface="Arial" panose="020B0604020202020204" pitchFamily="34" charset="0"/>
                          <a:cs typeface="Arial" panose="020B0604020202020204" pitchFamily="34" charset="0"/>
                        </a:rPr>
                        <a:t>657</a:t>
                      </a:r>
                      <a:endParaRPr lang="en-US" sz="16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solidFill>
                      <a:srgbClr val="095763"/>
                    </a:solidFill>
                  </a:tcPr>
                </a:tc>
                <a:tc>
                  <a:txBody>
                    <a:bodyPr/>
                    <a:lstStyle/>
                    <a:p>
                      <a:pPr algn="ctr" fontAlgn="b"/>
                      <a:r>
                        <a:rPr lang="en-US" sz="1600" b="1" u="none" strike="noStrike" dirty="0">
                          <a:solidFill>
                            <a:schemeClr val="bg1"/>
                          </a:solidFill>
                          <a:effectLst/>
                          <a:latin typeface="Arial" panose="020B0604020202020204" pitchFamily="34" charset="0"/>
                          <a:cs typeface="Arial" panose="020B0604020202020204" pitchFamily="34" charset="0"/>
                        </a:rPr>
                        <a:t>1,</a:t>
                      </a:r>
                      <a:r>
                        <a:rPr lang="mn-MN" sz="1600" b="1" u="none" strike="noStrike" dirty="0">
                          <a:solidFill>
                            <a:schemeClr val="bg1"/>
                          </a:solidFill>
                          <a:effectLst/>
                          <a:latin typeface="Arial" panose="020B0604020202020204" pitchFamily="34" charset="0"/>
                          <a:cs typeface="Arial" panose="020B0604020202020204" pitchFamily="34" charset="0"/>
                        </a:rPr>
                        <a:t>578</a:t>
                      </a:r>
                      <a:r>
                        <a:rPr lang="en-US" sz="1600" b="1" u="none" strike="noStrike" dirty="0">
                          <a:solidFill>
                            <a:schemeClr val="bg1"/>
                          </a:solidFill>
                          <a:effectLst/>
                          <a:latin typeface="Arial" panose="020B0604020202020204" pitchFamily="34" charset="0"/>
                          <a:cs typeface="Arial" panose="020B0604020202020204" pitchFamily="34" charset="0"/>
                        </a:rPr>
                        <a:t>,</a:t>
                      </a:r>
                      <a:r>
                        <a:rPr lang="mn-MN" sz="1600" b="1" u="none" strike="noStrike" dirty="0">
                          <a:solidFill>
                            <a:schemeClr val="bg1"/>
                          </a:solidFill>
                          <a:effectLst/>
                          <a:latin typeface="Arial" panose="020B0604020202020204" pitchFamily="34" charset="0"/>
                          <a:cs typeface="Arial" panose="020B0604020202020204" pitchFamily="34" charset="0"/>
                        </a:rPr>
                        <a:t>255</a:t>
                      </a:r>
                      <a:endParaRPr lang="en-US" sz="16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solidFill>
                      <a:srgbClr val="095763"/>
                    </a:solidFill>
                  </a:tcPr>
                </a:tc>
                <a:extLst>
                  <a:ext uri="{0D108BD9-81ED-4DB2-BD59-A6C34878D82A}">
                    <a16:rowId xmlns:a16="http://schemas.microsoft.com/office/drawing/2014/main" val="2826420092"/>
                  </a:ext>
                </a:extLst>
              </a:tr>
            </a:tbl>
          </a:graphicData>
        </a:graphic>
      </p:graphicFrame>
      <p:sp>
        <p:nvSpPr>
          <p:cNvPr id="5" name="Title 1">
            <a:extLst>
              <a:ext uri="{FF2B5EF4-FFF2-40B4-BE49-F238E27FC236}">
                <a16:creationId xmlns:a16="http://schemas.microsoft.com/office/drawing/2014/main" id="{9A384679-2DF6-15F2-12F5-92A798B10084}"/>
              </a:ext>
            </a:extLst>
          </p:cNvPr>
          <p:cNvSpPr txBox="1">
            <a:spLocks/>
          </p:cNvSpPr>
          <p:nvPr/>
        </p:nvSpPr>
        <p:spPr>
          <a:xfrm>
            <a:off x="644293" y="5850608"/>
            <a:ext cx="7983500" cy="276999"/>
          </a:xfrm>
          <a:prstGeom prst="rect">
            <a:avLst/>
          </a:prstGeom>
        </p:spPr>
        <p:txBody>
          <a:bodyPr wrap="square" lIns="0" tIns="0" rIns="0" bIns="0">
            <a:spAutoFit/>
          </a:bodyPr>
          <a:lstStyle>
            <a:lvl1pPr>
              <a:defRPr sz="2400" b="0" i="0">
                <a:solidFill>
                  <a:srgbClr val="78655B"/>
                </a:solidFill>
                <a:latin typeface="Arial"/>
                <a:ea typeface="+mj-ea"/>
                <a:cs typeface="Arial"/>
              </a:defRPr>
            </a:lvl1pPr>
          </a:lstStyle>
          <a:p>
            <a:r>
              <a:rPr lang="mn-MN" sz="1800" b="1" kern="0" dirty="0">
                <a:solidFill>
                  <a:schemeClr val="tx1"/>
                </a:solidFill>
                <a:latin typeface="Times New Roman" panose="02020603050405020304" pitchFamily="18" charset="0"/>
                <a:cs typeface="Times New Roman" panose="02020603050405020304" pitchFamily="18" charset="0"/>
              </a:rPr>
              <a:t>Санүүгийн шинжилгээ</a:t>
            </a:r>
            <a:endParaRPr lang="en-US" sz="1800" b="1" kern="0" dirty="0">
              <a:solidFill>
                <a:schemeClr val="tx1"/>
              </a:solidFill>
              <a:latin typeface="Times New Roman" panose="02020603050405020304" pitchFamily="18"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6416FD49-7D5E-0B93-F738-AC6F4B0EAEFC}"/>
              </a:ext>
            </a:extLst>
          </p:cNvPr>
          <p:cNvGraphicFramePr>
            <a:graphicFrameLocks noGrp="1"/>
          </p:cNvGraphicFramePr>
          <p:nvPr>
            <p:extLst>
              <p:ext uri="{D42A27DB-BD31-4B8C-83A1-F6EECF244321}">
                <p14:modId xmlns:p14="http://schemas.microsoft.com/office/powerpoint/2010/main" val="2115055681"/>
              </p:ext>
            </p:extLst>
          </p:nvPr>
        </p:nvGraphicFramePr>
        <p:xfrm>
          <a:off x="644293" y="6337300"/>
          <a:ext cx="12877799" cy="2268780"/>
        </p:xfrm>
        <a:graphic>
          <a:graphicData uri="http://schemas.openxmlformats.org/drawingml/2006/table">
            <a:tbl>
              <a:tblPr firstRow="1" bandRow="1">
                <a:tableStyleId>{2D5ABB26-0587-4C30-8999-92F81FD0307C}</a:tableStyleId>
              </a:tblPr>
              <a:tblGrid>
                <a:gridCol w="6861407">
                  <a:extLst>
                    <a:ext uri="{9D8B030D-6E8A-4147-A177-3AD203B41FA5}">
                      <a16:colId xmlns:a16="http://schemas.microsoft.com/office/drawing/2014/main" val="20000"/>
                    </a:ext>
                  </a:extLst>
                </a:gridCol>
                <a:gridCol w="3124200">
                  <a:extLst>
                    <a:ext uri="{9D8B030D-6E8A-4147-A177-3AD203B41FA5}">
                      <a16:colId xmlns:a16="http://schemas.microsoft.com/office/drawing/2014/main" val="20001"/>
                    </a:ext>
                  </a:extLst>
                </a:gridCol>
                <a:gridCol w="2892192">
                  <a:extLst>
                    <a:ext uri="{9D8B030D-6E8A-4147-A177-3AD203B41FA5}">
                      <a16:colId xmlns:a16="http://schemas.microsoft.com/office/drawing/2014/main" val="20003"/>
                    </a:ext>
                  </a:extLst>
                </a:gridCol>
              </a:tblGrid>
              <a:tr h="453756">
                <a:tc>
                  <a:txBody>
                    <a:bodyPr/>
                    <a:lstStyle/>
                    <a:p>
                      <a:pPr algn="ctr"/>
                      <a:r>
                        <a:rPr lang="en-US" sz="1600" b="1" dirty="0">
                          <a:solidFill>
                            <a:schemeClr val="bg1"/>
                          </a:solidFill>
                          <a:latin typeface="Arial" panose="020B0604020202020204" pitchFamily="34" charset="0"/>
                          <a:cs typeface="Arial" panose="020B0604020202020204" pitchFamily="34" charset="0"/>
                        </a:rPr>
                        <a:t>MNT’000</a:t>
                      </a:r>
                    </a:p>
                  </a:txBody>
                  <a:tcPr>
                    <a:solidFill>
                      <a:srgbClr val="095763"/>
                    </a:solidFill>
                  </a:tcPr>
                </a:tc>
                <a:tc>
                  <a:txBody>
                    <a:bodyPr/>
                    <a:lstStyle/>
                    <a:p>
                      <a:pPr algn="ctr" fontAlgn="ctr"/>
                      <a:r>
                        <a:rPr lang="en-US" sz="1600" b="1" i="0" u="none" strike="noStrike" dirty="0">
                          <a:solidFill>
                            <a:srgbClr val="FFFFFF"/>
                          </a:solidFill>
                          <a:effectLst/>
                          <a:latin typeface="Arial" panose="020B0604020202020204" pitchFamily="34" charset="0"/>
                          <a:cs typeface="Arial" panose="020B0604020202020204" pitchFamily="34" charset="0"/>
                        </a:rPr>
                        <a:t>20</a:t>
                      </a:r>
                      <a:r>
                        <a:rPr lang="mn-MN" sz="1600" b="1" i="0" u="none" strike="noStrike" dirty="0">
                          <a:solidFill>
                            <a:srgbClr val="FFFFFF"/>
                          </a:solidFill>
                          <a:effectLst/>
                          <a:latin typeface="Arial" panose="020B0604020202020204" pitchFamily="34" charset="0"/>
                          <a:cs typeface="Arial" panose="020B0604020202020204" pitchFamily="34" charset="0"/>
                        </a:rPr>
                        <a:t>24.06.30</a:t>
                      </a:r>
                      <a:endParaRPr lang="en-US" sz="16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rgbClr val="095763"/>
                    </a:solidFill>
                  </a:tcPr>
                </a:tc>
                <a:tc>
                  <a:txBody>
                    <a:bodyPr/>
                    <a:lstStyle/>
                    <a:p>
                      <a:pPr algn="ctr" fontAlgn="ctr"/>
                      <a:r>
                        <a:rPr lang="en-US" sz="1600" b="1" i="0" u="none" strike="noStrike" dirty="0">
                          <a:solidFill>
                            <a:srgbClr val="FFFFFF"/>
                          </a:solidFill>
                          <a:effectLst/>
                          <a:latin typeface="Arial" panose="020B0604020202020204" pitchFamily="34" charset="0"/>
                          <a:cs typeface="Arial" panose="020B0604020202020204" pitchFamily="34" charset="0"/>
                        </a:rPr>
                        <a:t>202</a:t>
                      </a:r>
                      <a:r>
                        <a:rPr lang="mn-MN" sz="1600" b="1" i="0" u="none" strike="noStrike" dirty="0">
                          <a:solidFill>
                            <a:srgbClr val="FFFFFF"/>
                          </a:solidFill>
                          <a:effectLst/>
                          <a:latin typeface="Arial" panose="020B0604020202020204" pitchFamily="34" charset="0"/>
                          <a:cs typeface="Arial" panose="020B0604020202020204" pitchFamily="34" charset="0"/>
                        </a:rPr>
                        <a:t>5.06.30</a:t>
                      </a:r>
                      <a:endParaRPr lang="en-US" sz="16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rgbClr val="095763"/>
                    </a:solidFill>
                  </a:tcPr>
                </a:tc>
                <a:extLst>
                  <a:ext uri="{0D108BD9-81ED-4DB2-BD59-A6C34878D82A}">
                    <a16:rowId xmlns:a16="http://schemas.microsoft.com/office/drawing/2014/main" val="10000"/>
                  </a:ext>
                </a:extLst>
              </a:tr>
              <a:tr h="453756">
                <a:tc>
                  <a:txBody>
                    <a:bodyPr/>
                    <a:lstStyle/>
                    <a:p>
                      <a:pPr algn="l" fontAlgn="ctr"/>
                      <a:r>
                        <a:rPr lang="mn-MN" sz="1600" b="0" u="none" strike="noStrike" dirty="0">
                          <a:solidFill>
                            <a:srgbClr val="000000"/>
                          </a:solidFill>
                          <a:effectLst/>
                          <a:latin typeface="Arial" panose="020B0604020202020204" pitchFamily="34" charset="0"/>
                          <a:cs typeface="Arial" panose="020B0604020202020204" pitchFamily="34" charset="0"/>
                        </a:rPr>
                        <a:t>Нийт хөрөнгийн ашигт ажиллагаа /%/</a:t>
                      </a:r>
                    </a:p>
                  </a:txBody>
                  <a:tcPr marL="9525" marR="9525" marT="9525" marB="0" anchor="ctr"/>
                </a:tc>
                <a:tc>
                  <a:txBody>
                    <a:bodyPr/>
                    <a:lstStyle/>
                    <a:p>
                      <a:pPr algn="ctr" fontAlgn="b"/>
                      <a:r>
                        <a:rPr lang="mn-MN" sz="1600" b="0" i="0" u="none" strike="noStrike" dirty="0">
                          <a:solidFill>
                            <a:srgbClr val="000000"/>
                          </a:solidFill>
                          <a:effectLst/>
                          <a:latin typeface="Arial" panose="020B0604020202020204" pitchFamily="34" charset="0"/>
                          <a:cs typeface="Arial" panose="020B0604020202020204" pitchFamily="34" charset="0"/>
                        </a:rPr>
                        <a:t>2</a:t>
                      </a:r>
                      <a:r>
                        <a:rPr lang="en-US" sz="1600" b="0" i="0" u="none" strike="noStrike" dirty="0">
                          <a:solidFill>
                            <a:srgbClr val="000000"/>
                          </a:solidFill>
                          <a:effectLst/>
                          <a:latin typeface="Arial" panose="020B0604020202020204" pitchFamily="34" charset="0"/>
                          <a:cs typeface="Arial" panose="020B0604020202020204" pitchFamily="34" charset="0"/>
                        </a:rPr>
                        <a:t>.</a:t>
                      </a:r>
                      <a:r>
                        <a:rPr lang="mn-MN" sz="1600" b="0" i="0" u="none" strike="noStrike" dirty="0">
                          <a:solidFill>
                            <a:srgbClr val="000000"/>
                          </a:solidFill>
                          <a:effectLst/>
                          <a:latin typeface="Arial" panose="020B0604020202020204" pitchFamily="34" charset="0"/>
                          <a:cs typeface="Arial" panose="020B0604020202020204" pitchFamily="34" charset="0"/>
                        </a:rPr>
                        <a:t>22</a:t>
                      </a:r>
                      <a:r>
                        <a:rPr lang="en-US" sz="1600" b="0" i="0" u="none" strike="noStrike" dirty="0">
                          <a:solidFill>
                            <a:srgbClr val="000000"/>
                          </a:solidFill>
                          <a:effectLst/>
                          <a:latin typeface="Arial" panose="020B0604020202020204" pitchFamily="34" charset="0"/>
                          <a:cs typeface="Arial" panose="020B0604020202020204" pitchFamily="34" charset="0"/>
                        </a:rPr>
                        <a:t>%</a:t>
                      </a:r>
                    </a:p>
                  </a:txBody>
                  <a:tcPr marL="9525" marR="9525" marT="9525" marB="0" anchor="b"/>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1.</a:t>
                      </a:r>
                      <a:r>
                        <a:rPr lang="mn-MN" sz="1600" b="0" i="0" u="none" strike="noStrike" dirty="0">
                          <a:solidFill>
                            <a:srgbClr val="000000"/>
                          </a:solidFill>
                          <a:effectLst/>
                          <a:latin typeface="Arial" panose="020B0604020202020204" pitchFamily="34" charset="0"/>
                          <a:cs typeface="Arial" panose="020B0604020202020204" pitchFamily="34" charset="0"/>
                        </a:rPr>
                        <a:t>6</a:t>
                      </a:r>
                      <a:r>
                        <a:rPr lang="en-US" sz="1600" b="0" i="0" u="none" strike="noStrike" dirty="0">
                          <a:solidFill>
                            <a:srgbClr val="000000"/>
                          </a:solidFill>
                          <a:effectLst/>
                          <a:latin typeface="Arial" panose="020B0604020202020204" pitchFamily="34" charset="0"/>
                          <a:cs typeface="Arial" panose="020B0604020202020204" pitchFamily="34" charset="0"/>
                        </a:rPr>
                        <a:t>7%</a:t>
                      </a:r>
                    </a:p>
                  </a:txBody>
                  <a:tcPr marL="9525" marR="9525" marT="9525" marB="0" anchor="b"/>
                </a:tc>
                <a:extLst>
                  <a:ext uri="{0D108BD9-81ED-4DB2-BD59-A6C34878D82A}">
                    <a16:rowId xmlns:a16="http://schemas.microsoft.com/office/drawing/2014/main" val="10001"/>
                  </a:ext>
                </a:extLst>
              </a:tr>
              <a:tr h="453756">
                <a:tc>
                  <a:txBody>
                    <a:bodyPr/>
                    <a:lstStyle/>
                    <a:p>
                      <a:pPr algn="l" fontAlgn="ctr"/>
                      <a:r>
                        <a:rPr lang="mn-MN" sz="1600" b="0" u="none" strike="noStrike" dirty="0">
                          <a:solidFill>
                            <a:srgbClr val="000000"/>
                          </a:solidFill>
                          <a:effectLst/>
                          <a:latin typeface="Arial" panose="020B0604020202020204" pitchFamily="34" charset="0"/>
                          <a:cs typeface="Arial" panose="020B0604020202020204" pitchFamily="34" charset="0"/>
                        </a:rPr>
                        <a:t>Борлуулалтын ашигт ажиллагаа буюу цэвэр ахиуц ашиг /%/</a:t>
                      </a:r>
                    </a:p>
                  </a:txBody>
                  <a:tcPr marL="9525" marR="9525" marT="9525" marB="0" anchor="ctr"/>
                </a:tc>
                <a:tc>
                  <a:txBody>
                    <a:bodyPr/>
                    <a:lstStyle/>
                    <a:p>
                      <a:pPr algn="ctr" fontAlgn="b"/>
                      <a:r>
                        <a:rPr lang="mn-MN" sz="1600" b="0" i="0" u="none" strike="noStrike" dirty="0">
                          <a:solidFill>
                            <a:srgbClr val="000000"/>
                          </a:solidFill>
                          <a:effectLst/>
                          <a:latin typeface="Arial" panose="020B0604020202020204" pitchFamily="34" charset="0"/>
                          <a:cs typeface="Arial" panose="020B0604020202020204" pitchFamily="34" charset="0"/>
                        </a:rPr>
                        <a:t>10</a:t>
                      </a:r>
                      <a:r>
                        <a:rPr lang="en-US" sz="1600" b="0" i="0" u="none" strike="noStrike" dirty="0">
                          <a:solidFill>
                            <a:srgbClr val="000000"/>
                          </a:solidFill>
                          <a:effectLst/>
                          <a:latin typeface="Arial" panose="020B0604020202020204" pitchFamily="34" charset="0"/>
                          <a:cs typeface="Arial" panose="020B0604020202020204" pitchFamily="34" charset="0"/>
                        </a:rPr>
                        <a:t>.</a:t>
                      </a:r>
                      <a:r>
                        <a:rPr lang="mn-MN" sz="1600" b="0" i="0" u="none" strike="noStrike" dirty="0">
                          <a:solidFill>
                            <a:srgbClr val="000000"/>
                          </a:solidFill>
                          <a:effectLst/>
                          <a:latin typeface="Arial" panose="020B0604020202020204" pitchFamily="34" charset="0"/>
                          <a:cs typeface="Arial" panose="020B0604020202020204" pitchFamily="34" charset="0"/>
                        </a:rPr>
                        <a:t>47</a:t>
                      </a:r>
                      <a:r>
                        <a:rPr lang="en-US" sz="1600" b="0" i="0" u="none" strike="noStrike" dirty="0">
                          <a:solidFill>
                            <a:srgbClr val="000000"/>
                          </a:solidFill>
                          <a:effectLst/>
                          <a:latin typeface="Arial" panose="020B0604020202020204" pitchFamily="34" charset="0"/>
                          <a:cs typeface="Arial" panose="020B0604020202020204" pitchFamily="34" charset="0"/>
                        </a:rPr>
                        <a:t>%</a:t>
                      </a:r>
                    </a:p>
                  </a:txBody>
                  <a:tcPr marL="9525" marR="9525" marT="9525" marB="0" anchor="b"/>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1</a:t>
                      </a:r>
                      <a:r>
                        <a:rPr lang="mn-MN" sz="1600" b="0" i="0" u="none" strike="noStrike" dirty="0">
                          <a:solidFill>
                            <a:srgbClr val="000000"/>
                          </a:solidFill>
                          <a:effectLst/>
                          <a:latin typeface="Arial" panose="020B0604020202020204" pitchFamily="34" charset="0"/>
                          <a:cs typeface="Arial" panose="020B0604020202020204" pitchFamily="34" charset="0"/>
                        </a:rPr>
                        <a:t>3</a:t>
                      </a:r>
                      <a:r>
                        <a:rPr lang="en-US" sz="1600" b="0" i="0" u="none" strike="noStrike" dirty="0">
                          <a:solidFill>
                            <a:srgbClr val="000000"/>
                          </a:solidFill>
                          <a:effectLst/>
                          <a:latin typeface="Arial" panose="020B0604020202020204" pitchFamily="34" charset="0"/>
                          <a:cs typeface="Arial" panose="020B0604020202020204" pitchFamily="34" charset="0"/>
                        </a:rPr>
                        <a:t>.</a:t>
                      </a:r>
                      <a:r>
                        <a:rPr lang="mn-MN" sz="1600" b="0" i="0" u="none" strike="noStrike" dirty="0">
                          <a:solidFill>
                            <a:srgbClr val="000000"/>
                          </a:solidFill>
                          <a:effectLst/>
                          <a:latin typeface="Arial" panose="020B0604020202020204" pitchFamily="34" charset="0"/>
                          <a:cs typeface="Arial" panose="020B0604020202020204" pitchFamily="34" charset="0"/>
                        </a:rPr>
                        <a:t>64</a:t>
                      </a:r>
                      <a:r>
                        <a:rPr lang="en-US" sz="1600" b="0" i="0" u="none" strike="noStrike" dirty="0">
                          <a:solidFill>
                            <a:srgbClr val="000000"/>
                          </a:solidFill>
                          <a:effectLst/>
                          <a:latin typeface="Arial" panose="020B0604020202020204" pitchFamily="34" charset="0"/>
                          <a:cs typeface="Arial" panose="020B0604020202020204" pitchFamily="34" charset="0"/>
                        </a:rPr>
                        <a:t>%</a:t>
                      </a:r>
                    </a:p>
                  </a:txBody>
                  <a:tcPr marL="9525" marR="9525" marT="9525" marB="0" anchor="b"/>
                </a:tc>
                <a:extLst>
                  <a:ext uri="{0D108BD9-81ED-4DB2-BD59-A6C34878D82A}">
                    <a16:rowId xmlns:a16="http://schemas.microsoft.com/office/drawing/2014/main" val="10002"/>
                  </a:ext>
                </a:extLst>
              </a:tr>
              <a:tr h="453756">
                <a:tc>
                  <a:txBody>
                    <a:bodyPr/>
                    <a:lstStyle/>
                    <a:p>
                      <a:pPr algn="l" fontAlgn="ctr"/>
                      <a:r>
                        <a:rPr lang="mn-MN" sz="1600" b="0" u="none" strike="noStrike" dirty="0">
                          <a:solidFill>
                            <a:srgbClr val="000000"/>
                          </a:solidFill>
                          <a:effectLst/>
                          <a:latin typeface="Arial" panose="020B0604020202020204" pitchFamily="34" charset="0"/>
                          <a:cs typeface="Arial" panose="020B0604020202020204" pitchFamily="34" charset="0"/>
                        </a:rPr>
                        <a:t>Бие даалтын коэффициент /%/</a:t>
                      </a:r>
                    </a:p>
                  </a:txBody>
                  <a:tcPr marL="9525" marR="9525" marT="9525" marB="0" anchor="ctr"/>
                </a:tc>
                <a:tc>
                  <a:txBody>
                    <a:bodyPr/>
                    <a:lstStyle/>
                    <a:p>
                      <a:pPr algn="ctr" fontAlgn="b"/>
                      <a:r>
                        <a:rPr lang="mn-MN" sz="1600" b="0" i="0" u="none" strike="noStrike" dirty="0">
                          <a:solidFill>
                            <a:srgbClr val="000000"/>
                          </a:solidFill>
                          <a:effectLst/>
                          <a:latin typeface="Arial" panose="020B0604020202020204" pitchFamily="34" charset="0"/>
                          <a:cs typeface="Arial" panose="020B0604020202020204" pitchFamily="34" charset="0"/>
                        </a:rPr>
                        <a:t>81</a:t>
                      </a:r>
                      <a:r>
                        <a:rPr lang="en-US" sz="1600" b="0" i="0" u="none" strike="noStrike" dirty="0">
                          <a:solidFill>
                            <a:srgbClr val="000000"/>
                          </a:solidFill>
                          <a:effectLst/>
                          <a:latin typeface="Arial" panose="020B0604020202020204" pitchFamily="34" charset="0"/>
                          <a:cs typeface="Arial" panose="020B0604020202020204" pitchFamily="34" charset="0"/>
                        </a:rPr>
                        <a:t>.</a:t>
                      </a:r>
                      <a:r>
                        <a:rPr lang="mn-MN" sz="1600" b="0" i="0" u="none" strike="noStrike" dirty="0">
                          <a:solidFill>
                            <a:srgbClr val="000000"/>
                          </a:solidFill>
                          <a:effectLst/>
                          <a:latin typeface="Arial" panose="020B0604020202020204" pitchFamily="34" charset="0"/>
                          <a:cs typeface="Arial" panose="020B0604020202020204" pitchFamily="34" charset="0"/>
                        </a:rPr>
                        <a:t>7</a:t>
                      </a:r>
                      <a:r>
                        <a:rPr lang="en-US" sz="1600" b="0" i="0" u="none" strike="noStrike" dirty="0">
                          <a:solidFill>
                            <a:srgbClr val="000000"/>
                          </a:solidFill>
                          <a:effectLst/>
                          <a:latin typeface="Arial" panose="020B0604020202020204" pitchFamily="34" charset="0"/>
                          <a:cs typeface="Arial" panose="020B0604020202020204" pitchFamily="34" charset="0"/>
                        </a:rPr>
                        <a:t>%</a:t>
                      </a:r>
                    </a:p>
                  </a:txBody>
                  <a:tcPr marL="9525" marR="9525" marT="9525" marB="0" anchor="b"/>
                </a:tc>
                <a:tc>
                  <a:txBody>
                    <a:bodyPr/>
                    <a:lstStyle/>
                    <a:p>
                      <a:pPr algn="ctr" fontAlgn="b"/>
                      <a:r>
                        <a:rPr lang="mn-MN" sz="1600" b="0" i="0" u="none" strike="noStrike" dirty="0">
                          <a:solidFill>
                            <a:srgbClr val="000000"/>
                          </a:solidFill>
                          <a:effectLst/>
                          <a:latin typeface="Arial" panose="020B0604020202020204" pitchFamily="34" charset="0"/>
                          <a:cs typeface="Arial" panose="020B0604020202020204" pitchFamily="34" charset="0"/>
                        </a:rPr>
                        <a:t>71</a:t>
                      </a:r>
                      <a:r>
                        <a:rPr lang="en-US" sz="1600" b="0" i="0" u="none" strike="noStrike" dirty="0">
                          <a:solidFill>
                            <a:srgbClr val="000000"/>
                          </a:solidFill>
                          <a:effectLst/>
                          <a:latin typeface="Arial" panose="020B0604020202020204" pitchFamily="34" charset="0"/>
                          <a:cs typeface="Arial" panose="020B0604020202020204" pitchFamily="34" charset="0"/>
                        </a:rPr>
                        <a:t>.</a:t>
                      </a:r>
                      <a:r>
                        <a:rPr lang="mn-MN" sz="1600" b="0" i="0" u="none" strike="noStrike" dirty="0">
                          <a:solidFill>
                            <a:srgbClr val="000000"/>
                          </a:solidFill>
                          <a:effectLst/>
                          <a:latin typeface="Arial" panose="020B0604020202020204" pitchFamily="34" charset="0"/>
                          <a:cs typeface="Arial" panose="020B0604020202020204" pitchFamily="34" charset="0"/>
                        </a:rPr>
                        <a:t>5</a:t>
                      </a:r>
                      <a:r>
                        <a:rPr lang="en-US" sz="1600" b="0" i="0" u="none" strike="noStrike" dirty="0">
                          <a:solidFill>
                            <a:srgbClr val="000000"/>
                          </a:solidFill>
                          <a:effectLst/>
                          <a:latin typeface="Arial" panose="020B0604020202020204" pitchFamily="34" charset="0"/>
                          <a:cs typeface="Arial" panose="020B0604020202020204" pitchFamily="34" charset="0"/>
                        </a:rPr>
                        <a:t>%</a:t>
                      </a:r>
                    </a:p>
                  </a:txBody>
                  <a:tcPr marL="9525" marR="9525" marT="9525" marB="0" anchor="b"/>
                </a:tc>
                <a:extLst>
                  <a:ext uri="{0D108BD9-81ED-4DB2-BD59-A6C34878D82A}">
                    <a16:rowId xmlns:a16="http://schemas.microsoft.com/office/drawing/2014/main" val="10003"/>
                  </a:ext>
                </a:extLst>
              </a:tr>
              <a:tr h="453756">
                <a:tc>
                  <a:txBody>
                    <a:bodyPr/>
                    <a:lstStyle/>
                    <a:p>
                      <a:pPr algn="l" fontAlgn="ctr"/>
                      <a:r>
                        <a:rPr lang="mn-MN" sz="1600" b="0" u="none" strike="noStrike" dirty="0">
                          <a:solidFill>
                            <a:srgbClr val="000000"/>
                          </a:solidFill>
                          <a:effectLst/>
                          <a:latin typeface="Arial" panose="020B0604020202020204" pitchFamily="34" charset="0"/>
                          <a:cs typeface="Arial" panose="020B0604020202020204" pitchFamily="34" charset="0"/>
                        </a:rPr>
                        <a:t>Боруулалтын орлогын өсөлт, бууралт /%/</a:t>
                      </a:r>
                    </a:p>
                  </a:txBody>
                  <a:tcPr marL="9525" marR="9525" marT="9525" marB="0" anchor="ct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4</a:t>
                      </a:r>
                      <a:r>
                        <a:rPr lang="mn-MN" sz="1600" b="0" i="0" u="none" strike="noStrike" dirty="0">
                          <a:solidFill>
                            <a:srgbClr val="000000"/>
                          </a:solidFill>
                          <a:effectLst/>
                          <a:latin typeface="Arial" panose="020B0604020202020204" pitchFamily="34" charset="0"/>
                          <a:cs typeface="Arial" panose="020B0604020202020204" pitchFamily="34" charset="0"/>
                        </a:rPr>
                        <a:t>3</a:t>
                      </a:r>
                      <a:r>
                        <a:rPr lang="en-US" sz="1600" b="0" i="0" u="none" strike="noStrike" dirty="0">
                          <a:solidFill>
                            <a:srgbClr val="000000"/>
                          </a:solidFill>
                          <a:effectLst/>
                          <a:latin typeface="Arial" panose="020B0604020202020204" pitchFamily="34" charset="0"/>
                          <a:cs typeface="Arial" panose="020B0604020202020204" pitchFamily="34" charset="0"/>
                        </a:rPr>
                        <a:t>.</a:t>
                      </a:r>
                      <a:r>
                        <a:rPr lang="mn-MN" sz="1600" b="0" i="0" u="none" strike="noStrike" dirty="0">
                          <a:solidFill>
                            <a:srgbClr val="000000"/>
                          </a:solidFill>
                          <a:effectLst/>
                          <a:latin typeface="Arial" panose="020B0604020202020204" pitchFamily="34" charset="0"/>
                          <a:cs typeface="Arial" panose="020B0604020202020204" pitchFamily="34" charset="0"/>
                        </a:rPr>
                        <a:t>8</a:t>
                      </a:r>
                      <a:r>
                        <a:rPr lang="en-US" sz="1600" b="0" i="0" u="none" strike="noStrike" dirty="0">
                          <a:solidFill>
                            <a:srgbClr val="000000"/>
                          </a:solidFill>
                          <a:effectLst/>
                          <a:latin typeface="Arial" panose="020B0604020202020204" pitchFamily="34" charset="0"/>
                          <a:cs typeface="Arial" panose="020B0604020202020204" pitchFamily="34" charset="0"/>
                        </a:rPr>
                        <a:t>3%</a:t>
                      </a:r>
                    </a:p>
                  </a:txBody>
                  <a:tcPr marL="9525" marR="9525" marT="9525" marB="0" anchor="b"/>
                </a:tc>
                <a:tc>
                  <a:txBody>
                    <a:bodyPr/>
                    <a:lstStyle/>
                    <a:p>
                      <a:pPr algn="ctr" fontAlgn="b"/>
                      <a:r>
                        <a:rPr lang="mn-MN" sz="1600" b="0" i="0" u="none" strike="noStrike" dirty="0">
                          <a:solidFill>
                            <a:srgbClr val="000000"/>
                          </a:solidFill>
                          <a:effectLst/>
                          <a:latin typeface="Arial" panose="020B0604020202020204" pitchFamily="34" charset="0"/>
                          <a:cs typeface="Arial" panose="020B0604020202020204" pitchFamily="34" charset="0"/>
                        </a:rPr>
                        <a:t>-27</a:t>
                      </a:r>
                      <a:r>
                        <a:rPr lang="en-US" sz="1600" b="0" i="0" u="none" strike="noStrike" dirty="0">
                          <a:solidFill>
                            <a:srgbClr val="000000"/>
                          </a:solidFill>
                          <a:effectLst/>
                          <a:latin typeface="Arial" panose="020B0604020202020204" pitchFamily="34" charset="0"/>
                          <a:cs typeface="Arial" panose="020B0604020202020204" pitchFamily="34" charset="0"/>
                        </a:rPr>
                        <a:t>.</a:t>
                      </a:r>
                      <a:r>
                        <a:rPr lang="mn-MN" sz="1600" b="0" i="0" u="none" strike="noStrike" dirty="0">
                          <a:solidFill>
                            <a:srgbClr val="000000"/>
                          </a:solidFill>
                          <a:effectLst/>
                          <a:latin typeface="Arial" panose="020B0604020202020204" pitchFamily="34" charset="0"/>
                          <a:cs typeface="Arial" panose="020B0604020202020204" pitchFamily="34" charset="0"/>
                        </a:rPr>
                        <a:t>8</a:t>
                      </a:r>
                      <a:r>
                        <a:rPr lang="en-US" sz="1600" b="0" i="0" u="none" strike="noStrike" dirty="0">
                          <a:solidFill>
                            <a:srgbClr val="000000"/>
                          </a:solidFill>
                          <a:effectLst/>
                          <a:latin typeface="Arial" panose="020B0604020202020204" pitchFamily="34" charset="0"/>
                          <a:cs typeface="Arial" panose="020B0604020202020204" pitchFamily="34" charset="0"/>
                        </a:rPr>
                        <a:t>%</a:t>
                      </a:r>
                    </a:p>
                  </a:txBody>
                  <a:tcPr marL="9525" marR="9525" marT="9525" marB="0" anchor="b"/>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3846382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95763"/>
        </a:solidFill>
        <a:effectLst/>
      </p:bgPr>
    </p:bg>
    <p:spTree>
      <p:nvGrpSpPr>
        <p:cNvPr id="1" name="">
          <a:extLst>
            <a:ext uri="{FF2B5EF4-FFF2-40B4-BE49-F238E27FC236}">
              <a16:creationId xmlns:a16="http://schemas.microsoft.com/office/drawing/2014/main" id="{A5B4E3D9-0E40-9FC5-5289-A1EE39497CF6}"/>
            </a:ext>
          </a:extLst>
        </p:cNvPr>
        <p:cNvGrpSpPr/>
        <p:nvPr/>
      </p:nvGrpSpPr>
      <p:grpSpPr>
        <a:xfrm>
          <a:off x="0" y="0"/>
          <a:ext cx="0" cy="0"/>
          <a:chOff x="0" y="0"/>
          <a:chExt cx="0" cy="0"/>
        </a:xfrm>
      </p:grpSpPr>
      <p:sp>
        <p:nvSpPr>
          <p:cNvPr id="14" name="Title 13">
            <a:extLst>
              <a:ext uri="{FF2B5EF4-FFF2-40B4-BE49-F238E27FC236}">
                <a16:creationId xmlns:a16="http://schemas.microsoft.com/office/drawing/2014/main" id="{65C09466-D0B4-3F98-11A6-9D08DC5CC0BB}"/>
              </a:ext>
            </a:extLst>
          </p:cNvPr>
          <p:cNvSpPr>
            <a:spLocks noGrp="1"/>
          </p:cNvSpPr>
          <p:nvPr>
            <p:ph type="title"/>
          </p:nvPr>
        </p:nvSpPr>
        <p:spPr>
          <a:xfrm>
            <a:off x="4838700" y="2679700"/>
            <a:ext cx="9232410" cy="731484"/>
          </a:xfrm>
        </p:spPr>
        <p:txBody>
          <a:bodyPr>
            <a:noAutofit/>
          </a:bodyPr>
          <a:lstStyle/>
          <a:p>
            <a:pPr algn="r"/>
            <a:r>
              <a:rPr lang="mn-MN" sz="4600" b="1" dirty="0">
                <a:solidFill>
                  <a:schemeClr val="bg1"/>
                </a:solidFill>
              </a:rPr>
              <a:t>КОМПАНИЙН ЗАСАГЛАЛ</a:t>
            </a:r>
            <a:endParaRPr lang="en-US" sz="4600" b="1" dirty="0">
              <a:solidFill>
                <a:schemeClr val="bg1"/>
              </a:solidFill>
            </a:endParaRPr>
          </a:p>
        </p:txBody>
      </p:sp>
      <p:sp>
        <p:nvSpPr>
          <p:cNvPr id="2" name="Text Placeholder 1">
            <a:extLst>
              <a:ext uri="{FF2B5EF4-FFF2-40B4-BE49-F238E27FC236}">
                <a16:creationId xmlns:a16="http://schemas.microsoft.com/office/drawing/2014/main" id="{53FB025C-244E-0C2A-DAF9-BACC5020BEDA}"/>
              </a:ext>
            </a:extLst>
          </p:cNvPr>
          <p:cNvSpPr>
            <a:spLocks noGrp="1"/>
          </p:cNvSpPr>
          <p:nvPr>
            <p:ph type="body" sz="quarter" idx="10"/>
          </p:nvPr>
        </p:nvSpPr>
        <p:spPr>
          <a:xfrm>
            <a:off x="10325100" y="622300"/>
            <a:ext cx="3879959" cy="319900"/>
          </a:xfrm>
        </p:spPr>
        <p:txBody>
          <a:bodyPr/>
          <a:lstStyle/>
          <a:p>
            <a:r>
              <a:rPr lang="en-US" b="1" dirty="0">
                <a:solidFill>
                  <a:schemeClr val="bg1"/>
                </a:solidFill>
              </a:rPr>
              <a:t>TRUE MONGOLIAN GENUINE LEATHER  </a:t>
            </a:r>
          </a:p>
          <a:p>
            <a:endParaRPr lang="en-US" b="1" dirty="0">
              <a:solidFill>
                <a:schemeClr val="bg1"/>
              </a:solidFill>
            </a:endParaRPr>
          </a:p>
        </p:txBody>
      </p:sp>
      <p:sp>
        <p:nvSpPr>
          <p:cNvPr id="4" name="object 21">
            <a:extLst>
              <a:ext uri="{FF2B5EF4-FFF2-40B4-BE49-F238E27FC236}">
                <a16:creationId xmlns:a16="http://schemas.microsoft.com/office/drawing/2014/main" id="{387B149A-AAAC-6B2C-C2C4-95F16FB57704}"/>
              </a:ext>
            </a:extLst>
          </p:cNvPr>
          <p:cNvSpPr/>
          <p:nvPr/>
        </p:nvSpPr>
        <p:spPr>
          <a:xfrm flipH="1">
            <a:off x="2628900" y="-139700"/>
            <a:ext cx="152400" cy="10080625"/>
          </a:xfrm>
          <a:custGeom>
            <a:avLst/>
            <a:gdLst/>
            <a:ahLst/>
            <a:cxnLst/>
            <a:rect l="l" t="t" r="r" b="b"/>
            <a:pathLst>
              <a:path h="10080625">
                <a:moveTo>
                  <a:pt x="0" y="0"/>
                </a:moveTo>
                <a:lnTo>
                  <a:pt x="0" y="10080002"/>
                </a:lnTo>
              </a:path>
            </a:pathLst>
          </a:custGeom>
          <a:ln w="3175">
            <a:solidFill>
              <a:schemeClr val="bg1"/>
            </a:solidFill>
          </a:ln>
        </p:spPr>
        <p:txBody>
          <a:bodyPr wrap="square" lIns="0" tIns="0" rIns="0" bIns="0" rtlCol="0"/>
          <a:lstStyle/>
          <a:p>
            <a:endParaRPr/>
          </a:p>
        </p:txBody>
      </p:sp>
    </p:spTree>
    <p:extLst>
      <p:ext uri="{BB962C8B-B14F-4D97-AF65-F5344CB8AC3E}">
        <p14:creationId xmlns:p14="http://schemas.microsoft.com/office/powerpoint/2010/main" val="2825961348"/>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08C51C-7E46-F34C-FF38-8196BC0B429F}"/>
            </a:ext>
          </a:extLst>
        </p:cNvPr>
        <p:cNvGrpSpPr/>
        <p:nvPr/>
      </p:nvGrpSpPr>
      <p:grpSpPr>
        <a:xfrm>
          <a:off x="0" y="0"/>
          <a:ext cx="0" cy="0"/>
          <a:chOff x="0" y="0"/>
          <a:chExt cx="0" cy="0"/>
        </a:xfrm>
      </p:grpSpPr>
      <p:sp>
        <p:nvSpPr>
          <p:cNvPr id="24" name="Title 1">
            <a:extLst>
              <a:ext uri="{FF2B5EF4-FFF2-40B4-BE49-F238E27FC236}">
                <a16:creationId xmlns:a16="http://schemas.microsoft.com/office/drawing/2014/main" id="{4F399A7E-0FE0-71D6-B8C1-E5212C3E4B53}"/>
              </a:ext>
            </a:extLst>
          </p:cNvPr>
          <p:cNvSpPr txBox="1">
            <a:spLocks/>
          </p:cNvSpPr>
          <p:nvPr/>
        </p:nvSpPr>
        <p:spPr>
          <a:xfrm>
            <a:off x="739768" y="513232"/>
            <a:ext cx="7144994" cy="794868"/>
          </a:xfrm>
          <a:prstGeom prst="rect">
            <a:avLst/>
          </a:prstGeom>
        </p:spPr>
        <p:txBody>
          <a:bodyPr wrap="square" lIns="0" tIns="0" rIns="0" bIns="0">
            <a:normAutofit/>
          </a:bodyPr>
          <a:lstStyle>
            <a:lvl1pPr>
              <a:defRPr sz="2400" b="0" i="0">
                <a:solidFill>
                  <a:srgbClr val="78655B"/>
                </a:solidFill>
                <a:latin typeface="Arial"/>
                <a:ea typeface="+mj-ea"/>
                <a:cs typeface="Arial"/>
              </a:defRPr>
            </a:lvl1pPr>
          </a:lstStyle>
          <a:p>
            <a:r>
              <a:rPr lang="mn-MN" sz="2800" b="1" kern="0" dirty="0">
                <a:solidFill>
                  <a:schemeClr val="tx1"/>
                </a:solidFill>
                <a:latin typeface="Times New Roman" panose="02020603050405020304" pitchFamily="18" charset="0"/>
                <a:cs typeface="Times New Roman" panose="02020603050405020304" pitchFamily="18" charset="0"/>
              </a:rPr>
              <a:t>ТӨЛӨӨЛӨН УДИРДЛЫН ЗӨВЛӨЛ</a:t>
            </a:r>
            <a:endParaRPr lang="en-US" sz="2800" b="1" kern="0" dirty="0">
              <a:solidFill>
                <a:schemeClr val="tx1"/>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F5E091BC-E243-2825-0ABD-146DD1CF06B5}"/>
              </a:ext>
            </a:extLst>
          </p:cNvPr>
          <p:cNvSpPr txBox="1"/>
          <p:nvPr/>
        </p:nvSpPr>
        <p:spPr>
          <a:xfrm>
            <a:off x="495300" y="1308100"/>
            <a:ext cx="6553200" cy="6939720"/>
          </a:xfrm>
          <a:prstGeom prst="rect">
            <a:avLst/>
          </a:prstGeom>
          <a:noFill/>
        </p:spPr>
        <p:txBody>
          <a:bodyPr wrap="square">
            <a:spAutoFit/>
          </a:bodyPr>
          <a:lstStyle/>
          <a:p>
            <a:pPr marL="0" marR="0" indent="457200" algn="just">
              <a:lnSpc>
                <a:spcPct val="107000"/>
              </a:lnSpc>
              <a:spcAft>
                <a:spcPts val="800"/>
              </a:spcAft>
              <a:buNone/>
            </a:pPr>
            <a:r>
              <a:rPr lang="mn-MN" sz="1800" dirty="0">
                <a:effectLst/>
                <a:latin typeface="Times New Roman" panose="02020603050405020304" pitchFamily="18" charset="0"/>
                <a:ea typeface="Calibri" panose="020F0502020204030204" pitchFamily="34" charset="0"/>
                <a:cs typeface="Times New Roman" panose="02020603050405020304" pitchFamily="18" charset="0"/>
              </a:rPr>
              <a:t>Дархан нэхий ХК нь 2025 оны 03 сарын 29-нд Хувьцаа эзэмшигчдийн ээлжит хурлыг хуралдуулсан бөгөөд уг хурлаар ТУЗ-ийн бүтэц бүрэлдэхүүнийг сонгон, ТУЗ нь 9 гишүүний бүрэлдэхүүнтэйгээр,  үүнээс  ердийн 5 гишүүн, хараат бус 4 гишүүн, ТУЗ-ийн дэргэд байнгын үл ажиллагаатай үндсэн 3 хороог байгуулан  ажиллуулахаар  шийдвэрлэсний дагуу үйл ажиллагаагаа явуулж ирлээ.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Aft>
                <a:spcPts val="800"/>
              </a:spcAft>
              <a:buFont typeface="+mj-lt"/>
              <a:buAutoNum type="arabicPeriod"/>
            </a:pPr>
            <a:r>
              <a:rPr lang="mn-MN" sz="1800" dirty="0">
                <a:effectLst/>
                <a:latin typeface="Times New Roman" panose="02020603050405020304" pitchFamily="18" charset="0"/>
                <a:ea typeface="Calibri" panose="020F0502020204030204" pitchFamily="34" charset="0"/>
                <a:cs typeface="Times New Roman" panose="02020603050405020304" pitchFamily="18" charset="0"/>
              </a:rPr>
              <a:t>ТУЗ-ийн дарга, гишүүдийн нэрс:</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Aft>
                <a:spcPts val="800"/>
              </a:spcAft>
              <a:buNone/>
            </a:pPr>
            <a:r>
              <a:rPr lang="mn-MN" sz="1800" dirty="0">
                <a:effectLst/>
                <a:latin typeface="Times New Roman" panose="02020603050405020304" pitchFamily="18" charset="0"/>
                <a:ea typeface="Calibri" panose="020F0502020204030204" pitchFamily="34" charset="0"/>
                <a:cs typeface="Times New Roman" panose="02020603050405020304" pitchFamily="18" charset="0"/>
              </a:rPr>
              <a:t>      ТУЗ-ийн даргад: Э. Батсайхан</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Aft>
                <a:spcPts val="800"/>
              </a:spcAft>
              <a:buNone/>
            </a:pPr>
            <a:r>
              <a:rPr lang="mn-MN" sz="1800" dirty="0">
                <a:effectLst/>
                <a:latin typeface="Times New Roman" panose="02020603050405020304" pitchFamily="18" charset="0"/>
                <a:ea typeface="Calibri" panose="020F0502020204030204" pitchFamily="34" charset="0"/>
                <a:cs typeface="Times New Roman" panose="02020603050405020304" pitchFamily="18" charset="0"/>
              </a:rPr>
              <a:t>      ТУЗ-ийн ердийн гишүүдэд:   </a:t>
            </a:r>
          </a:p>
          <a:p>
            <a:pPr marL="0" marR="0" algn="just">
              <a:lnSpc>
                <a:spcPct val="107000"/>
              </a:lnSpc>
              <a:spcAft>
                <a:spcPts val="800"/>
              </a:spcAft>
              <a:buNone/>
            </a:pPr>
            <a:r>
              <a:rPr lang="mn-MN" sz="1800" dirty="0">
                <a:effectLst/>
                <a:latin typeface="Times New Roman" panose="02020603050405020304" pitchFamily="18" charset="0"/>
                <a:ea typeface="Calibri" panose="020F0502020204030204" pitchFamily="34" charset="0"/>
                <a:cs typeface="Times New Roman" panose="02020603050405020304" pitchFamily="18" charset="0"/>
              </a:rPr>
              <a:t>                                                       Б. Гэрэлмаа,  </a:t>
            </a:r>
          </a:p>
          <a:p>
            <a:pPr marL="0" marR="0" algn="just">
              <a:lnSpc>
                <a:spcPct val="107000"/>
              </a:lnSpc>
              <a:spcAft>
                <a:spcPts val="800"/>
              </a:spcAft>
              <a:buNone/>
            </a:pPr>
            <a:r>
              <a:rPr lang="mn-MN" sz="1800" dirty="0">
                <a:effectLst/>
                <a:latin typeface="Times New Roman" panose="02020603050405020304" pitchFamily="18" charset="0"/>
                <a:ea typeface="Calibri" panose="020F0502020204030204" pitchFamily="34" charset="0"/>
                <a:cs typeface="Times New Roman" panose="02020603050405020304" pitchFamily="18" charset="0"/>
              </a:rPr>
              <a:t>                                                       Р. Сүмбэнхүү, </a:t>
            </a:r>
          </a:p>
          <a:p>
            <a:pPr marL="0" marR="0" algn="just">
              <a:lnSpc>
                <a:spcPct val="107000"/>
              </a:lnSpc>
              <a:spcAft>
                <a:spcPts val="800"/>
              </a:spcAft>
              <a:buNone/>
            </a:pPr>
            <a:r>
              <a:rPr lang="mn-MN" sz="1800" dirty="0">
                <a:effectLst/>
                <a:latin typeface="Times New Roman" panose="02020603050405020304" pitchFamily="18" charset="0"/>
                <a:ea typeface="Calibri" panose="020F0502020204030204" pitchFamily="34" charset="0"/>
                <a:cs typeface="Times New Roman" panose="02020603050405020304" pitchFamily="18" charset="0"/>
              </a:rPr>
              <a:t>                                                       Б. Мягмар-Өлзий,  </a:t>
            </a:r>
          </a:p>
          <a:p>
            <a:pPr marL="0" marR="0" algn="just">
              <a:lnSpc>
                <a:spcPct val="107000"/>
              </a:lnSpc>
              <a:spcAft>
                <a:spcPts val="800"/>
              </a:spcAft>
              <a:buNone/>
            </a:pPr>
            <a:r>
              <a:rPr lang="mn-MN" sz="1800" dirty="0">
                <a:effectLst/>
                <a:latin typeface="Times New Roman" panose="02020603050405020304" pitchFamily="18" charset="0"/>
                <a:ea typeface="Calibri" panose="020F0502020204030204" pitchFamily="34" charset="0"/>
                <a:cs typeface="Times New Roman" panose="02020603050405020304" pitchFamily="18" charset="0"/>
              </a:rPr>
              <a:t>                                                       Г. Ган-Очир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Aft>
                <a:spcPts val="800"/>
              </a:spcAft>
            </a:pPr>
            <a:r>
              <a:rPr lang="mn-MN" sz="1800" dirty="0">
                <a:effectLst/>
                <a:latin typeface="Times New Roman" panose="02020603050405020304" pitchFamily="18" charset="0"/>
                <a:ea typeface="Calibri" panose="020F0502020204030204" pitchFamily="34" charset="0"/>
                <a:cs typeface="Times New Roman" panose="02020603050405020304" pitchFamily="18" charset="0"/>
              </a:rPr>
              <a:t>      ТУЗ-ийн хараат бус гишүүдэд:   </a:t>
            </a:r>
          </a:p>
          <a:p>
            <a:pPr marL="0" marR="0" algn="just">
              <a:lnSpc>
                <a:spcPct val="107000"/>
              </a:lnSpc>
              <a:spcAft>
                <a:spcPts val="800"/>
              </a:spcAft>
            </a:pPr>
            <a:r>
              <a:rPr lang="mn-MN" sz="1800" dirty="0">
                <a:effectLst/>
                <a:latin typeface="Times New Roman" panose="02020603050405020304" pitchFamily="18" charset="0"/>
                <a:ea typeface="Calibri" panose="020F0502020204030204" pitchFamily="34" charset="0"/>
                <a:cs typeface="Times New Roman" panose="02020603050405020304" pitchFamily="18" charset="0"/>
              </a:rPr>
              <a:t>                                                      Л. Гүнчин, </a:t>
            </a:r>
          </a:p>
          <a:p>
            <a:pPr marL="0" marR="0" algn="just">
              <a:lnSpc>
                <a:spcPct val="107000"/>
              </a:lnSpc>
              <a:spcAft>
                <a:spcPts val="800"/>
              </a:spcAft>
            </a:pPr>
            <a:r>
              <a:rPr lang="mn-MN" dirty="0">
                <a:latin typeface="Times New Roman" panose="02020603050405020304" pitchFamily="18" charset="0"/>
                <a:ea typeface="Calibri" panose="020F0502020204030204" pitchFamily="34" charset="0"/>
                <a:cs typeface="Times New Roman" panose="02020603050405020304" pitchFamily="18" charset="0"/>
              </a:rPr>
              <a:t>                                                      </a:t>
            </a:r>
            <a:r>
              <a:rPr lang="mn-MN" sz="1800" dirty="0">
                <a:effectLst/>
                <a:latin typeface="Times New Roman" panose="02020603050405020304" pitchFamily="18" charset="0"/>
                <a:ea typeface="Calibri" panose="020F0502020204030204" pitchFamily="34" charset="0"/>
                <a:cs typeface="Times New Roman" panose="02020603050405020304" pitchFamily="18" charset="0"/>
              </a:rPr>
              <a:t>Т. Дансран, </a:t>
            </a:r>
          </a:p>
          <a:p>
            <a:pPr marL="0" marR="0" algn="just">
              <a:lnSpc>
                <a:spcPct val="107000"/>
              </a:lnSpc>
              <a:spcAft>
                <a:spcPts val="800"/>
              </a:spcAft>
            </a:pPr>
            <a:r>
              <a:rPr lang="mn-MN" dirty="0">
                <a:latin typeface="Times New Roman" panose="02020603050405020304" pitchFamily="18" charset="0"/>
                <a:ea typeface="Calibri" panose="020F0502020204030204" pitchFamily="34" charset="0"/>
                <a:cs typeface="Times New Roman" panose="02020603050405020304" pitchFamily="18" charset="0"/>
              </a:rPr>
              <a:t>                                                      </a:t>
            </a:r>
            <a:r>
              <a:rPr lang="mn-MN" sz="1800" dirty="0">
                <a:effectLst/>
                <a:latin typeface="Times New Roman" panose="02020603050405020304" pitchFamily="18" charset="0"/>
                <a:ea typeface="Calibri" panose="020F0502020204030204" pitchFamily="34" charset="0"/>
                <a:cs typeface="Times New Roman" panose="02020603050405020304" pitchFamily="18" charset="0"/>
              </a:rPr>
              <a:t>Р. Бямбадорж, </a:t>
            </a:r>
          </a:p>
          <a:p>
            <a:pPr marL="0" marR="0" algn="just">
              <a:lnSpc>
                <a:spcPct val="107000"/>
              </a:lnSpc>
              <a:spcAft>
                <a:spcPts val="800"/>
              </a:spcAft>
            </a:pPr>
            <a:r>
              <a:rPr lang="mn-MN" dirty="0">
                <a:latin typeface="Times New Roman" panose="02020603050405020304" pitchFamily="18" charset="0"/>
                <a:ea typeface="Calibri" panose="020F0502020204030204" pitchFamily="34" charset="0"/>
                <a:cs typeface="Times New Roman" panose="02020603050405020304" pitchFamily="18" charset="0"/>
              </a:rPr>
              <a:t>                                                      </a:t>
            </a:r>
            <a:r>
              <a:rPr lang="mn-MN" sz="1800" dirty="0">
                <a:effectLst/>
                <a:latin typeface="Times New Roman" panose="02020603050405020304" pitchFamily="18" charset="0"/>
                <a:ea typeface="Calibri" panose="020F0502020204030204" pitchFamily="34" charset="0"/>
                <a:cs typeface="Times New Roman" panose="02020603050405020304" pitchFamily="18" charset="0"/>
              </a:rPr>
              <a:t>М. Ганзориг</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6E24FFD9-72C2-7EE9-65D3-412FF7D31646}"/>
              </a:ext>
            </a:extLst>
          </p:cNvPr>
          <p:cNvSpPr txBox="1"/>
          <p:nvPr/>
        </p:nvSpPr>
        <p:spPr>
          <a:xfrm>
            <a:off x="7157833" y="1308100"/>
            <a:ext cx="6553200" cy="7293022"/>
          </a:xfrm>
          <a:prstGeom prst="rect">
            <a:avLst/>
          </a:prstGeom>
          <a:noFill/>
        </p:spPr>
        <p:txBody>
          <a:bodyPr wrap="square">
            <a:spAutoFit/>
          </a:bodyPr>
          <a:lstStyle/>
          <a:p>
            <a:pPr marL="342900" marR="0" lvl="0" indent="-342900" algn="just">
              <a:lnSpc>
                <a:spcPct val="107000"/>
              </a:lnSpc>
              <a:buFont typeface="+mj-lt"/>
              <a:buAutoNum type="arabicPeriod"/>
            </a:pPr>
            <a:r>
              <a:rPr lang="mn-MN" sz="1800" dirty="0">
                <a:effectLst/>
                <a:latin typeface="Times New Roman" panose="02020603050405020304" pitchFamily="18" charset="0"/>
                <a:ea typeface="Calibri" panose="020F0502020204030204" pitchFamily="34" charset="0"/>
                <a:cs typeface="Times New Roman" panose="02020603050405020304" pitchFamily="18" charset="0"/>
              </a:rPr>
              <a:t>Хороодын бүтэц, бүрэлдэхүүний талаар: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07000"/>
              </a:lnSpc>
              <a:buNone/>
            </a:pPr>
            <a:r>
              <a:rPr lang="mn-MN"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buFont typeface="+mj-lt"/>
              <a:buAutoNum type="arabicPeriod"/>
            </a:pPr>
            <a:r>
              <a:rPr lang="mn-MN" sz="1800" dirty="0">
                <a:effectLst/>
                <a:latin typeface="Times New Roman" panose="02020603050405020304" pitchFamily="18" charset="0"/>
                <a:ea typeface="Calibri" panose="020F0502020204030204" pitchFamily="34" charset="0"/>
                <a:cs typeface="Times New Roman" panose="02020603050405020304" pitchFamily="18" charset="0"/>
              </a:rPr>
              <a:t>Нэр дэвшүүлэх хороо</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algn="just">
              <a:lnSpc>
                <a:spcPct val="107000"/>
              </a:lnSpc>
              <a:buNone/>
            </a:pPr>
            <a:r>
              <a:rPr lang="mn-MN" sz="1800" dirty="0">
                <a:effectLst/>
                <a:latin typeface="Times New Roman" panose="02020603050405020304" pitchFamily="18" charset="0"/>
                <a:ea typeface="Calibri" panose="020F0502020204030204" pitchFamily="34" charset="0"/>
                <a:cs typeface="Times New Roman" panose="02020603050405020304" pitchFamily="18" charset="0"/>
              </a:rPr>
              <a:t>Хорооны даргад:    Э. Батсайхан</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algn="just">
              <a:lnSpc>
                <a:spcPct val="107000"/>
              </a:lnSpc>
              <a:buNone/>
            </a:pPr>
            <a:r>
              <a:rPr lang="mn-MN" sz="1800" dirty="0">
                <a:effectLst/>
                <a:latin typeface="Times New Roman" panose="02020603050405020304" pitchFamily="18" charset="0"/>
                <a:ea typeface="Calibri" panose="020F0502020204030204" pitchFamily="34" charset="0"/>
                <a:cs typeface="Times New Roman" panose="02020603050405020304" pitchFamily="18" charset="0"/>
              </a:rPr>
              <a:t>Гишүүд:                  Л. Гүнчин    /хараат бус гишүүн/</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algn="just">
              <a:lnSpc>
                <a:spcPct val="107000"/>
              </a:lnSpc>
              <a:buNone/>
            </a:pPr>
            <a:r>
              <a:rPr lang="mn-MN" sz="1800" dirty="0">
                <a:effectLst/>
                <a:latin typeface="Times New Roman" panose="02020603050405020304" pitchFamily="18" charset="0"/>
                <a:ea typeface="Calibri" panose="020F0502020204030204" pitchFamily="34" charset="0"/>
                <a:cs typeface="Times New Roman" panose="02020603050405020304" pitchFamily="18" charset="0"/>
              </a:rPr>
              <a:t>                                 Р. Бямбадорж /хараат бус гишүүн/</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algn="just">
              <a:lnSpc>
                <a:spcPct val="107000"/>
              </a:lnSpc>
              <a:buNone/>
            </a:pPr>
            <a:r>
              <a:rPr lang="mn-MN"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buFont typeface="+mj-lt"/>
              <a:buAutoNum type="arabicPeriod"/>
            </a:pPr>
            <a:r>
              <a:rPr lang="mn-MN" sz="1800" dirty="0">
                <a:effectLst/>
                <a:latin typeface="Times New Roman" panose="02020603050405020304" pitchFamily="18" charset="0"/>
                <a:ea typeface="Calibri" panose="020F0502020204030204" pitchFamily="34" charset="0"/>
                <a:cs typeface="Times New Roman" panose="02020603050405020304" pitchFamily="18" charset="0"/>
              </a:rPr>
              <a:t>Цалин урамшууллын хороо</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algn="just">
              <a:lnSpc>
                <a:spcPct val="107000"/>
              </a:lnSpc>
              <a:buNone/>
            </a:pPr>
            <a:r>
              <a:rPr lang="mn-MN" sz="1800" dirty="0">
                <a:effectLst/>
                <a:latin typeface="Times New Roman" panose="02020603050405020304" pitchFamily="18" charset="0"/>
                <a:ea typeface="Calibri" panose="020F0502020204030204" pitchFamily="34" charset="0"/>
                <a:cs typeface="Times New Roman" panose="02020603050405020304" pitchFamily="18" charset="0"/>
              </a:rPr>
              <a:t>Хорооны даргад:    Э. Батсайхан</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algn="just">
              <a:lnSpc>
                <a:spcPct val="107000"/>
              </a:lnSpc>
              <a:buNone/>
            </a:pPr>
            <a:r>
              <a:rPr lang="mn-MN" sz="1800" dirty="0">
                <a:effectLst/>
                <a:latin typeface="Times New Roman" panose="02020603050405020304" pitchFamily="18" charset="0"/>
                <a:ea typeface="Calibri" panose="020F0502020204030204" pitchFamily="34" charset="0"/>
                <a:cs typeface="Times New Roman" panose="02020603050405020304" pitchFamily="18" charset="0"/>
              </a:rPr>
              <a:t>Гишүүд:                  Л. Гүнчин    /хараат бус гишүүн/</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algn="just">
              <a:lnSpc>
                <a:spcPct val="107000"/>
              </a:lnSpc>
              <a:buNone/>
            </a:pPr>
            <a:r>
              <a:rPr lang="mn-MN" sz="1800" dirty="0">
                <a:effectLst/>
                <a:latin typeface="Times New Roman" panose="02020603050405020304" pitchFamily="18" charset="0"/>
                <a:ea typeface="Calibri" panose="020F0502020204030204" pitchFamily="34" charset="0"/>
                <a:cs typeface="Times New Roman" panose="02020603050405020304" pitchFamily="18" charset="0"/>
              </a:rPr>
              <a:t>                                 Р. Бямбадорж /хараат бус гишүүн/</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algn="just">
              <a:lnSpc>
                <a:spcPct val="107000"/>
              </a:lnSpc>
              <a:buNone/>
            </a:pPr>
            <a:r>
              <a:rPr lang="mn-MN"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buFont typeface="+mj-lt"/>
              <a:buAutoNum type="arabicPeriod"/>
            </a:pPr>
            <a:r>
              <a:rPr lang="mn-MN" sz="1800" dirty="0">
                <a:effectLst/>
                <a:latin typeface="Times New Roman" panose="02020603050405020304" pitchFamily="18" charset="0"/>
                <a:ea typeface="Calibri" panose="020F0502020204030204" pitchFamily="34" charset="0"/>
                <a:cs typeface="Times New Roman" panose="02020603050405020304" pitchFamily="18" charset="0"/>
              </a:rPr>
              <a:t>Аудитын хороо</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algn="just">
              <a:lnSpc>
                <a:spcPct val="107000"/>
              </a:lnSpc>
              <a:buNone/>
            </a:pPr>
            <a:r>
              <a:rPr lang="mn-MN" sz="1800" dirty="0">
                <a:effectLst/>
                <a:latin typeface="Times New Roman" panose="02020603050405020304" pitchFamily="18" charset="0"/>
                <a:ea typeface="Calibri" panose="020F0502020204030204" pitchFamily="34" charset="0"/>
                <a:cs typeface="Times New Roman" panose="02020603050405020304" pitchFamily="18" charset="0"/>
              </a:rPr>
              <a:t>Хорооны даргад:    Т. Дансран /хараат бус гишүүн/</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algn="just">
              <a:lnSpc>
                <a:spcPct val="107000"/>
              </a:lnSpc>
              <a:buNone/>
            </a:pPr>
            <a:r>
              <a:rPr lang="mn-MN" sz="1800" dirty="0">
                <a:effectLst/>
                <a:latin typeface="Times New Roman" panose="02020603050405020304" pitchFamily="18" charset="0"/>
                <a:ea typeface="Calibri" panose="020F0502020204030204" pitchFamily="34" charset="0"/>
                <a:cs typeface="Times New Roman" panose="02020603050405020304" pitchFamily="18" charset="0"/>
              </a:rPr>
              <a:t>Гишүүд:                  М. Ганзориг  /хараат бус гишүүн/</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algn="just">
              <a:lnSpc>
                <a:spcPct val="107000"/>
              </a:lnSpc>
              <a:spcAft>
                <a:spcPts val="800"/>
              </a:spcAft>
              <a:buNone/>
            </a:pPr>
            <a:r>
              <a:rPr lang="mn-MN" sz="1800" dirty="0">
                <a:effectLst/>
                <a:latin typeface="Times New Roman" panose="02020603050405020304" pitchFamily="18" charset="0"/>
                <a:ea typeface="Calibri" panose="020F0502020204030204" pitchFamily="34" charset="0"/>
                <a:cs typeface="Times New Roman" panose="02020603050405020304" pitchFamily="18" charset="0"/>
              </a:rPr>
              <a:t>                                 Б. Мягмар-Өлзий  /хараат бус гишүүн/</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Aft>
                <a:spcPts val="800"/>
              </a:spcAft>
              <a:buNone/>
            </a:pPr>
            <a:r>
              <a:rPr lang="mn-MN" sz="1800" dirty="0">
                <a:effectLst/>
                <a:latin typeface="Times New Roman" panose="02020603050405020304" pitchFamily="18" charset="0"/>
                <a:ea typeface="Calibri" panose="020F0502020204030204" pitchFamily="34" charset="0"/>
                <a:cs typeface="Times New Roman" panose="02020603050405020304" pitchFamily="18" charset="0"/>
              </a:rPr>
              <a:t> Дархан нэхий ХК-ийн ТУЗ нь 2025 оны эхний хагаст  9 удаагийн цахим болон танхимаар хуралдаж, 17 асуудлыг хэлэлцэн 25 тогтоол шийдвэрийг гарган хэрэгжүүлж, “Төсвийн нэгдсэн бодлогын журам”,  “Сангуудын үйл ажиллагааны журам”, “Хөдөлмөрийн онцгой нөхцөл бүхий гэрээ байгуулах журам” -ыг тус утс боловсруулан баталгаажуулж, компанийн засаглалыг сайжруулах, кодексыг  хэрэгжүүлэхийг зорилгоо болгон  ажиллаж байна.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3304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55F75-7133-19B9-898D-910FCB982D10}"/>
            </a:ext>
          </a:extLst>
        </p:cNvPr>
        <p:cNvGrpSpPr/>
        <p:nvPr/>
      </p:nvGrpSpPr>
      <p:grpSpPr>
        <a:xfrm>
          <a:off x="0" y="0"/>
          <a:ext cx="0" cy="0"/>
          <a:chOff x="0" y="0"/>
          <a:chExt cx="0" cy="0"/>
        </a:xfrm>
      </p:grpSpPr>
      <p:sp>
        <p:nvSpPr>
          <p:cNvPr id="16" name="Title 1">
            <a:extLst>
              <a:ext uri="{FF2B5EF4-FFF2-40B4-BE49-F238E27FC236}">
                <a16:creationId xmlns:a16="http://schemas.microsoft.com/office/drawing/2014/main" id="{FA0F8264-868D-D4C1-AA78-5F681B2BB08A}"/>
              </a:ext>
            </a:extLst>
          </p:cNvPr>
          <p:cNvSpPr txBox="1">
            <a:spLocks/>
          </p:cNvSpPr>
          <p:nvPr/>
        </p:nvSpPr>
        <p:spPr>
          <a:xfrm>
            <a:off x="7489938" y="8507468"/>
            <a:ext cx="1977324" cy="762000"/>
          </a:xfrm>
          <a:prstGeom prst="rect">
            <a:avLst/>
          </a:prstGeom>
        </p:spPr>
        <p:txBody>
          <a:bodyPr wrap="square" lIns="0" tIns="0" rIns="0" bIns="0">
            <a:normAutofit/>
          </a:bodyPr>
          <a:lstStyle>
            <a:lvl1pPr>
              <a:defRPr sz="2400" b="0" i="0">
                <a:solidFill>
                  <a:srgbClr val="78655B"/>
                </a:solidFill>
                <a:latin typeface="Arial"/>
                <a:ea typeface="+mj-ea"/>
                <a:cs typeface="Arial"/>
              </a:defRPr>
            </a:lvl1pPr>
          </a:lstStyle>
          <a:p>
            <a:r>
              <a:rPr lang="mn-MN" sz="1200" b="1" kern="0" dirty="0">
                <a:solidFill>
                  <a:schemeClr val="tx1"/>
                </a:solidFill>
                <a:latin typeface="Segoe UI Light" panose="020B0502040204020203" pitchFamily="34" charset="0"/>
              </a:rPr>
              <a:t>Я.АЗЗАЯА</a:t>
            </a:r>
          </a:p>
          <a:p>
            <a:r>
              <a:rPr lang="mn-MN" sz="1200" b="1" kern="0" dirty="0">
                <a:solidFill>
                  <a:schemeClr val="tx1"/>
                </a:solidFill>
                <a:latin typeface="Segoe UI Light" panose="020B0502040204020203" pitchFamily="34" charset="0"/>
              </a:rPr>
              <a:t>Нэхий Таннери ХХК </a:t>
            </a:r>
            <a:br>
              <a:rPr lang="mn-MN" sz="1200" b="1" kern="0" dirty="0">
                <a:solidFill>
                  <a:schemeClr val="tx1"/>
                </a:solidFill>
                <a:latin typeface="Segoe UI Light" panose="020B0502040204020203" pitchFamily="34" charset="0"/>
              </a:rPr>
            </a:br>
            <a:r>
              <a:rPr lang="mn-MN" sz="1200" b="1" kern="0" dirty="0">
                <a:solidFill>
                  <a:schemeClr val="tx1"/>
                </a:solidFill>
                <a:latin typeface="Segoe UI Light" panose="020B0502040204020203" pitchFamily="34" charset="0"/>
              </a:rPr>
              <a:t>Гүйцэтгэл захирал</a:t>
            </a:r>
            <a:endParaRPr lang="en-US" sz="1200" b="1" kern="0" dirty="0">
              <a:solidFill>
                <a:schemeClr val="tx1"/>
              </a:solidFill>
              <a:latin typeface="Segoe UI Light" panose="020B0502040204020203" pitchFamily="34" charset="0"/>
            </a:endParaRPr>
          </a:p>
        </p:txBody>
      </p:sp>
      <p:sp>
        <p:nvSpPr>
          <p:cNvPr id="17" name="Title 1">
            <a:extLst>
              <a:ext uri="{FF2B5EF4-FFF2-40B4-BE49-F238E27FC236}">
                <a16:creationId xmlns:a16="http://schemas.microsoft.com/office/drawing/2014/main" id="{448ED251-79A3-B321-DA59-010DCDED211E}"/>
              </a:ext>
            </a:extLst>
          </p:cNvPr>
          <p:cNvSpPr txBox="1">
            <a:spLocks/>
          </p:cNvSpPr>
          <p:nvPr/>
        </p:nvSpPr>
        <p:spPr>
          <a:xfrm>
            <a:off x="7692420" y="4379835"/>
            <a:ext cx="1977324" cy="762000"/>
          </a:xfrm>
          <a:prstGeom prst="rect">
            <a:avLst/>
          </a:prstGeom>
        </p:spPr>
        <p:txBody>
          <a:bodyPr wrap="square" lIns="0" tIns="0" rIns="0" bIns="0">
            <a:normAutofit/>
          </a:bodyPr>
          <a:lstStyle>
            <a:lvl1pPr>
              <a:defRPr sz="2400" b="0" i="0">
                <a:solidFill>
                  <a:srgbClr val="78655B"/>
                </a:solidFill>
                <a:latin typeface="Arial"/>
                <a:ea typeface="+mj-ea"/>
                <a:cs typeface="Arial"/>
              </a:defRPr>
            </a:lvl1pPr>
          </a:lstStyle>
          <a:p>
            <a:r>
              <a:rPr lang="mn-MN" sz="1200" b="1" kern="0" dirty="0">
                <a:solidFill>
                  <a:schemeClr val="tx1"/>
                </a:solidFill>
                <a:latin typeface="Segoe UI Light" panose="020B0502040204020203" pitchFamily="34" charset="0"/>
              </a:rPr>
              <a:t>Б.МЯГМАР-ӨЛЗИЙ</a:t>
            </a:r>
            <a:br>
              <a:rPr lang="mn-MN" sz="1200" b="1" kern="0" dirty="0">
                <a:solidFill>
                  <a:schemeClr val="tx1"/>
                </a:solidFill>
                <a:latin typeface="Segoe UI Light" panose="020B0502040204020203" pitchFamily="34" charset="0"/>
              </a:rPr>
            </a:br>
            <a:r>
              <a:rPr lang="mn-MN" sz="1200" b="1" kern="0" dirty="0">
                <a:solidFill>
                  <a:schemeClr val="tx1"/>
                </a:solidFill>
                <a:latin typeface="Segoe UI Light" panose="020B0502040204020203" pitchFamily="34" charset="0"/>
              </a:rPr>
              <a:t>Гранд ЯК ХХК </a:t>
            </a:r>
            <a:br>
              <a:rPr lang="mn-MN" sz="1200" b="1" kern="0" dirty="0">
                <a:solidFill>
                  <a:schemeClr val="tx1"/>
                </a:solidFill>
                <a:latin typeface="Segoe UI Light" panose="020B0502040204020203" pitchFamily="34" charset="0"/>
              </a:rPr>
            </a:br>
            <a:r>
              <a:rPr lang="mn-MN" sz="1200" b="1" kern="0" dirty="0">
                <a:solidFill>
                  <a:schemeClr val="tx1"/>
                </a:solidFill>
                <a:latin typeface="Segoe UI Light" panose="020B0502040204020203" pitchFamily="34" charset="0"/>
              </a:rPr>
              <a:t>Гүйцэтгэх захирал</a:t>
            </a:r>
            <a:endParaRPr lang="en-US" sz="1200" b="1" kern="0" dirty="0">
              <a:solidFill>
                <a:schemeClr val="tx1"/>
              </a:solidFill>
              <a:latin typeface="Segoe UI Light" panose="020B0502040204020203" pitchFamily="34" charset="0"/>
            </a:endParaRPr>
          </a:p>
        </p:txBody>
      </p:sp>
      <p:sp>
        <p:nvSpPr>
          <p:cNvPr id="19" name="Title 1">
            <a:extLst>
              <a:ext uri="{FF2B5EF4-FFF2-40B4-BE49-F238E27FC236}">
                <a16:creationId xmlns:a16="http://schemas.microsoft.com/office/drawing/2014/main" id="{E68699B1-E665-8071-8615-0B209BAB5165}"/>
              </a:ext>
            </a:extLst>
          </p:cNvPr>
          <p:cNvSpPr txBox="1">
            <a:spLocks/>
          </p:cNvSpPr>
          <p:nvPr/>
        </p:nvSpPr>
        <p:spPr>
          <a:xfrm>
            <a:off x="10629900" y="4395177"/>
            <a:ext cx="1977324" cy="762000"/>
          </a:xfrm>
          <a:prstGeom prst="rect">
            <a:avLst/>
          </a:prstGeom>
        </p:spPr>
        <p:txBody>
          <a:bodyPr wrap="square" lIns="0" tIns="0" rIns="0" bIns="0">
            <a:normAutofit/>
          </a:bodyPr>
          <a:lstStyle>
            <a:lvl1pPr>
              <a:defRPr sz="2400" b="0" i="0">
                <a:solidFill>
                  <a:srgbClr val="78655B"/>
                </a:solidFill>
                <a:latin typeface="Arial"/>
                <a:ea typeface="+mj-ea"/>
                <a:cs typeface="Arial"/>
              </a:defRPr>
            </a:lvl1pPr>
          </a:lstStyle>
          <a:p>
            <a:r>
              <a:rPr lang="mn-MN" sz="1200" b="1" kern="0" dirty="0">
                <a:solidFill>
                  <a:schemeClr val="tx1"/>
                </a:solidFill>
                <a:latin typeface="Segoe UI Light" panose="020B0502040204020203" pitchFamily="34" charset="0"/>
              </a:rPr>
              <a:t>Г.ГАН-ОЧИР </a:t>
            </a:r>
          </a:p>
          <a:p>
            <a:r>
              <a:rPr lang="mn-MN" sz="1200" b="1" kern="0" dirty="0">
                <a:solidFill>
                  <a:schemeClr val="tx1"/>
                </a:solidFill>
                <a:latin typeface="Segoe UI Light" panose="020B0502040204020203" pitchFamily="34" charset="0"/>
              </a:rPr>
              <a:t>Дэвжих Нэхий ХХК </a:t>
            </a:r>
            <a:br>
              <a:rPr lang="mn-MN" sz="1200" b="1" kern="0" dirty="0">
                <a:solidFill>
                  <a:schemeClr val="tx1"/>
                </a:solidFill>
                <a:latin typeface="Segoe UI Light" panose="020B0502040204020203" pitchFamily="34" charset="0"/>
              </a:rPr>
            </a:br>
            <a:r>
              <a:rPr lang="mn-MN" sz="1200" b="1" kern="0" dirty="0">
                <a:solidFill>
                  <a:schemeClr val="tx1"/>
                </a:solidFill>
                <a:latin typeface="Segoe UI Light" panose="020B0502040204020203" pitchFamily="34" charset="0"/>
              </a:rPr>
              <a:t>Гүйцэтгэх захирал</a:t>
            </a:r>
            <a:endParaRPr lang="en-US" sz="1200" b="1" kern="0" dirty="0">
              <a:solidFill>
                <a:schemeClr val="tx1"/>
              </a:solidFill>
              <a:latin typeface="Segoe UI Light" panose="020B0502040204020203" pitchFamily="34" charset="0"/>
            </a:endParaRPr>
          </a:p>
        </p:txBody>
      </p:sp>
      <p:sp>
        <p:nvSpPr>
          <p:cNvPr id="21" name="Title 1">
            <a:extLst>
              <a:ext uri="{FF2B5EF4-FFF2-40B4-BE49-F238E27FC236}">
                <a16:creationId xmlns:a16="http://schemas.microsoft.com/office/drawing/2014/main" id="{E79966BA-49E5-53E0-5A40-6C23F8DEC463}"/>
              </a:ext>
            </a:extLst>
          </p:cNvPr>
          <p:cNvSpPr txBox="1">
            <a:spLocks/>
          </p:cNvSpPr>
          <p:nvPr/>
        </p:nvSpPr>
        <p:spPr>
          <a:xfrm>
            <a:off x="1333500" y="8603247"/>
            <a:ext cx="1977324" cy="762000"/>
          </a:xfrm>
          <a:prstGeom prst="rect">
            <a:avLst/>
          </a:prstGeom>
        </p:spPr>
        <p:txBody>
          <a:bodyPr wrap="square" lIns="0" tIns="0" rIns="0" bIns="0">
            <a:normAutofit/>
          </a:bodyPr>
          <a:lstStyle>
            <a:lvl1pPr>
              <a:defRPr sz="2400" b="0" i="0">
                <a:solidFill>
                  <a:srgbClr val="78655B"/>
                </a:solidFill>
                <a:latin typeface="Arial"/>
                <a:ea typeface="+mj-ea"/>
                <a:cs typeface="Arial"/>
              </a:defRPr>
            </a:lvl1pPr>
          </a:lstStyle>
          <a:p>
            <a:r>
              <a:rPr lang="mn-MN" sz="1200" b="1" kern="0" dirty="0">
                <a:solidFill>
                  <a:schemeClr val="tx1"/>
                </a:solidFill>
                <a:latin typeface="Segoe UI Light" panose="020B0502040204020203" pitchFamily="34" charset="0"/>
              </a:rPr>
              <a:t>М.ШҮРЭНЦЭЦЭГ</a:t>
            </a:r>
            <a:br>
              <a:rPr lang="mn-MN" sz="1200" b="1" kern="0" dirty="0">
                <a:solidFill>
                  <a:schemeClr val="tx1"/>
                </a:solidFill>
                <a:latin typeface="Segoe UI Light" panose="020B0502040204020203" pitchFamily="34" charset="0"/>
              </a:rPr>
            </a:br>
            <a:r>
              <a:rPr lang="mn-MN" sz="1200" b="1" kern="0" dirty="0">
                <a:solidFill>
                  <a:schemeClr val="tx1"/>
                </a:solidFill>
                <a:latin typeface="Segoe UI Light" panose="020B0502040204020203" pitchFamily="34" charset="0"/>
              </a:rPr>
              <a:t>Нэхий Гармент ХХК </a:t>
            </a:r>
            <a:br>
              <a:rPr lang="mn-MN" sz="1200" b="1" kern="0" dirty="0">
                <a:solidFill>
                  <a:schemeClr val="tx1"/>
                </a:solidFill>
                <a:latin typeface="Segoe UI Light" panose="020B0502040204020203" pitchFamily="34" charset="0"/>
              </a:rPr>
            </a:br>
            <a:r>
              <a:rPr lang="mn-MN" sz="1200" b="1" kern="0" dirty="0">
                <a:solidFill>
                  <a:schemeClr val="tx1"/>
                </a:solidFill>
                <a:latin typeface="Segoe UI Light" panose="020B0502040204020203" pitchFamily="34" charset="0"/>
              </a:rPr>
              <a:t>Гүйцэтгэх захирал</a:t>
            </a:r>
            <a:endParaRPr lang="en-US" sz="1200" b="1" kern="0" dirty="0">
              <a:solidFill>
                <a:schemeClr val="tx1"/>
              </a:solidFill>
              <a:latin typeface="Segoe UI Light" panose="020B0502040204020203" pitchFamily="34" charset="0"/>
            </a:endParaRPr>
          </a:p>
        </p:txBody>
      </p:sp>
      <p:sp>
        <p:nvSpPr>
          <p:cNvPr id="24" name="Title 1">
            <a:extLst>
              <a:ext uri="{FF2B5EF4-FFF2-40B4-BE49-F238E27FC236}">
                <a16:creationId xmlns:a16="http://schemas.microsoft.com/office/drawing/2014/main" id="{A598825D-7AC8-9E94-3BC5-0A61EACEA275}"/>
              </a:ext>
            </a:extLst>
          </p:cNvPr>
          <p:cNvSpPr txBox="1">
            <a:spLocks/>
          </p:cNvSpPr>
          <p:nvPr/>
        </p:nvSpPr>
        <p:spPr>
          <a:xfrm>
            <a:off x="849662" y="536302"/>
            <a:ext cx="7144994" cy="773151"/>
          </a:xfrm>
          <a:prstGeom prst="rect">
            <a:avLst/>
          </a:prstGeom>
        </p:spPr>
        <p:txBody>
          <a:bodyPr wrap="square" lIns="0" tIns="0" rIns="0" bIns="0">
            <a:normAutofit/>
          </a:bodyPr>
          <a:lstStyle>
            <a:lvl1pPr>
              <a:defRPr sz="2400" b="0" i="0">
                <a:solidFill>
                  <a:srgbClr val="78655B"/>
                </a:solidFill>
                <a:latin typeface="Arial"/>
                <a:ea typeface="+mj-ea"/>
                <a:cs typeface="Arial"/>
              </a:defRPr>
            </a:lvl1pPr>
          </a:lstStyle>
          <a:p>
            <a:r>
              <a:rPr lang="mn-MN" sz="2800" b="1" kern="0" dirty="0">
                <a:solidFill>
                  <a:schemeClr val="tx1"/>
                </a:solidFill>
                <a:latin typeface="Times New Roman" panose="02020603050405020304" pitchFamily="18" charset="0"/>
                <a:cs typeface="Times New Roman" panose="02020603050405020304" pitchFamily="18" charset="0"/>
              </a:rPr>
              <a:t>УДИРДЛАГЫН БАГ</a:t>
            </a:r>
            <a:endParaRPr lang="en-US" sz="2800" b="1" kern="0" dirty="0">
              <a:solidFill>
                <a:schemeClr val="tx1"/>
              </a:solidFill>
              <a:latin typeface="Times New Roman" panose="02020603050405020304" pitchFamily="18" charset="0"/>
              <a:cs typeface="Times New Roman" panose="02020603050405020304" pitchFamily="18" charset="0"/>
            </a:endParaRPr>
          </a:p>
        </p:txBody>
      </p:sp>
      <p:sp>
        <p:nvSpPr>
          <p:cNvPr id="27" name="Title 1">
            <a:extLst>
              <a:ext uri="{FF2B5EF4-FFF2-40B4-BE49-F238E27FC236}">
                <a16:creationId xmlns:a16="http://schemas.microsoft.com/office/drawing/2014/main" id="{024AD250-AD77-78B5-1F40-61A5F5504EA1}"/>
              </a:ext>
            </a:extLst>
          </p:cNvPr>
          <p:cNvSpPr txBox="1">
            <a:spLocks/>
          </p:cNvSpPr>
          <p:nvPr/>
        </p:nvSpPr>
        <p:spPr>
          <a:xfrm>
            <a:off x="4262229" y="8563569"/>
            <a:ext cx="1535978" cy="649799"/>
          </a:xfrm>
          <a:prstGeom prst="rect">
            <a:avLst/>
          </a:prstGeom>
        </p:spPr>
        <p:txBody>
          <a:bodyPr wrap="square" lIns="0" tIns="0" rIns="0" bIns="0">
            <a:normAutofit/>
          </a:bodyPr>
          <a:lstStyle>
            <a:lvl1pPr>
              <a:defRPr sz="2400" b="0" i="0">
                <a:solidFill>
                  <a:srgbClr val="78655B"/>
                </a:solidFill>
                <a:latin typeface="Arial"/>
                <a:ea typeface="+mj-ea"/>
                <a:cs typeface="Arial"/>
              </a:defRPr>
            </a:lvl1pPr>
          </a:lstStyle>
          <a:p>
            <a:r>
              <a:rPr lang="mn-MN" sz="1200" b="1" kern="0" dirty="0">
                <a:solidFill>
                  <a:schemeClr val="tx1"/>
                </a:solidFill>
                <a:latin typeface="Segoe UI Light" panose="020B0502040204020203" pitchFamily="34" charset="0"/>
              </a:rPr>
              <a:t>З.ОЮУНТУЯА</a:t>
            </a:r>
            <a:br>
              <a:rPr lang="mn-MN" sz="1200" b="1" kern="0" dirty="0">
                <a:solidFill>
                  <a:schemeClr val="tx1"/>
                </a:solidFill>
                <a:latin typeface="Segoe UI Light" panose="020B0502040204020203" pitchFamily="34" charset="0"/>
              </a:rPr>
            </a:br>
            <a:r>
              <a:rPr lang="mn-MN" sz="1200" b="1" kern="0" dirty="0">
                <a:solidFill>
                  <a:schemeClr val="tx1"/>
                </a:solidFill>
                <a:latin typeface="Segoe UI Light" panose="020B0502040204020203" pitchFamily="34" charset="0"/>
              </a:rPr>
              <a:t>Нэхий трейд ХХК</a:t>
            </a:r>
          </a:p>
          <a:p>
            <a:r>
              <a:rPr lang="mn-MN" sz="1200" b="1" kern="0" dirty="0">
                <a:solidFill>
                  <a:schemeClr val="tx1"/>
                </a:solidFill>
                <a:latin typeface="Segoe UI Light" panose="020B0502040204020203" pitchFamily="34" charset="0"/>
              </a:rPr>
              <a:t>Гүйцэтгэх захирал</a:t>
            </a:r>
            <a:endParaRPr lang="en-US" sz="1200" b="1" kern="0" dirty="0">
              <a:solidFill>
                <a:schemeClr val="tx1"/>
              </a:solidFill>
              <a:latin typeface="Segoe UI Light" panose="020B0502040204020203" pitchFamily="34" charset="0"/>
            </a:endParaRPr>
          </a:p>
        </p:txBody>
      </p:sp>
      <p:sp>
        <p:nvSpPr>
          <p:cNvPr id="30" name="Rectangle: Single Corner Rounded 40">
            <a:extLst>
              <a:ext uri="{FF2B5EF4-FFF2-40B4-BE49-F238E27FC236}">
                <a16:creationId xmlns:a16="http://schemas.microsoft.com/office/drawing/2014/main" id="{2B44D0A8-3C81-E27B-2416-AA8A7C01DCFE}"/>
              </a:ext>
            </a:extLst>
          </p:cNvPr>
          <p:cNvSpPr/>
          <p:nvPr/>
        </p:nvSpPr>
        <p:spPr>
          <a:xfrm>
            <a:off x="7222435" y="1429376"/>
            <a:ext cx="2123260" cy="2807466"/>
          </a:xfrm>
          <a:prstGeom prst="round1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26" dirty="0"/>
          </a:p>
        </p:txBody>
      </p:sp>
      <p:sp>
        <p:nvSpPr>
          <p:cNvPr id="31" name="Rectangle: Single Corner Rounded 60">
            <a:extLst>
              <a:ext uri="{FF2B5EF4-FFF2-40B4-BE49-F238E27FC236}">
                <a16:creationId xmlns:a16="http://schemas.microsoft.com/office/drawing/2014/main" id="{DA80629F-FA12-2EB1-47ED-991C13AEF1B0}"/>
              </a:ext>
            </a:extLst>
          </p:cNvPr>
          <p:cNvSpPr/>
          <p:nvPr/>
        </p:nvSpPr>
        <p:spPr>
          <a:xfrm>
            <a:off x="849662" y="1446870"/>
            <a:ext cx="2123260" cy="2789972"/>
          </a:xfrm>
          <a:prstGeom prst="round1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26" dirty="0"/>
          </a:p>
        </p:txBody>
      </p:sp>
      <p:sp>
        <p:nvSpPr>
          <p:cNvPr id="32" name="Rectangle: Single Corner Rounded 56">
            <a:extLst>
              <a:ext uri="{FF2B5EF4-FFF2-40B4-BE49-F238E27FC236}">
                <a16:creationId xmlns:a16="http://schemas.microsoft.com/office/drawing/2014/main" id="{983B21A8-8CFF-B95E-08C9-5F9401A29577}"/>
              </a:ext>
            </a:extLst>
          </p:cNvPr>
          <p:cNvSpPr/>
          <p:nvPr/>
        </p:nvSpPr>
        <p:spPr>
          <a:xfrm>
            <a:off x="10325100" y="1364720"/>
            <a:ext cx="2156832" cy="2872121"/>
          </a:xfrm>
          <a:prstGeom prst="round1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26" dirty="0"/>
          </a:p>
        </p:txBody>
      </p:sp>
      <p:sp>
        <p:nvSpPr>
          <p:cNvPr id="36" name="Rectangle: Single Corner Rounded 49">
            <a:extLst>
              <a:ext uri="{FF2B5EF4-FFF2-40B4-BE49-F238E27FC236}">
                <a16:creationId xmlns:a16="http://schemas.microsoft.com/office/drawing/2014/main" id="{61E38AAE-60E6-2500-09A5-1F87F9FD23AA}"/>
              </a:ext>
            </a:extLst>
          </p:cNvPr>
          <p:cNvSpPr/>
          <p:nvPr/>
        </p:nvSpPr>
        <p:spPr>
          <a:xfrm>
            <a:off x="849662" y="5678361"/>
            <a:ext cx="2126457" cy="2682914"/>
          </a:xfrm>
          <a:prstGeom prst="round1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26" dirty="0"/>
          </a:p>
        </p:txBody>
      </p:sp>
      <p:pic>
        <p:nvPicPr>
          <p:cNvPr id="3" name="Picture 2">
            <a:extLst>
              <a:ext uri="{FF2B5EF4-FFF2-40B4-BE49-F238E27FC236}">
                <a16:creationId xmlns:a16="http://schemas.microsoft.com/office/drawing/2014/main" id="{C478DB45-435F-E89A-1A23-28E4DBAA0B36}"/>
              </a:ext>
            </a:extLst>
          </p:cNvPr>
          <p:cNvPicPr>
            <a:picLocks noChangeAspect="1"/>
          </p:cNvPicPr>
          <p:nvPr/>
        </p:nvPicPr>
        <p:blipFill>
          <a:blip r:embed="rId6"/>
          <a:stretch>
            <a:fillRect/>
          </a:stretch>
        </p:blipFill>
        <p:spPr>
          <a:xfrm>
            <a:off x="4120940" y="5798529"/>
            <a:ext cx="1677267" cy="2578759"/>
          </a:xfrm>
          <a:prstGeom prst="rect">
            <a:avLst/>
          </a:prstGeom>
        </p:spPr>
      </p:pic>
      <p:sp>
        <p:nvSpPr>
          <p:cNvPr id="40" name="Title 1">
            <a:extLst>
              <a:ext uri="{FF2B5EF4-FFF2-40B4-BE49-F238E27FC236}">
                <a16:creationId xmlns:a16="http://schemas.microsoft.com/office/drawing/2014/main" id="{67134979-6675-29F5-8BCD-A57A131014DC}"/>
              </a:ext>
            </a:extLst>
          </p:cNvPr>
          <p:cNvSpPr txBox="1">
            <a:spLocks/>
          </p:cNvSpPr>
          <p:nvPr/>
        </p:nvSpPr>
        <p:spPr>
          <a:xfrm>
            <a:off x="4120940" y="4389166"/>
            <a:ext cx="1977324" cy="762000"/>
          </a:xfrm>
          <a:prstGeom prst="rect">
            <a:avLst/>
          </a:prstGeom>
        </p:spPr>
        <p:txBody>
          <a:bodyPr wrap="square" lIns="0" tIns="0" rIns="0" bIns="0">
            <a:normAutofit/>
          </a:bodyPr>
          <a:lstStyle>
            <a:lvl1pPr>
              <a:defRPr sz="2400" b="0" i="0">
                <a:solidFill>
                  <a:srgbClr val="78655B"/>
                </a:solidFill>
                <a:latin typeface="Arial"/>
                <a:ea typeface="+mj-ea"/>
                <a:cs typeface="Arial"/>
              </a:defRPr>
            </a:lvl1pPr>
          </a:lstStyle>
          <a:p>
            <a:r>
              <a:rPr lang="mn-MN" sz="1200" b="1" kern="0" dirty="0">
                <a:solidFill>
                  <a:schemeClr val="tx1"/>
                </a:solidFill>
                <a:latin typeface="Segoe UI Light" panose="020B0502040204020203" pitchFamily="34" charset="0"/>
              </a:rPr>
              <a:t>Б.Чанцал </a:t>
            </a:r>
          </a:p>
          <a:p>
            <a:r>
              <a:rPr lang="mn-MN" sz="1200" b="1" kern="0" dirty="0">
                <a:solidFill>
                  <a:schemeClr val="tx1"/>
                </a:solidFill>
                <a:latin typeface="Segoe UI Light" panose="020B0502040204020203" pitchFamily="34" charset="0"/>
              </a:rPr>
              <a:t>Як Трейд ХХК, Як ланд ХХК</a:t>
            </a:r>
            <a:br>
              <a:rPr lang="mn-MN" sz="1200" b="1" kern="0" dirty="0">
                <a:solidFill>
                  <a:schemeClr val="tx1"/>
                </a:solidFill>
                <a:latin typeface="Segoe UI Light" panose="020B0502040204020203" pitchFamily="34" charset="0"/>
              </a:rPr>
            </a:br>
            <a:r>
              <a:rPr lang="mn-MN" sz="1200" b="1" kern="0" dirty="0">
                <a:solidFill>
                  <a:schemeClr val="tx1"/>
                </a:solidFill>
                <a:latin typeface="Segoe UI Light" panose="020B0502040204020203" pitchFamily="34" charset="0"/>
              </a:rPr>
              <a:t>Гүйцэтгэх захирал</a:t>
            </a:r>
            <a:endParaRPr lang="en-US" sz="1200" b="1" kern="0" dirty="0">
              <a:solidFill>
                <a:schemeClr val="tx1"/>
              </a:solidFill>
              <a:latin typeface="Segoe UI Light" panose="020B0502040204020203" pitchFamily="34" charset="0"/>
            </a:endParaRPr>
          </a:p>
        </p:txBody>
      </p:sp>
      <p:sp>
        <p:nvSpPr>
          <p:cNvPr id="41" name="Title 1">
            <a:extLst>
              <a:ext uri="{FF2B5EF4-FFF2-40B4-BE49-F238E27FC236}">
                <a16:creationId xmlns:a16="http://schemas.microsoft.com/office/drawing/2014/main" id="{56DBDEA5-F6F0-7612-2F8C-F815ABAB5920}"/>
              </a:ext>
            </a:extLst>
          </p:cNvPr>
          <p:cNvSpPr txBox="1">
            <a:spLocks/>
          </p:cNvSpPr>
          <p:nvPr/>
        </p:nvSpPr>
        <p:spPr>
          <a:xfrm>
            <a:off x="1183460" y="4459972"/>
            <a:ext cx="1977324" cy="762000"/>
          </a:xfrm>
          <a:prstGeom prst="rect">
            <a:avLst/>
          </a:prstGeom>
        </p:spPr>
        <p:txBody>
          <a:bodyPr wrap="square" lIns="0" tIns="0" rIns="0" bIns="0">
            <a:normAutofit/>
          </a:bodyPr>
          <a:lstStyle>
            <a:lvl1pPr>
              <a:defRPr sz="2400" b="0" i="0">
                <a:solidFill>
                  <a:srgbClr val="78655B"/>
                </a:solidFill>
                <a:latin typeface="Arial"/>
                <a:ea typeface="+mj-ea"/>
                <a:cs typeface="Arial"/>
              </a:defRPr>
            </a:lvl1pPr>
          </a:lstStyle>
          <a:p>
            <a:r>
              <a:rPr lang="mn-MN" sz="1200" b="1" kern="0" dirty="0">
                <a:solidFill>
                  <a:schemeClr val="tx1"/>
                </a:solidFill>
                <a:latin typeface="Segoe UI Light" panose="020B0502040204020203" pitchFamily="34" charset="0"/>
              </a:rPr>
              <a:t>Б.ГЭРЭЛМАА </a:t>
            </a:r>
          </a:p>
          <a:p>
            <a:r>
              <a:rPr lang="mn-MN" sz="1200" b="1" kern="0" dirty="0">
                <a:solidFill>
                  <a:schemeClr val="tx1"/>
                </a:solidFill>
                <a:latin typeface="Segoe UI Light" panose="020B0502040204020203" pitchFamily="34" charset="0"/>
              </a:rPr>
              <a:t>Дархан Нэхий ХК </a:t>
            </a:r>
            <a:br>
              <a:rPr lang="mn-MN" sz="1200" b="1" kern="0" dirty="0">
                <a:solidFill>
                  <a:schemeClr val="tx1"/>
                </a:solidFill>
                <a:latin typeface="Segoe UI Light" panose="020B0502040204020203" pitchFamily="34" charset="0"/>
              </a:rPr>
            </a:br>
            <a:r>
              <a:rPr lang="mn-MN" sz="1200" b="1" kern="0" dirty="0">
                <a:solidFill>
                  <a:schemeClr val="tx1"/>
                </a:solidFill>
                <a:latin typeface="Segoe UI Light" panose="020B0502040204020203" pitchFamily="34" charset="0"/>
              </a:rPr>
              <a:t>Гүйцэтгэх захирал</a:t>
            </a:r>
            <a:endParaRPr lang="en-US" sz="1200" b="1" kern="0" dirty="0">
              <a:solidFill>
                <a:schemeClr val="tx1"/>
              </a:solidFill>
              <a:latin typeface="Segoe UI Light" panose="020B0502040204020203" pitchFamily="34" charset="0"/>
            </a:endParaRPr>
          </a:p>
        </p:txBody>
      </p:sp>
      <p:pic>
        <p:nvPicPr>
          <p:cNvPr id="1027" name="Picture 3" descr="C:\Users\Acer\Downloads\270304595_683044736047081_8274092593677141024_n.jpg">
            <a:extLst>
              <a:ext uri="{FF2B5EF4-FFF2-40B4-BE49-F238E27FC236}">
                <a16:creationId xmlns:a16="http://schemas.microsoft.com/office/drawing/2014/main" id="{8F02568B-B504-488D-6C6E-55D66490BAD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84955" y="1542510"/>
            <a:ext cx="1890527" cy="269433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2DB64C5-5A64-7EF0-4DCD-D51ED978295F}"/>
              </a:ext>
            </a:extLst>
          </p:cNvPr>
          <p:cNvPicPr>
            <a:picLocks noChangeAspect="1"/>
          </p:cNvPicPr>
          <p:nvPr/>
        </p:nvPicPr>
        <p:blipFill>
          <a:blip r:embed="rId8"/>
          <a:stretch>
            <a:fillRect/>
          </a:stretch>
        </p:blipFill>
        <p:spPr>
          <a:xfrm>
            <a:off x="7105838" y="5284828"/>
            <a:ext cx="2123260" cy="3026752"/>
          </a:xfrm>
          <a:prstGeom prst="rect">
            <a:avLst/>
          </a:prstGeom>
        </p:spPr>
      </p:pic>
    </p:spTree>
    <p:extLst>
      <p:ext uri="{BB962C8B-B14F-4D97-AF65-F5344CB8AC3E}">
        <p14:creationId xmlns:p14="http://schemas.microsoft.com/office/powerpoint/2010/main" val="26273070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07508-EC45-96A2-63F8-7B38BBDB3927}"/>
              </a:ext>
            </a:extLst>
          </p:cNvPr>
          <p:cNvSpPr txBox="1">
            <a:spLocks/>
          </p:cNvSpPr>
          <p:nvPr/>
        </p:nvSpPr>
        <p:spPr>
          <a:xfrm>
            <a:off x="1028700" y="546100"/>
            <a:ext cx="4708532" cy="773151"/>
          </a:xfrm>
          <a:prstGeom prst="rect">
            <a:avLst/>
          </a:prstGeom>
        </p:spPr>
        <p:txBody>
          <a:bodyPr wrap="square" lIns="0" tIns="0" rIns="0" bIns="0">
            <a:normAutofit/>
          </a:bodyPr>
          <a:lstStyle>
            <a:lvl1pPr>
              <a:defRPr sz="2400" b="0" i="0">
                <a:solidFill>
                  <a:srgbClr val="78655B"/>
                </a:solidFill>
                <a:latin typeface="Arial"/>
                <a:ea typeface="+mj-ea"/>
                <a:cs typeface="Arial"/>
              </a:defRPr>
            </a:lvl1pPr>
          </a:lstStyle>
          <a:p>
            <a:r>
              <a:rPr lang="mn-MN" sz="2800" b="1" kern="0" dirty="0">
                <a:solidFill>
                  <a:schemeClr val="tx1"/>
                </a:solidFill>
                <a:latin typeface="Times New Roman" panose="02020603050405020304" pitchFamily="18" charset="0"/>
                <a:cs typeface="Times New Roman" panose="02020603050405020304" pitchFamily="18" charset="0"/>
              </a:rPr>
              <a:t>ХУВЬЦААНЫ МЭДЭЭЛЭЛ</a:t>
            </a:r>
            <a:endParaRPr lang="en-US" sz="2800" b="1" kern="0" dirty="0">
              <a:solidFill>
                <a:schemeClr val="tx1"/>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EED241D7-0F6F-F949-B554-C4435D0FC2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 y="4203700"/>
            <a:ext cx="12725400" cy="5105400"/>
          </a:xfrm>
          <a:prstGeom prst="rect">
            <a:avLst/>
          </a:prstGeom>
        </p:spPr>
      </p:pic>
      <p:graphicFrame>
        <p:nvGraphicFramePr>
          <p:cNvPr id="4" name="Table 30">
            <a:extLst>
              <a:ext uri="{FF2B5EF4-FFF2-40B4-BE49-F238E27FC236}">
                <a16:creationId xmlns:a16="http://schemas.microsoft.com/office/drawing/2014/main" id="{2409ED90-05F1-C4BA-D2B7-BEDB3889B2C0}"/>
              </a:ext>
            </a:extLst>
          </p:cNvPr>
          <p:cNvGraphicFramePr>
            <a:graphicFrameLocks noGrp="1"/>
          </p:cNvGraphicFramePr>
          <p:nvPr>
            <p:extLst>
              <p:ext uri="{D42A27DB-BD31-4B8C-83A1-F6EECF244321}">
                <p14:modId xmlns:p14="http://schemas.microsoft.com/office/powerpoint/2010/main" val="522955906"/>
              </p:ext>
            </p:extLst>
          </p:nvPr>
        </p:nvGraphicFramePr>
        <p:xfrm>
          <a:off x="723901" y="1260276"/>
          <a:ext cx="5486399" cy="3028120"/>
        </p:xfrm>
        <a:graphic>
          <a:graphicData uri="http://schemas.openxmlformats.org/drawingml/2006/table">
            <a:tbl>
              <a:tblPr firstRow="1" bandRow="1">
                <a:tableStyleId>{2D5ABB26-0587-4C30-8999-92F81FD0307C}</a:tableStyleId>
              </a:tblPr>
              <a:tblGrid>
                <a:gridCol w="3421160">
                  <a:extLst>
                    <a:ext uri="{9D8B030D-6E8A-4147-A177-3AD203B41FA5}">
                      <a16:colId xmlns:a16="http://schemas.microsoft.com/office/drawing/2014/main" val="1886244124"/>
                    </a:ext>
                  </a:extLst>
                </a:gridCol>
                <a:gridCol w="2065239">
                  <a:extLst>
                    <a:ext uri="{9D8B030D-6E8A-4147-A177-3AD203B41FA5}">
                      <a16:colId xmlns:a16="http://schemas.microsoft.com/office/drawing/2014/main" val="461903225"/>
                    </a:ext>
                  </a:extLst>
                </a:gridCol>
              </a:tblGrid>
              <a:tr h="449175">
                <a:tc>
                  <a:txBody>
                    <a:bodyPr/>
                    <a:lstStyle/>
                    <a:p>
                      <a:r>
                        <a:rPr lang="mn-MN" sz="1800" b="0" dirty="0">
                          <a:solidFill>
                            <a:schemeClr val="tx1"/>
                          </a:solidFill>
                          <a:latin typeface="Times New Roman" panose="02020603050405020304" pitchFamily="18" charset="0"/>
                          <a:cs typeface="Times New Roman" panose="02020603050405020304" pitchFamily="18" charset="0"/>
                        </a:rPr>
                        <a:t>Хаалтын ханш</a:t>
                      </a:r>
                      <a:endParaRPr lang="en-US" sz="1800" b="0" dirty="0">
                        <a:solidFill>
                          <a:schemeClr val="tx1"/>
                        </a:solidFill>
                        <a:latin typeface="Times New Roman" panose="02020603050405020304" pitchFamily="18" charset="0"/>
                        <a:cs typeface="Times New Roman" panose="02020603050405020304" pitchFamily="18" charset="0"/>
                      </a:endParaRPr>
                    </a:p>
                  </a:txBody>
                  <a:tcPr marL="108013" marR="108013" marT="54007" marB="54007"/>
                </a:tc>
                <a:tc>
                  <a:txBody>
                    <a:bodyPr/>
                    <a:lstStyle/>
                    <a:p>
                      <a:pPr algn="r"/>
                      <a:r>
                        <a:rPr lang="mn-MN" sz="1800" b="0" dirty="0">
                          <a:solidFill>
                            <a:schemeClr val="tx1"/>
                          </a:solidFill>
                          <a:latin typeface="Times New Roman" panose="02020603050405020304" pitchFamily="18" charset="0"/>
                          <a:cs typeface="Times New Roman" panose="02020603050405020304" pitchFamily="18" charset="0"/>
                        </a:rPr>
                        <a:t>₮22</a:t>
                      </a:r>
                      <a:r>
                        <a:rPr lang="en-US" sz="1800" b="0" dirty="0">
                          <a:solidFill>
                            <a:schemeClr val="tx1"/>
                          </a:solidFill>
                          <a:latin typeface="Times New Roman" panose="02020603050405020304" pitchFamily="18" charset="0"/>
                          <a:cs typeface="Times New Roman" panose="02020603050405020304" pitchFamily="18" charset="0"/>
                        </a:rPr>
                        <a:t>.</a:t>
                      </a:r>
                      <a:r>
                        <a:rPr lang="mn-MN" sz="1800" b="0" dirty="0">
                          <a:solidFill>
                            <a:schemeClr val="tx1"/>
                          </a:solidFill>
                          <a:latin typeface="Times New Roman" panose="02020603050405020304" pitchFamily="18" charset="0"/>
                          <a:cs typeface="Times New Roman" panose="02020603050405020304" pitchFamily="18" charset="0"/>
                        </a:rPr>
                        <a:t>43</a:t>
                      </a:r>
                      <a:endParaRPr lang="en-US" sz="1800" b="0" dirty="0">
                        <a:solidFill>
                          <a:schemeClr val="tx1"/>
                        </a:solidFill>
                        <a:latin typeface="Times New Roman" panose="02020603050405020304" pitchFamily="18" charset="0"/>
                        <a:cs typeface="Times New Roman" panose="02020603050405020304" pitchFamily="18" charset="0"/>
                      </a:endParaRPr>
                    </a:p>
                  </a:txBody>
                  <a:tcPr marL="108013" marR="108013" marT="54007" marB="54007"/>
                </a:tc>
                <a:extLst>
                  <a:ext uri="{0D108BD9-81ED-4DB2-BD59-A6C34878D82A}">
                    <a16:rowId xmlns:a16="http://schemas.microsoft.com/office/drawing/2014/main" val="1525182295"/>
                  </a:ext>
                </a:extLst>
              </a:tr>
              <a:tr h="364381">
                <a:tc>
                  <a:txBody>
                    <a:bodyPr/>
                    <a:lstStyle/>
                    <a:p>
                      <a:r>
                        <a:rPr lang="mn-MN" sz="1800" b="0" dirty="0">
                          <a:solidFill>
                            <a:schemeClr val="tx1"/>
                          </a:solidFill>
                          <a:latin typeface="Times New Roman" panose="02020603050405020304" pitchFamily="18" charset="0"/>
                          <a:cs typeface="Times New Roman" panose="02020603050405020304" pitchFamily="18" charset="0"/>
                        </a:rPr>
                        <a:t>Дээд болон доод үнэ</a:t>
                      </a:r>
                      <a:endParaRPr lang="en-US" sz="1800" b="0" dirty="0">
                        <a:solidFill>
                          <a:schemeClr val="tx1"/>
                        </a:solidFill>
                        <a:latin typeface="Times New Roman" panose="02020603050405020304" pitchFamily="18" charset="0"/>
                        <a:cs typeface="Times New Roman" panose="02020603050405020304" pitchFamily="18" charset="0"/>
                      </a:endParaRPr>
                    </a:p>
                  </a:txBody>
                  <a:tcPr marL="108013" marR="108013" marT="54007" marB="54007"/>
                </a:tc>
                <a:tc>
                  <a:txBody>
                    <a:bodyPr/>
                    <a:lstStyle/>
                    <a:p>
                      <a:pPr algn="r"/>
                      <a:r>
                        <a:rPr lang="mn-MN" sz="1800" b="0" dirty="0">
                          <a:solidFill>
                            <a:schemeClr val="tx1"/>
                          </a:solidFill>
                          <a:latin typeface="Times New Roman" panose="02020603050405020304" pitchFamily="18" charset="0"/>
                          <a:cs typeface="Times New Roman" panose="02020603050405020304" pitchFamily="18" charset="0"/>
                        </a:rPr>
                        <a:t>₮21</a:t>
                      </a:r>
                      <a:r>
                        <a:rPr lang="en-US" sz="1800" b="0" dirty="0">
                          <a:solidFill>
                            <a:schemeClr val="tx1"/>
                          </a:solidFill>
                          <a:latin typeface="Times New Roman" panose="02020603050405020304" pitchFamily="18" charset="0"/>
                          <a:cs typeface="Times New Roman" panose="02020603050405020304" pitchFamily="18" charset="0"/>
                        </a:rPr>
                        <a:t>.</a:t>
                      </a:r>
                      <a:r>
                        <a:rPr lang="mn-MN" sz="1800" b="0" dirty="0">
                          <a:solidFill>
                            <a:schemeClr val="tx1"/>
                          </a:solidFill>
                          <a:latin typeface="Times New Roman" panose="02020603050405020304" pitchFamily="18" charset="0"/>
                          <a:cs typeface="Times New Roman" panose="02020603050405020304" pitchFamily="18" charset="0"/>
                        </a:rPr>
                        <a:t>11-₮</a:t>
                      </a:r>
                      <a:r>
                        <a:rPr lang="en-US" sz="1800" b="0" dirty="0">
                          <a:solidFill>
                            <a:schemeClr val="tx1"/>
                          </a:solidFill>
                          <a:latin typeface="Times New Roman" panose="02020603050405020304" pitchFamily="18" charset="0"/>
                          <a:cs typeface="Times New Roman" panose="02020603050405020304" pitchFamily="18" charset="0"/>
                        </a:rPr>
                        <a:t>2</a:t>
                      </a:r>
                      <a:r>
                        <a:rPr lang="mn-MN" sz="1800" b="0" dirty="0">
                          <a:solidFill>
                            <a:schemeClr val="tx1"/>
                          </a:solidFill>
                          <a:latin typeface="Times New Roman" panose="02020603050405020304" pitchFamily="18" charset="0"/>
                          <a:cs typeface="Times New Roman" panose="02020603050405020304" pitchFamily="18" charset="0"/>
                        </a:rPr>
                        <a:t>3</a:t>
                      </a:r>
                      <a:r>
                        <a:rPr lang="en-US" sz="1800" b="0" dirty="0">
                          <a:solidFill>
                            <a:schemeClr val="tx1"/>
                          </a:solidFill>
                          <a:latin typeface="Times New Roman" panose="02020603050405020304" pitchFamily="18" charset="0"/>
                          <a:cs typeface="Times New Roman" panose="02020603050405020304" pitchFamily="18" charset="0"/>
                        </a:rPr>
                        <a:t>.</a:t>
                      </a:r>
                      <a:r>
                        <a:rPr lang="mn-MN" sz="1800" b="0" dirty="0">
                          <a:solidFill>
                            <a:schemeClr val="tx1"/>
                          </a:solidFill>
                          <a:latin typeface="Times New Roman" panose="02020603050405020304" pitchFamily="18" charset="0"/>
                          <a:cs typeface="Times New Roman" panose="02020603050405020304" pitchFamily="18" charset="0"/>
                        </a:rPr>
                        <a:t>15</a:t>
                      </a:r>
                      <a:r>
                        <a:rPr lang="en-US" sz="1800" b="0" dirty="0">
                          <a:solidFill>
                            <a:schemeClr val="tx1"/>
                          </a:solidFill>
                          <a:latin typeface="Times New Roman" panose="02020603050405020304" pitchFamily="18" charset="0"/>
                          <a:cs typeface="Times New Roman" panose="02020603050405020304" pitchFamily="18" charset="0"/>
                        </a:rPr>
                        <a:t>                     </a:t>
                      </a:r>
                    </a:p>
                  </a:txBody>
                  <a:tcPr marL="108013" marR="108013" marT="54007" marB="54007"/>
                </a:tc>
                <a:extLst>
                  <a:ext uri="{0D108BD9-81ED-4DB2-BD59-A6C34878D82A}">
                    <a16:rowId xmlns:a16="http://schemas.microsoft.com/office/drawing/2014/main" val="3878962715"/>
                  </a:ext>
                </a:extLst>
              </a:tr>
              <a:tr h="625819">
                <a:tc>
                  <a:txBody>
                    <a:bodyPr/>
                    <a:lstStyle/>
                    <a:p>
                      <a:r>
                        <a:rPr lang="mn-MN" sz="1800" b="0" dirty="0">
                          <a:solidFill>
                            <a:schemeClr val="tx1"/>
                          </a:solidFill>
                          <a:latin typeface="Times New Roman" panose="02020603050405020304" pitchFamily="18" charset="0"/>
                          <a:cs typeface="Times New Roman" panose="02020603050405020304" pitchFamily="18" charset="0"/>
                        </a:rPr>
                        <a:t>Нийт эргэлтэнд байгаа хувьцааны тоо</a:t>
                      </a:r>
                      <a:endParaRPr lang="en-US" sz="1800" b="0" dirty="0">
                        <a:solidFill>
                          <a:schemeClr val="tx1"/>
                        </a:solidFill>
                        <a:latin typeface="Times New Roman" panose="02020603050405020304" pitchFamily="18" charset="0"/>
                        <a:cs typeface="Times New Roman" panose="02020603050405020304" pitchFamily="18" charset="0"/>
                      </a:endParaRPr>
                    </a:p>
                  </a:txBody>
                  <a:tcPr marL="108013" marR="108013" marT="54007" marB="54007"/>
                </a:tc>
                <a:tc>
                  <a:txBody>
                    <a:bodyPr/>
                    <a:lstStyle/>
                    <a:p>
                      <a:pPr algn="r"/>
                      <a:r>
                        <a:rPr lang="en-US" sz="1800" b="0" dirty="0">
                          <a:solidFill>
                            <a:schemeClr val="tx1"/>
                          </a:solidFill>
                          <a:latin typeface="Times New Roman" panose="02020603050405020304" pitchFamily="18" charset="0"/>
                          <a:cs typeface="Times New Roman" panose="02020603050405020304" pitchFamily="18" charset="0"/>
                        </a:rPr>
                        <a:t>1’099’199’000</a:t>
                      </a:r>
                    </a:p>
                  </a:txBody>
                  <a:tcPr marL="108013" marR="108013" marT="54007" marB="54007"/>
                </a:tc>
                <a:extLst>
                  <a:ext uri="{0D108BD9-81ED-4DB2-BD59-A6C34878D82A}">
                    <a16:rowId xmlns:a16="http://schemas.microsoft.com/office/drawing/2014/main" val="3246027815"/>
                  </a:ext>
                </a:extLst>
              </a:tr>
              <a:tr h="364381">
                <a:tc>
                  <a:txBody>
                    <a:bodyPr/>
                    <a:lstStyle/>
                    <a:p>
                      <a:r>
                        <a:rPr lang="mn-MN" sz="1800" b="0" dirty="0">
                          <a:solidFill>
                            <a:schemeClr val="tx1"/>
                          </a:solidFill>
                          <a:latin typeface="Times New Roman" panose="02020603050405020304" pitchFamily="18" charset="0"/>
                          <a:cs typeface="Times New Roman" panose="02020603050405020304" pitchFamily="18" charset="0"/>
                        </a:rPr>
                        <a:t>Нийт арилжааны дүн</a:t>
                      </a:r>
                      <a:endParaRPr lang="en-US" sz="1800" b="0" dirty="0">
                        <a:solidFill>
                          <a:schemeClr val="tx1"/>
                        </a:solidFill>
                        <a:latin typeface="Times New Roman" panose="02020603050405020304" pitchFamily="18" charset="0"/>
                        <a:cs typeface="Times New Roman" panose="02020603050405020304" pitchFamily="18" charset="0"/>
                      </a:endParaRPr>
                    </a:p>
                  </a:txBody>
                  <a:tcPr marL="108013" marR="108013" marT="54007" marB="54007"/>
                </a:tc>
                <a:tc>
                  <a:txBody>
                    <a:bodyPr/>
                    <a:lstStyle/>
                    <a:p>
                      <a:pPr algn="r"/>
                      <a:r>
                        <a:rPr lang="mn-MN" sz="1800" b="0" dirty="0">
                          <a:solidFill>
                            <a:schemeClr val="tx1"/>
                          </a:solidFill>
                          <a:latin typeface="Times New Roman" panose="02020603050405020304" pitchFamily="18" charset="0"/>
                          <a:cs typeface="Times New Roman" panose="02020603050405020304" pitchFamily="18" charset="0"/>
                        </a:rPr>
                        <a:t>₮84</a:t>
                      </a:r>
                      <a:r>
                        <a:rPr lang="en-US" sz="1800" b="0" dirty="0">
                          <a:solidFill>
                            <a:schemeClr val="tx1"/>
                          </a:solidFill>
                          <a:latin typeface="Times New Roman" panose="02020603050405020304" pitchFamily="18" charset="0"/>
                          <a:cs typeface="Times New Roman" panose="02020603050405020304" pitchFamily="18" charset="0"/>
                        </a:rPr>
                        <a:t>’</a:t>
                      </a:r>
                      <a:r>
                        <a:rPr lang="mn-MN" sz="1800" b="0" dirty="0">
                          <a:solidFill>
                            <a:schemeClr val="tx1"/>
                          </a:solidFill>
                          <a:latin typeface="Times New Roman" panose="02020603050405020304" pitchFamily="18" charset="0"/>
                          <a:cs typeface="Times New Roman" panose="02020603050405020304" pitchFamily="18" charset="0"/>
                        </a:rPr>
                        <a:t>847</a:t>
                      </a:r>
                      <a:r>
                        <a:rPr lang="en-US" sz="1800" b="0" dirty="0">
                          <a:solidFill>
                            <a:schemeClr val="tx1"/>
                          </a:solidFill>
                          <a:latin typeface="Times New Roman" panose="02020603050405020304" pitchFamily="18" charset="0"/>
                          <a:cs typeface="Times New Roman" panose="02020603050405020304" pitchFamily="18" charset="0"/>
                        </a:rPr>
                        <a:t>’</a:t>
                      </a:r>
                      <a:r>
                        <a:rPr lang="mn-MN" sz="1800" b="0" dirty="0">
                          <a:solidFill>
                            <a:schemeClr val="tx1"/>
                          </a:solidFill>
                          <a:latin typeface="Times New Roman" panose="02020603050405020304" pitchFamily="18" charset="0"/>
                          <a:cs typeface="Times New Roman" panose="02020603050405020304" pitchFamily="18" charset="0"/>
                        </a:rPr>
                        <a:t>170</a:t>
                      </a:r>
                      <a:endParaRPr lang="en-US" sz="1800" b="0" dirty="0">
                        <a:solidFill>
                          <a:schemeClr val="tx1"/>
                        </a:solidFill>
                        <a:latin typeface="Times New Roman" panose="02020603050405020304" pitchFamily="18" charset="0"/>
                        <a:cs typeface="Times New Roman" panose="02020603050405020304" pitchFamily="18" charset="0"/>
                      </a:endParaRPr>
                    </a:p>
                  </a:txBody>
                  <a:tcPr marL="108013" marR="108013" marT="54007" marB="54007"/>
                </a:tc>
                <a:extLst>
                  <a:ext uri="{0D108BD9-81ED-4DB2-BD59-A6C34878D82A}">
                    <a16:rowId xmlns:a16="http://schemas.microsoft.com/office/drawing/2014/main" val="1861609782"/>
                  </a:ext>
                </a:extLst>
              </a:tr>
              <a:tr h="364381">
                <a:tc>
                  <a:txBody>
                    <a:bodyPr/>
                    <a:lstStyle/>
                    <a:p>
                      <a:r>
                        <a:rPr lang="mn-MN" sz="1800" b="0" dirty="0">
                          <a:solidFill>
                            <a:schemeClr val="tx1"/>
                          </a:solidFill>
                          <a:latin typeface="Times New Roman" panose="02020603050405020304" pitchFamily="18" charset="0"/>
                          <a:cs typeface="Times New Roman" panose="02020603050405020304" pitchFamily="18" charset="0"/>
                        </a:rPr>
                        <a:t>Арилжаалагдсан хувьцааны тоо</a:t>
                      </a:r>
                      <a:endParaRPr lang="en-US" sz="1800" b="0" dirty="0">
                        <a:solidFill>
                          <a:schemeClr val="tx1"/>
                        </a:solidFill>
                        <a:latin typeface="Times New Roman" panose="02020603050405020304" pitchFamily="18" charset="0"/>
                        <a:cs typeface="Times New Roman" panose="02020603050405020304" pitchFamily="18" charset="0"/>
                      </a:endParaRPr>
                    </a:p>
                  </a:txBody>
                  <a:tcPr marL="108013" marR="108013" marT="54007" marB="54007"/>
                </a:tc>
                <a:tc>
                  <a:txBody>
                    <a:bodyPr/>
                    <a:lstStyle/>
                    <a:p>
                      <a:pPr algn="r"/>
                      <a:r>
                        <a:rPr lang="mn-MN" sz="1800" b="0" dirty="0">
                          <a:solidFill>
                            <a:schemeClr val="tx1"/>
                          </a:solidFill>
                          <a:latin typeface="Times New Roman" panose="02020603050405020304" pitchFamily="18" charset="0"/>
                          <a:cs typeface="Times New Roman" panose="02020603050405020304" pitchFamily="18" charset="0"/>
                        </a:rPr>
                        <a:t>61</a:t>
                      </a:r>
                      <a:r>
                        <a:rPr lang="en-US" sz="1800" b="0" dirty="0">
                          <a:solidFill>
                            <a:schemeClr val="tx1"/>
                          </a:solidFill>
                          <a:latin typeface="Times New Roman" panose="02020603050405020304" pitchFamily="18" charset="0"/>
                          <a:cs typeface="Times New Roman" panose="02020603050405020304" pitchFamily="18" charset="0"/>
                        </a:rPr>
                        <a:t>’</a:t>
                      </a:r>
                      <a:r>
                        <a:rPr lang="mn-MN" sz="1800" b="0" dirty="0">
                          <a:solidFill>
                            <a:schemeClr val="tx1"/>
                          </a:solidFill>
                          <a:latin typeface="Times New Roman" panose="02020603050405020304" pitchFamily="18" charset="0"/>
                          <a:cs typeface="Times New Roman" panose="02020603050405020304" pitchFamily="18" charset="0"/>
                        </a:rPr>
                        <a:t>634</a:t>
                      </a:r>
                      <a:endParaRPr lang="en-US" sz="1800" b="0" dirty="0">
                        <a:solidFill>
                          <a:schemeClr val="tx1"/>
                        </a:solidFill>
                        <a:latin typeface="Times New Roman" panose="02020603050405020304" pitchFamily="18" charset="0"/>
                        <a:cs typeface="Times New Roman" panose="02020603050405020304" pitchFamily="18" charset="0"/>
                      </a:endParaRPr>
                    </a:p>
                  </a:txBody>
                  <a:tcPr marL="108013" marR="108013" marT="54007" marB="54007"/>
                </a:tc>
                <a:extLst>
                  <a:ext uri="{0D108BD9-81ED-4DB2-BD59-A6C34878D82A}">
                    <a16:rowId xmlns:a16="http://schemas.microsoft.com/office/drawing/2014/main" val="1612216087"/>
                  </a:ext>
                </a:extLst>
              </a:tr>
              <a:tr h="775289">
                <a:tc>
                  <a:txBody>
                    <a:bodyPr/>
                    <a:lstStyle/>
                    <a:p>
                      <a:endParaRPr lang="mn-MN" sz="1800" b="0" dirty="0">
                        <a:solidFill>
                          <a:schemeClr val="tx1"/>
                        </a:solidFill>
                        <a:latin typeface="Times New Roman" panose="02020603050405020304" pitchFamily="18" charset="0"/>
                        <a:cs typeface="Times New Roman" panose="02020603050405020304" pitchFamily="18" charset="0"/>
                      </a:endParaRPr>
                    </a:p>
                    <a:p>
                      <a:r>
                        <a:rPr lang="mn-MN" sz="1800" b="0" dirty="0">
                          <a:solidFill>
                            <a:schemeClr val="tx1"/>
                          </a:solidFill>
                          <a:latin typeface="Times New Roman" panose="02020603050405020304" pitchFamily="18" charset="0"/>
                          <a:cs typeface="Times New Roman" panose="02020603050405020304" pitchFamily="18" charset="0"/>
                        </a:rPr>
                        <a:t>Зах зээлийн үнэлгээ</a:t>
                      </a:r>
                      <a:endParaRPr lang="en-US" sz="1800" b="0" dirty="0">
                        <a:solidFill>
                          <a:schemeClr val="tx1"/>
                        </a:solidFill>
                        <a:latin typeface="Times New Roman" panose="02020603050405020304" pitchFamily="18" charset="0"/>
                        <a:cs typeface="Times New Roman" panose="02020603050405020304" pitchFamily="18" charset="0"/>
                      </a:endParaRPr>
                    </a:p>
                  </a:txBody>
                  <a:tcPr marL="108013" marR="108013" marT="54007" marB="54007"/>
                </a:tc>
                <a:tc>
                  <a:txBody>
                    <a:bodyPr/>
                    <a:lstStyle/>
                    <a:p>
                      <a:pPr algn="r"/>
                      <a:endParaRPr lang="mn-MN" sz="1800" b="0" dirty="0">
                        <a:solidFill>
                          <a:schemeClr val="tx1"/>
                        </a:solidFill>
                        <a:latin typeface="Times New Roman" panose="02020603050405020304" pitchFamily="18" charset="0"/>
                        <a:cs typeface="Times New Roman" panose="02020603050405020304" pitchFamily="18" charset="0"/>
                      </a:endParaRPr>
                    </a:p>
                    <a:p>
                      <a:pPr algn="r"/>
                      <a:r>
                        <a:rPr lang="mn-MN" sz="1800" b="0" dirty="0">
                          <a:solidFill>
                            <a:schemeClr val="tx1"/>
                          </a:solidFill>
                          <a:latin typeface="Times New Roman" panose="02020603050405020304" pitchFamily="18" charset="0"/>
                          <a:cs typeface="Times New Roman" panose="02020603050405020304" pitchFamily="18" charset="0"/>
                        </a:rPr>
                        <a:t>₮24</a:t>
                      </a:r>
                      <a:r>
                        <a:rPr lang="en-US" sz="1800" b="0" dirty="0">
                          <a:solidFill>
                            <a:schemeClr val="tx1"/>
                          </a:solidFill>
                          <a:latin typeface="Times New Roman" panose="02020603050405020304" pitchFamily="18" charset="0"/>
                          <a:cs typeface="Times New Roman" panose="02020603050405020304" pitchFamily="18" charset="0"/>
                        </a:rPr>
                        <a:t>’</a:t>
                      </a:r>
                      <a:r>
                        <a:rPr lang="mn-MN" sz="1800" b="0" dirty="0">
                          <a:solidFill>
                            <a:schemeClr val="tx1"/>
                          </a:solidFill>
                          <a:latin typeface="Times New Roman" panose="02020603050405020304" pitchFamily="18" charset="0"/>
                          <a:cs typeface="Times New Roman" panose="02020603050405020304" pitchFamily="18" charset="0"/>
                        </a:rPr>
                        <a:t>655</a:t>
                      </a:r>
                      <a:r>
                        <a:rPr lang="en-US" sz="1800" b="0" dirty="0">
                          <a:solidFill>
                            <a:schemeClr val="tx1"/>
                          </a:solidFill>
                          <a:latin typeface="Times New Roman" panose="02020603050405020304" pitchFamily="18" charset="0"/>
                          <a:cs typeface="Times New Roman" panose="02020603050405020304" pitchFamily="18" charset="0"/>
                        </a:rPr>
                        <a:t>’0</a:t>
                      </a:r>
                      <a:r>
                        <a:rPr lang="mn-MN" sz="1800" b="0" dirty="0">
                          <a:solidFill>
                            <a:schemeClr val="tx1"/>
                          </a:solidFill>
                          <a:latin typeface="Times New Roman" panose="02020603050405020304" pitchFamily="18" charset="0"/>
                          <a:cs typeface="Times New Roman" panose="02020603050405020304" pitchFamily="18" charset="0"/>
                        </a:rPr>
                        <a:t>33</a:t>
                      </a:r>
                      <a:r>
                        <a:rPr lang="en-US" sz="1800" b="0" dirty="0">
                          <a:solidFill>
                            <a:schemeClr val="tx1"/>
                          </a:solidFill>
                          <a:latin typeface="Times New Roman" panose="02020603050405020304" pitchFamily="18" charset="0"/>
                          <a:cs typeface="Times New Roman" panose="02020603050405020304" pitchFamily="18" charset="0"/>
                        </a:rPr>
                        <a:t>’</a:t>
                      </a:r>
                      <a:r>
                        <a:rPr lang="mn-MN" sz="1800" b="0" dirty="0">
                          <a:solidFill>
                            <a:schemeClr val="tx1"/>
                          </a:solidFill>
                          <a:latin typeface="Times New Roman" panose="02020603050405020304" pitchFamily="18" charset="0"/>
                          <a:cs typeface="Times New Roman" panose="02020603050405020304" pitchFamily="18" charset="0"/>
                        </a:rPr>
                        <a:t>57</a:t>
                      </a:r>
                      <a:r>
                        <a:rPr lang="en-US" sz="1800" b="0" dirty="0">
                          <a:solidFill>
                            <a:schemeClr val="tx1"/>
                          </a:solidFill>
                          <a:latin typeface="Times New Roman" panose="02020603050405020304" pitchFamily="18" charset="0"/>
                          <a:cs typeface="Times New Roman" panose="02020603050405020304" pitchFamily="18" charset="0"/>
                        </a:rPr>
                        <a:t>0</a:t>
                      </a:r>
                    </a:p>
                  </a:txBody>
                  <a:tcPr marL="108013" marR="108013" marT="54007" marB="54007"/>
                </a:tc>
                <a:extLst>
                  <a:ext uri="{0D108BD9-81ED-4DB2-BD59-A6C34878D82A}">
                    <a16:rowId xmlns:a16="http://schemas.microsoft.com/office/drawing/2014/main" val="2762488290"/>
                  </a:ext>
                </a:extLst>
              </a:tr>
            </a:tbl>
          </a:graphicData>
        </a:graphic>
      </p:graphicFrame>
      <p:graphicFrame>
        <p:nvGraphicFramePr>
          <p:cNvPr id="9" name="Table 30">
            <a:extLst>
              <a:ext uri="{FF2B5EF4-FFF2-40B4-BE49-F238E27FC236}">
                <a16:creationId xmlns:a16="http://schemas.microsoft.com/office/drawing/2014/main" id="{5000037B-0D51-4A26-2CE2-E91E9ED42D48}"/>
              </a:ext>
            </a:extLst>
          </p:cNvPr>
          <p:cNvGraphicFramePr>
            <a:graphicFrameLocks noGrp="1"/>
          </p:cNvGraphicFramePr>
          <p:nvPr>
            <p:extLst>
              <p:ext uri="{D42A27DB-BD31-4B8C-83A1-F6EECF244321}">
                <p14:modId xmlns:p14="http://schemas.microsoft.com/office/powerpoint/2010/main" val="894449807"/>
              </p:ext>
            </p:extLst>
          </p:nvPr>
        </p:nvGraphicFramePr>
        <p:xfrm>
          <a:off x="6362702" y="524820"/>
          <a:ext cx="7315197" cy="3881494"/>
        </p:xfrm>
        <a:graphic>
          <a:graphicData uri="http://schemas.openxmlformats.org/drawingml/2006/table">
            <a:tbl>
              <a:tblPr firstRow="1" bandRow="1">
                <a:tableStyleId>{2D5ABB26-0587-4C30-8999-92F81FD0307C}</a:tableStyleId>
              </a:tblPr>
              <a:tblGrid>
                <a:gridCol w="4263466">
                  <a:extLst>
                    <a:ext uri="{9D8B030D-6E8A-4147-A177-3AD203B41FA5}">
                      <a16:colId xmlns:a16="http://schemas.microsoft.com/office/drawing/2014/main" val="1886244124"/>
                    </a:ext>
                  </a:extLst>
                </a:gridCol>
                <a:gridCol w="3051731">
                  <a:extLst>
                    <a:ext uri="{9D8B030D-6E8A-4147-A177-3AD203B41FA5}">
                      <a16:colId xmlns:a16="http://schemas.microsoft.com/office/drawing/2014/main" val="461903225"/>
                    </a:ext>
                  </a:extLst>
                </a:gridCol>
              </a:tblGrid>
              <a:tr h="402280">
                <a:tc>
                  <a:txBody>
                    <a:bodyPr/>
                    <a:lstStyle/>
                    <a:p>
                      <a:r>
                        <a:rPr lang="mn-MN" sz="1800" b="0" dirty="0">
                          <a:solidFill>
                            <a:schemeClr val="tx1"/>
                          </a:solidFill>
                          <a:latin typeface="Times New Roman" panose="02020603050405020304" pitchFamily="18" charset="0"/>
                          <a:cs typeface="Times New Roman" panose="02020603050405020304" pitchFamily="18" charset="0"/>
                        </a:rPr>
                        <a:t>Оноосон</a:t>
                      </a:r>
                      <a:r>
                        <a:rPr lang="mn-MN" sz="1800" b="0" baseline="0" dirty="0">
                          <a:solidFill>
                            <a:schemeClr val="tx1"/>
                          </a:solidFill>
                          <a:latin typeface="Times New Roman" panose="02020603050405020304" pitchFamily="18" charset="0"/>
                          <a:cs typeface="Times New Roman" panose="02020603050405020304" pitchFamily="18" charset="0"/>
                        </a:rPr>
                        <a:t> нэр</a:t>
                      </a:r>
                      <a:endParaRPr lang="en-US" sz="1800" b="0" dirty="0">
                        <a:solidFill>
                          <a:schemeClr val="tx1"/>
                        </a:solidFill>
                        <a:latin typeface="Times New Roman" panose="02020603050405020304" pitchFamily="18" charset="0"/>
                        <a:cs typeface="Times New Roman" panose="02020603050405020304" pitchFamily="18" charset="0"/>
                      </a:endParaRPr>
                    </a:p>
                  </a:txBody>
                  <a:tcPr marL="108013" marR="108013" marT="54007" marB="54007"/>
                </a:tc>
                <a:tc>
                  <a:txBody>
                    <a:bodyPr/>
                    <a:lstStyle/>
                    <a:p>
                      <a:pPr algn="l"/>
                      <a:r>
                        <a:rPr lang="mn-MN" sz="1800" b="0" dirty="0">
                          <a:solidFill>
                            <a:schemeClr val="tx1"/>
                          </a:solidFill>
                          <a:latin typeface="Times New Roman" panose="02020603050405020304" pitchFamily="18" charset="0"/>
                          <a:cs typeface="Times New Roman" panose="02020603050405020304" pitchFamily="18" charset="0"/>
                        </a:rPr>
                        <a:t>ДАРХАН</a:t>
                      </a:r>
                      <a:r>
                        <a:rPr lang="mn-MN" sz="1800" b="0" baseline="0" dirty="0">
                          <a:solidFill>
                            <a:schemeClr val="tx1"/>
                          </a:solidFill>
                          <a:latin typeface="Times New Roman" panose="02020603050405020304" pitchFamily="18" charset="0"/>
                          <a:cs typeface="Times New Roman" panose="02020603050405020304" pitchFamily="18" charset="0"/>
                        </a:rPr>
                        <a:t> НЭХИЙ ХК</a:t>
                      </a:r>
                      <a:endParaRPr lang="en-US" sz="1800" b="0" dirty="0">
                        <a:solidFill>
                          <a:schemeClr val="tx1"/>
                        </a:solidFill>
                        <a:latin typeface="Times New Roman" panose="02020603050405020304" pitchFamily="18" charset="0"/>
                        <a:cs typeface="Times New Roman" panose="02020603050405020304" pitchFamily="18" charset="0"/>
                      </a:endParaRPr>
                    </a:p>
                  </a:txBody>
                  <a:tcPr marL="108013" marR="108013" marT="54007" marB="54007"/>
                </a:tc>
                <a:extLst>
                  <a:ext uri="{0D108BD9-81ED-4DB2-BD59-A6C34878D82A}">
                    <a16:rowId xmlns:a16="http://schemas.microsoft.com/office/drawing/2014/main" val="1525182295"/>
                  </a:ext>
                </a:extLst>
              </a:tr>
              <a:tr h="381000">
                <a:tc>
                  <a:txBody>
                    <a:bodyPr/>
                    <a:lstStyle/>
                    <a:p>
                      <a:r>
                        <a:rPr lang="mn-MN" sz="1800" b="0" dirty="0">
                          <a:solidFill>
                            <a:schemeClr val="tx1"/>
                          </a:solidFill>
                          <a:latin typeface="Times New Roman" panose="02020603050405020304" pitchFamily="18" charset="0"/>
                          <a:cs typeface="Times New Roman" panose="02020603050405020304" pitchFamily="18" charset="0"/>
                        </a:rPr>
                        <a:t>Хэлбэр</a:t>
                      </a:r>
                      <a:endParaRPr lang="en-US" sz="1800" b="0" dirty="0">
                        <a:solidFill>
                          <a:schemeClr val="tx1"/>
                        </a:solidFill>
                        <a:latin typeface="Times New Roman" panose="02020603050405020304" pitchFamily="18" charset="0"/>
                        <a:cs typeface="Times New Roman" panose="02020603050405020304" pitchFamily="18" charset="0"/>
                      </a:endParaRPr>
                    </a:p>
                  </a:txBody>
                  <a:tcPr marL="108013" marR="108013" marT="54007" marB="54007"/>
                </a:tc>
                <a:tc>
                  <a:txBody>
                    <a:bodyPr/>
                    <a:lstStyle/>
                    <a:p>
                      <a:pPr algn="l"/>
                      <a:r>
                        <a:rPr lang="mn-MN" sz="1800" b="0" dirty="0">
                          <a:solidFill>
                            <a:schemeClr val="tx1"/>
                          </a:solidFill>
                          <a:latin typeface="Times New Roman" panose="02020603050405020304" pitchFamily="18" charset="0"/>
                          <a:cs typeface="Times New Roman" panose="02020603050405020304" pitchFamily="18" charset="0"/>
                        </a:rPr>
                        <a:t>ХУВЬЦААТ</a:t>
                      </a:r>
                      <a:r>
                        <a:rPr lang="mn-MN" sz="1800" b="0" baseline="0" dirty="0">
                          <a:solidFill>
                            <a:schemeClr val="tx1"/>
                          </a:solidFill>
                          <a:latin typeface="Times New Roman" panose="02020603050405020304" pitchFamily="18" charset="0"/>
                          <a:cs typeface="Times New Roman" panose="02020603050405020304" pitchFamily="18" charset="0"/>
                        </a:rPr>
                        <a:t> КОМПАНИ</a:t>
                      </a:r>
                      <a:r>
                        <a:rPr lang="en-US" sz="1800" b="0" dirty="0">
                          <a:solidFill>
                            <a:schemeClr val="tx1"/>
                          </a:solidFill>
                          <a:latin typeface="Times New Roman" panose="02020603050405020304" pitchFamily="18" charset="0"/>
                          <a:cs typeface="Times New Roman" panose="02020603050405020304" pitchFamily="18" charset="0"/>
                        </a:rPr>
                        <a:t>                    </a:t>
                      </a:r>
                    </a:p>
                  </a:txBody>
                  <a:tcPr marL="108013" marR="108013" marT="54007" marB="54007"/>
                </a:tc>
                <a:extLst>
                  <a:ext uri="{0D108BD9-81ED-4DB2-BD59-A6C34878D82A}">
                    <a16:rowId xmlns:a16="http://schemas.microsoft.com/office/drawing/2014/main" val="3878962715"/>
                  </a:ext>
                </a:extLst>
              </a:tr>
              <a:tr h="381000">
                <a:tc>
                  <a:txBody>
                    <a:bodyPr/>
                    <a:lstStyle/>
                    <a:p>
                      <a:r>
                        <a:rPr lang="mn-MN" sz="1800" b="0" dirty="0">
                          <a:solidFill>
                            <a:schemeClr val="tx1"/>
                          </a:solidFill>
                          <a:latin typeface="Times New Roman" panose="02020603050405020304" pitchFamily="18" charset="0"/>
                          <a:cs typeface="Times New Roman" panose="02020603050405020304" pitchFamily="18" charset="0"/>
                        </a:rPr>
                        <a:t>МХБ-ийн</a:t>
                      </a:r>
                      <a:r>
                        <a:rPr lang="mn-MN" sz="1800" b="0" baseline="0" dirty="0">
                          <a:solidFill>
                            <a:schemeClr val="tx1"/>
                          </a:solidFill>
                          <a:latin typeface="Times New Roman" panose="02020603050405020304" pitchFamily="18" charset="0"/>
                          <a:cs typeface="Times New Roman" panose="02020603050405020304" pitchFamily="18" charset="0"/>
                        </a:rPr>
                        <a:t> хувьцааны бүртгэлийн ангилал</a:t>
                      </a:r>
                      <a:endParaRPr lang="en-US" sz="1800" b="0" dirty="0">
                        <a:solidFill>
                          <a:schemeClr val="tx1"/>
                        </a:solidFill>
                        <a:latin typeface="Times New Roman" panose="02020603050405020304" pitchFamily="18" charset="0"/>
                        <a:cs typeface="Times New Roman" panose="02020603050405020304" pitchFamily="18" charset="0"/>
                      </a:endParaRPr>
                    </a:p>
                  </a:txBody>
                  <a:tcPr marL="108013" marR="108013" marT="54007" marB="54007"/>
                </a:tc>
                <a:tc>
                  <a:txBody>
                    <a:bodyPr/>
                    <a:lstStyle/>
                    <a:p>
                      <a:pPr algn="l"/>
                      <a:r>
                        <a:rPr lang="en-US" sz="1800" b="0" dirty="0">
                          <a:solidFill>
                            <a:schemeClr val="tx1"/>
                          </a:solidFill>
                          <a:latin typeface="Times New Roman" panose="02020603050405020304" pitchFamily="18" charset="0"/>
                          <a:cs typeface="Times New Roman" panose="02020603050405020304" pitchFamily="18" charset="0"/>
                        </a:rPr>
                        <a:t>I</a:t>
                      </a:r>
                    </a:p>
                  </a:txBody>
                  <a:tcPr marL="108013" marR="108013" marT="54007" marB="54007"/>
                </a:tc>
                <a:extLst>
                  <a:ext uri="{0D108BD9-81ED-4DB2-BD59-A6C34878D82A}">
                    <a16:rowId xmlns:a16="http://schemas.microsoft.com/office/drawing/2014/main" val="3246027815"/>
                  </a:ext>
                </a:extLst>
              </a:tr>
              <a:tr h="457200">
                <a:tc>
                  <a:txBody>
                    <a:bodyPr/>
                    <a:lstStyle/>
                    <a:p>
                      <a:r>
                        <a:rPr lang="mn-MN" sz="1800" b="0" dirty="0">
                          <a:solidFill>
                            <a:schemeClr val="tx1"/>
                          </a:solidFill>
                          <a:latin typeface="Times New Roman" panose="02020603050405020304" pitchFamily="18" charset="0"/>
                          <a:cs typeface="Times New Roman" panose="02020603050405020304" pitchFamily="18" charset="0"/>
                        </a:rPr>
                        <a:t>Хувьцаа</a:t>
                      </a:r>
                      <a:r>
                        <a:rPr lang="mn-MN" sz="1800" b="0" baseline="0" dirty="0">
                          <a:solidFill>
                            <a:schemeClr val="tx1"/>
                          </a:solidFill>
                          <a:latin typeface="Times New Roman" panose="02020603050405020304" pitchFamily="18" charset="0"/>
                          <a:cs typeface="Times New Roman" panose="02020603050405020304" pitchFamily="18" charset="0"/>
                        </a:rPr>
                        <a:t> эзэмшигчдын тоо</a:t>
                      </a:r>
                      <a:endParaRPr lang="en-US" sz="1800" b="0" dirty="0">
                        <a:solidFill>
                          <a:schemeClr val="tx1"/>
                        </a:solidFill>
                        <a:latin typeface="Times New Roman" panose="02020603050405020304" pitchFamily="18" charset="0"/>
                        <a:cs typeface="Times New Roman" panose="02020603050405020304" pitchFamily="18" charset="0"/>
                      </a:endParaRPr>
                    </a:p>
                  </a:txBody>
                  <a:tcPr marL="108013" marR="108013" marT="54007" marB="54007"/>
                </a:tc>
                <a:tc>
                  <a:txBody>
                    <a:bodyPr/>
                    <a:lstStyle/>
                    <a:p>
                      <a:pPr algn="l"/>
                      <a:r>
                        <a:rPr lang="en-US" sz="1800" b="0" dirty="0">
                          <a:solidFill>
                            <a:schemeClr val="tx1"/>
                          </a:solidFill>
                          <a:latin typeface="Times New Roman" panose="02020603050405020304" pitchFamily="18" charset="0"/>
                          <a:cs typeface="Times New Roman" panose="02020603050405020304" pitchFamily="18" charset="0"/>
                        </a:rPr>
                        <a:t>4553XXX</a:t>
                      </a:r>
                    </a:p>
                  </a:txBody>
                  <a:tcPr marL="108013" marR="108013" marT="54007" marB="54007"/>
                </a:tc>
                <a:extLst>
                  <a:ext uri="{0D108BD9-81ED-4DB2-BD59-A6C34878D82A}">
                    <a16:rowId xmlns:a16="http://schemas.microsoft.com/office/drawing/2014/main" val="1861609782"/>
                  </a:ext>
                </a:extLst>
              </a:tr>
              <a:tr h="685800">
                <a:tc>
                  <a:txBody>
                    <a:bodyPr/>
                    <a:lstStyle/>
                    <a:p>
                      <a:r>
                        <a:rPr lang="mn-MN" sz="1800" b="0" dirty="0">
                          <a:solidFill>
                            <a:schemeClr val="tx1"/>
                          </a:solidFill>
                          <a:latin typeface="Times New Roman" panose="02020603050405020304" pitchFamily="18" charset="0"/>
                          <a:cs typeface="Times New Roman" panose="02020603050405020304" pitchFamily="18" charset="0"/>
                        </a:rPr>
                        <a:t>Компаний</a:t>
                      </a:r>
                      <a:r>
                        <a:rPr lang="mn-MN" sz="1800" b="0" baseline="0" dirty="0">
                          <a:solidFill>
                            <a:schemeClr val="tx1"/>
                          </a:solidFill>
                          <a:latin typeface="Times New Roman" panose="02020603050405020304" pitchFamily="18" charset="0"/>
                          <a:cs typeface="Times New Roman" panose="02020603050405020304" pitchFamily="18" charset="0"/>
                        </a:rPr>
                        <a:t> эрх барих дээд удирдлага</a:t>
                      </a:r>
                      <a:endParaRPr lang="en-US" sz="1800" b="0" dirty="0">
                        <a:solidFill>
                          <a:schemeClr val="tx1"/>
                        </a:solidFill>
                        <a:latin typeface="Times New Roman" panose="02020603050405020304" pitchFamily="18" charset="0"/>
                        <a:cs typeface="Times New Roman" panose="02020603050405020304" pitchFamily="18" charset="0"/>
                      </a:endParaRPr>
                    </a:p>
                  </a:txBody>
                  <a:tcPr marL="108013" marR="108013" marT="54007" marB="54007"/>
                </a:tc>
                <a:tc>
                  <a:txBody>
                    <a:bodyPr/>
                    <a:lstStyle/>
                    <a:p>
                      <a:pPr algn="l"/>
                      <a:r>
                        <a:rPr lang="mn-MN" sz="1800" b="0" dirty="0">
                          <a:solidFill>
                            <a:schemeClr val="tx1"/>
                          </a:solidFill>
                          <a:latin typeface="Times New Roman" panose="02020603050405020304" pitchFamily="18" charset="0"/>
                          <a:cs typeface="Times New Roman" panose="02020603050405020304" pitchFamily="18" charset="0"/>
                        </a:rPr>
                        <a:t>ХУВЬЦАА</a:t>
                      </a:r>
                      <a:r>
                        <a:rPr lang="mn-MN" sz="1800" b="0" baseline="0" dirty="0">
                          <a:solidFill>
                            <a:schemeClr val="tx1"/>
                          </a:solidFill>
                          <a:latin typeface="Times New Roman" panose="02020603050405020304" pitchFamily="18" charset="0"/>
                          <a:cs typeface="Times New Roman" panose="02020603050405020304" pitchFamily="18" charset="0"/>
                        </a:rPr>
                        <a:t> ЭЗЭМШИГЧДЫН ХУРАЛ </a:t>
                      </a:r>
                      <a:r>
                        <a:rPr lang="en-US" sz="1800" b="0" baseline="0" dirty="0">
                          <a:solidFill>
                            <a:schemeClr val="tx1"/>
                          </a:solidFill>
                          <a:latin typeface="Times New Roman" panose="02020603050405020304" pitchFamily="18" charset="0"/>
                          <a:cs typeface="Times New Roman" panose="02020603050405020304" pitchFamily="18" charset="0"/>
                        </a:rPr>
                        <a:t>(</a:t>
                      </a:r>
                      <a:r>
                        <a:rPr lang="mn-MN" sz="1800" b="0" baseline="0" dirty="0">
                          <a:solidFill>
                            <a:schemeClr val="tx1"/>
                          </a:solidFill>
                          <a:latin typeface="Times New Roman" panose="02020603050405020304" pitchFamily="18" charset="0"/>
                          <a:cs typeface="Times New Roman" panose="02020603050405020304" pitchFamily="18" charset="0"/>
                        </a:rPr>
                        <a:t>ХЭХ </a:t>
                      </a:r>
                      <a:r>
                        <a:rPr lang="en-US" sz="1800" b="0" baseline="0" dirty="0">
                          <a:solidFill>
                            <a:schemeClr val="tx1"/>
                          </a:solidFill>
                          <a:latin typeface="Times New Roman" panose="02020603050405020304" pitchFamily="18" charset="0"/>
                          <a:cs typeface="Times New Roman" panose="02020603050405020304" pitchFamily="18" charset="0"/>
                        </a:rPr>
                        <a:t>)</a:t>
                      </a:r>
                      <a:endParaRPr lang="en-US" sz="1800" b="0" dirty="0">
                        <a:solidFill>
                          <a:schemeClr val="tx1"/>
                        </a:solidFill>
                        <a:latin typeface="Times New Roman" panose="02020603050405020304" pitchFamily="18" charset="0"/>
                        <a:cs typeface="Times New Roman" panose="02020603050405020304" pitchFamily="18" charset="0"/>
                      </a:endParaRPr>
                    </a:p>
                  </a:txBody>
                  <a:tcPr marL="108013" marR="108013" marT="54007" marB="54007"/>
                </a:tc>
                <a:extLst>
                  <a:ext uri="{0D108BD9-81ED-4DB2-BD59-A6C34878D82A}">
                    <a16:rowId xmlns:a16="http://schemas.microsoft.com/office/drawing/2014/main" val="1612216087"/>
                  </a:ext>
                </a:extLst>
              </a:tr>
              <a:tr h="609600">
                <a:tc>
                  <a:txBody>
                    <a:bodyPr/>
                    <a:lstStyle/>
                    <a:p>
                      <a:r>
                        <a:rPr lang="mn-MN" sz="1800" b="0" dirty="0">
                          <a:solidFill>
                            <a:schemeClr val="tx1"/>
                          </a:solidFill>
                          <a:latin typeface="Times New Roman" panose="02020603050405020304" pitchFamily="18" charset="0"/>
                          <a:cs typeface="Times New Roman" panose="02020603050405020304" pitchFamily="18" charset="0"/>
                        </a:rPr>
                        <a:t>ХЭХ-ын</a:t>
                      </a:r>
                      <a:r>
                        <a:rPr lang="mn-MN" sz="1800" b="0" baseline="0" dirty="0">
                          <a:solidFill>
                            <a:schemeClr val="tx1"/>
                          </a:solidFill>
                          <a:latin typeface="Times New Roman" panose="02020603050405020304" pitchFamily="18" charset="0"/>
                          <a:cs typeface="Times New Roman" panose="02020603050405020304" pitchFamily="18" charset="0"/>
                        </a:rPr>
                        <a:t> чөлөөт цагт компанийг удирдах этгээд</a:t>
                      </a:r>
                      <a:endParaRPr lang="en-US" sz="1800" b="0" dirty="0">
                        <a:solidFill>
                          <a:schemeClr val="tx1"/>
                        </a:solidFill>
                        <a:latin typeface="Times New Roman" panose="02020603050405020304" pitchFamily="18" charset="0"/>
                        <a:cs typeface="Times New Roman" panose="02020603050405020304" pitchFamily="18" charset="0"/>
                      </a:endParaRPr>
                    </a:p>
                  </a:txBody>
                  <a:tcPr marL="108013" marR="108013" marT="54007" marB="54007"/>
                </a:tc>
                <a:tc>
                  <a:txBody>
                    <a:bodyPr/>
                    <a:lstStyle/>
                    <a:p>
                      <a:pPr algn="l"/>
                      <a:r>
                        <a:rPr lang="mn-MN" sz="1800" b="0" dirty="0">
                          <a:solidFill>
                            <a:schemeClr val="tx1"/>
                          </a:solidFill>
                          <a:latin typeface="Times New Roman" panose="02020603050405020304" pitchFamily="18" charset="0"/>
                          <a:cs typeface="Times New Roman" panose="02020603050405020304" pitchFamily="18" charset="0"/>
                        </a:rPr>
                        <a:t>ТӨЛӨӨЛӨН УДИРДАХ ЗӨВЛӨЛ</a:t>
                      </a:r>
                      <a:r>
                        <a:rPr lang="mn-MN" sz="1800" b="0" baseline="0" dirty="0">
                          <a:solidFill>
                            <a:schemeClr val="tx1"/>
                          </a:solidFill>
                          <a:latin typeface="Times New Roman" panose="02020603050405020304" pitchFamily="18" charset="0"/>
                          <a:cs typeface="Times New Roman" panose="02020603050405020304" pitchFamily="18" charset="0"/>
                        </a:rPr>
                        <a:t> </a:t>
                      </a:r>
                      <a:r>
                        <a:rPr lang="en-US" sz="1800" b="0" baseline="0" dirty="0">
                          <a:solidFill>
                            <a:schemeClr val="tx1"/>
                          </a:solidFill>
                          <a:latin typeface="Times New Roman" panose="02020603050405020304" pitchFamily="18" charset="0"/>
                          <a:cs typeface="Times New Roman" panose="02020603050405020304" pitchFamily="18" charset="0"/>
                        </a:rPr>
                        <a:t>(</a:t>
                      </a:r>
                      <a:r>
                        <a:rPr lang="mn-MN" sz="1800" b="0" baseline="0" dirty="0">
                          <a:solidFill>
                            <a:schemeClr val="tx1"/>
                          </a:solidFill>
                          <a:latin typeface="Times New Roman" panose="02020603050405020304" pitchFamily="18" charset="0"/>
                          <a:cs typeface="Times New Roman" panose="02020603050405020304" pitchFamily="18" charset="0"/>
                        </a:rPr>
                        <a:t>ТУЗ</a:t>
                      </a:r>
                      <a:r>
                        <a:rPr lang="en-US" sz="1800" b="0" baseline="0" dirty="0">
                          <a:solidFill>
                            <a:schemeClr val="tx1"/>
                          </a:solidFill>
                          <a:latin typeface="Times New Roman" panose="02020603050405020304" pitchFamily="18" charset="0"/>
                          <a:cs typeface="Times New Roman" panose="02020603050405020304" pitchFamily="18" charset="0"/>
                        </a:rPr>
                        <a:t>)</a:t>
                      </a:r>
                      <a:endParaRPr lang="en-US" sz="1800" b="0" dirty="0">
                        <a:solidFill>
                          <a:schemeClr val="tx1"/>
                        </a:solidFill>
                        <a:latin typeface="Times New Roman" panose="02020603050405020304" pitchFamily="18" charset="0"/>
                        <a:cs typeface="Times New Roman" panose="02020603050405020304" pitchFamily="18" charset="0"/>
                      </a:endParaRPr>
                    </a:p>
                  </a:txBody>
                  <a:tcPr marL="108013" marR="108013" marT="54007" marB="54007"/>
                </a:tc>
                <a:extLst>
                  <a:ext uri="{0D108BD9-81ED-4DB2-BD59-A6C34878D82A}">
                    <a16:rowId xmlns:a16="http://schemas.microsoft.com/office/drawing/2014/main" val="2572205197"/>
                  </a:ext>
                </a:extLst>
              </a:tr>
              <a:tr h="669718">
                <a:tc>
                  <a:txBody>
                    <a:bodyPr/>
                    <a:lstStyle/>
                    <a:p>
                      <a:r>
                        <a:rPr lang="mn-MN" sz="1800" b="0" dirty="0">
                          <a:solidFill>
                            <a:schemeClr val="tx1"/>
                          </a:solidFill>
                          <a:latin typeface="Times New Roman" panose="02020603050405020304" pitchFamily="18" charset="0"/>
                          <a:cs typeface="Times New Roman" panose="02020603050405020304" pitchFamily="18" charset="0"/>
                        </a:rPr>
                        <a:t>Гүйцэтгэх удирдлага</a:t>
                      </a:r>
                      <a:endParaRPr lang="en-US" sz="1800" b="0" dirty="0">
                        <a:solidFill>
                          <a:schemeClr val="tx1"/>
                        </a:solidFill>
                        <a:latin typeface="Times New Roman" panose="02020603050405020304" pitchFamily="18" charset="0"/>
                        <a:cs typeface="Times New Roman" panose="02020603050405020304" pitchFamily="18" charset="0"/>
                      </a:endParaRPr>
                    </a:p>
                  </a:txBody>
                  <a:tcPr marL="108013" marR="108013" marT="54007" marB="54007"/>
                </a:tc>
                <a:tc>
                  <a:txBody>
                    <a:bodyPr/>
                    <a:lstStyle/>
                    <a:p>
                      <a:pPr algn="l"/>
                      <a:r>
                        <a:rPr lang="mn-MN" sz="1800" b="0" dirty="0">
                          <a:solidFill>
                            <a:schemeClr val="tx1"/>
                          </a:solidFill>
                          <a:latin typeface="Times New Roman" panose="02020603050405020304" pitchFamily="18" charset="0"/>
                          <a:cs typeface="Times New Roman" panose="02020603050405020304" pitchFamily="18" charset="0"/>
                        </a:rPr>
                        <a:t>ГҮЙЦЭТГЭХ ЗАХИРАЛ </a:t>
                      </a:r>
                      <a:r>
                        <a:rPr lang="en-US" sz="1800" b="0" dirty="0">
                          <a:solidFill>
                            <a:schemeClr val="tx1"/>
                          </a:solidFill>
                          <a:latin typeface="Times New Roman" panose="02020603050405020304" pitchFamily="18" charset="0"/>
                          <a:cs typeface="Times New Roman" panose="02020603050405020304" pitchFamily="18" charset="0"/>
                        </a:rPr>
                        <a:t>(</a:t>
                      </a:r>
                      <a:r>
                        <a:rPr lang="mn-MN" sz="1800" b="0" dirty="0">
                          <a:solidFill>
                            <a:schemeClr val="tx1"/>
                          </a:solidFill>
                          <a:latin typeface="Times New Roman" panose="02020603050405020304" pitchFamily="18" charset="0"/>
                          <a:cs typeface="Times New Roman" panose="02020603050405020304" pitchFamily="18" charset="0"/>
                        </a:rPr>
                        <a:t>ХУВЬ</a:t>
                      </a:r>
                      <a:r>
                        <a:rPr lang="mn-MN" sz="1800" b="0" baseline="0" dirty="0">
                          <a:solidFill>
                            <a:schemeClr val="tx1"/>
                          </a:solidFill>
                          <a:latin typeface="Times New Roman" panose="02020603050405020304" pitchFamily="18" charset="0"/>
                          <a:cs typeface="Times New Roman" panose="02020603050405020304" pitchFamily="18" charset="0"/>
                        </a:rPr>
                        <a:t> ХҮН</a:t>
                      </a:r>
                      <a:r>
                        <a:rPr lang="en-US" sz="1800" b="0" dirty="0">
                          <a:solidFill>
                            <a:schemeClr val="tx1"/>
                          </a:solidFill>
                          <a:latin typeface="Times New Roman" panose="02020603050405020304" pitchFamily="18" charset="0"/>
                          <a:cs typeface="Times New Roman" panose="02020603050405020304" pitchFamily="18" charset="0"/>
                        </a:rPr>
                        <a:t>)</a:t>
                      </a:r>
                    </a:p>
                  </a:txBody>
                  <a:tcPr marL="108013" marR="108013" marT="54007" marB="54007"/>
                </a:tc>
                <a:extLst>
                  <a:ext uri="{0D108BD9-81ED-4DB2-BD59-A6C34878D82A}">
                    <a16:rowId xmlns:a16="http://schemas.microsoft.com/office/drawing/2014/main" val="772815781"/>
                  </a:ext>
                </a:extLst>
              </a:tr>
            </a:tbl>
          </a:graphicData>
        </a:graphic>
      </p:graphicFrame>
    </p:spTree>
    <p:extLst>
      <p:ext uri="{BB962C8B-B14F-4D97-AF65-F5344CB8AC3E}">
        <p14:creationId xmlns:p14="http://schemas.microsoft.com/office/powerpoint/2010/main" val="29183050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78157" y="533914"/>
            <a:ext cx="9153576" cy="848795"/>
          </a:xfrm>
        </p:spPr>
        <p:txBody>
          <a:bodyPr/>
          <a:lstStyle/>
          <a:p>
            <a:r>
              <a:rPr lang="mn-MN" sz="4400" dirty="0">
                <a:solidFill>
                  <a:schemeClr val="tx1"/>
                </a:solidFill>
                <a:latin typeface="Times New Roman" panose="02020603050405020304" pitchFamily="18" charset="0"/>
                <a:cs typeface="Times New Roman" panose="02020603050405020304" pitchFamily="18" charset="0"/>
              </a:rPr>
              <a:t>ХОЛБОО БАРИХ</a:t>
            </a:r>
            <a:endParaRPr lang="en-US" sz="4400"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294967295"/>
          </p:nvPr>
        </p:nvSpPr>
        <p:spPr>
          <a:xfrm>
            <a:off x="11161395" y="9346189"/>
            <a:ext cx="3240405" cy="92333"/>
          </a:xfrm>
        </p:spPr>
        <p:txBody>
          <a:bodyPr/>
          <a:lstStyle/>
          <a:p>
            <a:fld id="{D60D1EDE-7116-2443-9BDD-368CE5B37660}" type="slidenum">
              <a:rPr lang="en-US" smtClean="0"/>
              <a:t>28</a:t>
            </a:fld>
            <a:endParaRPr lang="en-US" dirty="0"/>
          </a:p>
        </p:txBody>
      </p:sp>
      <p:sp>
        <p:nvSpPr>
          <p:cNvPr id="6" name="Text Placeholder 5"/>
          <p:cNvSpPr>
            <a:spLocks noGrp="1"/>
          </p:cNvSpPr>
          <p:nvPr>
            <p:ph type="body" sz="quarter" idx="10"/>
          </p:nvPr>
        </p:nvSpPr>
        <p:spPr>
          <a:xfrm>
            <a:off x="753596" y="1658685"/>
            <a:ext cx="8769020" cy="336124"/>
          </a:xfrm>
        </p:spPr>
        <p:txBody>
          <a:bodyPr/>
          <a:lstStyle/>
          <a:p>
            <a:r>
              <a:rPr lang="en-US" dirty="0"/>
              <a:t>WE ARE AT YOUR SERVICE</a:t>
            </a:r>
          </a:p>
        </p:txBody>
      </p:sp>
      <p:grpSp>
        <p:nvGrpSpPr>
          <p:cNvPr id="60" name="Group 59"/>
          <p:cNvGrpSpPr/>
          <p:nvPr/>
        </p:nvGrpSpPr>
        <p:grpSpPr>
          <a:xfrm>
            <a:off x="10941678" y="1266369"/>
            <a:ext cx="3460122" cy="2282250"/>
            <a:chOff x="466268" y="2478321"/>
            <a:chExt cx="1928808" cy="1164121"/>
          </a:xfrm>
        </p:grpSpPr>
        <p:sp>
          <p:nvSpPr>
            <p:cNvPr id="61" name="텍스트 개체 틀 2"/>
            <p:cNvSpPr txBox="1">
              <a:spLocks/>
            </p:cNvSpPr>
            <p:nvPr/>
          </p:nvSpPr>
          <p:spPr>
            <a:xfrm>
              <a:off x="466268" y="2700626"/>
              <a:ext cx="1928808" cy="941816"/>
            </a:xfrm>
            <a:prstGeom prst="rect">
              <a:avLst/>
            </a:prstGeom>
          </p:spPr>
          <p:txBody>
            <a:bodyPr vert="horz" lIns="121920" tIns="60960" rIns="121920" bIns="60960" rtlCol="0" anchor="t">
              <a:normAutofit/>
            </a:bodyPr>
            <a:lstStyle>
              <a:lvl1pPr marL="0" indent="0" algn="ctr" defTabSz="457200" rtl="0" eaLnBrk="1" latinLnBrk="0" hangingPunct="1">
                <a:spcBef>
                  <a:spcPct val="20000"/>
                </a:spcBef>
                <a:buFont typeface="Arial"/>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fontAlgn="t"/>
              <a:r>
                <a:rPr lang="mn-MN" sz="1500" dirty="0">
                  <a:solidFill>
                    <a:schemeClr val="bg1">
                      <a:lumMod val="50000"/>
                    </a:schemeClr>
                  </a:solidFill>
                </a:rPr>
                <a:t>Дархан-Уул аймаг, Дархан сум, Үйлдвэрийн район, Дархан нэхий ХК</a:t>
              </a:r>
              <a:endParaRPr lang="mn-MN" sz="1500" dirty="0">
                <a:solidFill>
                  <a:schemeClr val="bg1">
                    <a:lumMod val="50000"/>
                  </a:schemeClr>
                </a:solidFill>
                <a:effectLst>
                  <a:glow rad="139700">
                    <a:schemeClr val="accent3">
                      <a:satMod val="175000"/>
                      <a:alpha val="40000"/>
                    </a:schemeClr>
                  </a:glow>
                </a:effectLst>
                <a:cs typeface="Times New Roman" panose="02020603050405020304" pitchFamily="18" charset="0"/>
              </a:endParaRPr>
            </a:p>
            <a:p>
              <a:pPr algn="l" fontAlgn="t"/>
              <a:endParaRPr lang="mn-MN" sz="1500" dirty="0">
                <a:solidFill>
                  <a:schemeClr val="bg1">
                    <a:lumMod val="50000"/>
                  </a:schemeClr>
                </a:solidFill>
              </a:endParaRPr>
            </a:p>
            <a:p>
              <a:pPr algn="l" fontAlgn="t"/>
              <a:r>
                <a:rPr lang="mn-MN" sz="1500" dirty="0">
                  <a:solidFill>
                    <a:schemeClr val="bg1">
                      <a:lumMod val="50000"/>
                    </a:schemeClr>
                  </a:solidFill>
                </a:rPr>
                <a:t>Шуудангийн хаяг : Дархан- 213800</a:t>
              </a:r>
            </a:p>
            <a:p>
              <a:pPr algn="l" fontAlgn="t"/>
              <a:r>
                <a:rPr lang="mn-MN" sz="1500" dirty="0">
                  <a:solidFill>
                    <a:schemeClr val="bg1">
                      <a:lumMod val="50000"/>
                    </a:schemeClr>
                  </a:solidFill>
                </a:rPr>
                <a:t>Шуудангийн хайрцаг : 901, Дархан нэхий </a:t>
              </a:r>
            </a:p>
            <a:p>
              <a:pPr algn="l"/>
              <a:endParaRPr lang="en-US" altLang="ko-KR" sz="1500" dirty="0">
                <a:solidFill>
                  <a:schemeClr val="bg1">
                    <a:lumMod val="50000"/>
                  </a:schemeClr>
                </a:solidFill>
                <a:ea typeface="Lato" panose="020F0502020204030203" pitchFamily="34" charset="0"/>
                <a:cs typeface="Arial" panose="020B0604020202020204" pitchFamily="34" charset="0"/>
              </a:endParaRPr>
            </a:p>
          </p:txBody>
        </p:sp>
        <p:sp>
          <p:nvSpPr>
            <p:cNvPr id="64" name="텍스트 개체 틀 2"/>
            <p:cNvSpPr txBox="1">
              <a:spLocks/>
            </p:cNvSpPr>
            <p:nvPr/>
          </p:nvSpPr>
          <p:spPr>
            <a:xfrm>
              <a:off x="466269" y="2478321"/>
              <a:ext cx="1636716" cy="414851"/>
            </a:xfrm>
            <a:prstGeom prst="rect">
              <a:avLst/>
            </a:prstGeom>
          </p:spPr>
          <p:txBody>
            <a:bodyPr vert="horz" lIns="121920" tIns="60960" rIns="121920" bIns="60960" rtlCol="0" anchor="t">
              <a:noAutofit/>
            </a:bodyPr>
            <a:lstStyle>
              <a:lvl1pPr marL="0" indent="0" algn="ctr" defTabSz="457200" rtl="0" eaLnBrk="1" latinLnBrk="0" hangingPunct="1">
                <a:spcBef>
                  <a:spcPct val="20000"/>
                </a:spcBef>
                <a:buFont typeface="Arial"/>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lnSpc>
                  <a:spcPct val="120000"/>
                </a:lnSpc>
              </a:pPr>
              <a:r>
                <a:rPr lang="mn-MN" altLang="ko-KR" sz="2000" b="1" dirty="0">
                  <a:solidFill>
                    <a:schemeClr val="tx1">
                      <a:lumMod val="50000"/>
                      <a:lumOff val="50000"/>
                    </a:schemeClr>
                  </a:solidFill>
                  <a:cs typeface="Arial" panose="020B0604020202020204" pitchFamily="34" charset="0"/>
                </a:rPr>
                <a:t>БАЙРШИЛ</a:t>
              </a:r>
              <a:endParaRPr lang="en-US" altLang="ko-KR" sz="2000" b="1" dirty="0">
                <a:solidFill>
                  <a:schemeClr val="tx1">
                    <a:lumMod val="50000"/>
                    <a:lumOff val="50000"/>
                  </a:schemeClr>
                </a:solidFill>
                <a:cs typeface="Arial" panose="020B0604020202020204" pitchFamily="34" charset="0"/>
              </a:endParaRPr>
            </a:p>
          </p:txBody>
        </p:sp>
      </p:grpSp>
      <p:grpSp>
        <p:nvGrpSpPr>
          <p:cNvPr id="69" name="Group 68"/>
          <p:cNvGrpSpPr/>
          <p:nvPr/>
        </p:nvGrpSpPr>
        <p:grpSpPr>
          <a:xfrm>
            <a:off x="10941690" y="3548618"/>
            <a:ext cx="3037873" cy="2730888"/>
            <a:chOff x="466268" y="2478321"/>
            <a:chExt cx="1928808" cy="1144833"/>
          </a:xfrm>
        </p:grpSpPr>
        <p:sp>
          <p:nvSpPr>
            <p:cNvPr id="75" name="텍스트 개체 틀 2"/>
            <p:cNvSpPr txBox="1">
              <a:spLocks/>
            </p:cNvSpPr>
            <p:nvPr/>
          </p:nvSpPr>
          <p:spPr>
            <a:xfrm>
              <a:off x="466268" y="2653798"/>
              <a:ext cx="1928808" cy="969356"/>
            </a:xfrm>
            <a:prstGeom prst="rect">
              <a:avLst/>
            </a:prstGeom>
          </p:spPr>
          <p:txBody>
            <a:bodyPr vert="horz" lIns="121920" tIns="60960" rIns="121920" bIns="60960" rtlCol="0" anchor="t">
              <a:noAutofit/>
            </a:bodyPr>
            <a:lstStyle>
              <a:lvl1pPr marL="0" indent="0" algn="ctr" defTabSz="457200" rtl="0" eaLnBrk="1" latinLnBrk="0" hangingPunct="1">
                <a:spcBef>
                  <a:spcPct val="20000"/>
                </a:spcBef>
                <a:buFont typeface="Arial"/>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lnSpc>
                  <a:spcPct val="120000"/>
                </a:lnSpc>
              </a:pPr>
              <a:r>
                <a:rPr lang="en-US" altLang="ko-KR" sz="1500" dirty="0">
                  <a:solidFill>
                    <a:schemeClr val="tx1">
                      <a:lumMod val="50000"/>
                      <a:lumOff val="50000"/>
                    </a:schemeClr>
                  </a:solidFill>
                  <a:ea typeface="Lato" panose="020F0502020204030203" pitchFamily="34" charset="0"/>
                  <a:cs typeface="Arial" panose="020B0604020202020204" pitchFamily="34" charset="0"/>
                </a:rPr>
                <a:t>info@nekhii.mn </a:t>
              </a:r>
            </a:p>
            <a:p>
              <a:pPr algn="l">
                <a:lnSpc>
                  <a:spcPct val="120000"/>
                </a:lnSpc>
              </a:pPr>
              <a:r>
                <a:rPr lang="en-US" altLang="ko-KR" sz="1500" dirty="0">
                  <a:solidFill>
                    <a:schemeClr val="tx1">
                      <a:lumMod val="50000"/>
                      <a:lumOff val="50000"/>
                    </a:schemeClr>
                  </a:solidFill>
                  <a:ea typeface="Lato" panose="020F0502020204030203" pitchFamily="34" charset="0"/>
                  <a:cs typeface="Arial" panose="020B0604020202020204" pitchFamily="34" charset="0"/>
                </a:rPr>
                <a:t>ficd@nekhii.mn</a:t>
              </a:r>
            </a:p>
            <a:p>
              <a:pPr algn="l">
                <a:lnSpc>
                  <a:spcPct val="120000"/>
                </a:lnSpc>
              </a:pPr>
              <a:endParaRPr lang="en-US" altLang="ko-KR" sz="1500" dirty="0">
                <a:solidFill>
                  <a:schemeClr val="tx1">
                    <a:lumMod val="50000"/>
                    <a:lumOff val="50000"/>
                  </a:schemeClr>
                </a:solidFill>
                <a:ea typeface="Lato" panose="020F0502020204030203" pitchFamily="34" charset="0"/>
                <a:cs typeface="Arial" panose="020B0604020202020204" pitchFamily="34" charset="0"/>
              </a:endParaRPr>
            </a:p>
            <a:p>
              <a:pPr algn="l">
                <a:lnSpc>
                  <a:spcPct val="120000"/>
                </a:lnSpc>
              </a:pPr>
              <a:endParaRPr lang="en-US" altLang="ko-KR" sz="1500" dirty="0">
                <a:solidFill>
                  <a:schemeClr val="tx1">
                    <a:lumMod val="50000"/>
                    <a:lumOff val="50000"/>
                  </a:schemeClr>
                </a:solidFill>
                <a:ea typeface="Lato" panose="020F0502020204030203" pitchFamily="34" charset="0"/>
                <a:cs typeface="Arial" panose="020B0604020202020204" pitchFamily="34" charset="0"/>
              </a:endParaRPr>
            </a:p>
            <a:p>
              <a:pPr algn="l">
                <a:lnSpc>
                  <a:spcPct val="120000"/>
                </a:lnSpc>
              </a:pPr>
              <a:r>
                <a:rPr lang="en-US" altLang="ko-KR" sz="1500" dirty="0">
                  <a:solidFill>
                    <a:schemeClr val="tx1">
                      <a:lumMod val="50000"/>
                      <a:lumOff val="50000"/>
                    </a:schemeClr>
                  </a:solidFill>
                  <a:ea typeface="Lato" panose="020F0502020204030203" pitchFamily="34" charset="0"/>
                  <a:cs typeface="Arial" panose="020B0604020202020204" pitchFamily="34" charset="0"/>
                </a:rPr>
                <a:t>7717-5555</a:t>
              </a:r>
              <a:endParaRPr lang="mn-MN" altLang="ko-KR" sz="1500" dirty="0">
                <a:solidFill>
                  <a:schemeClr val="tx1">
                    <a:lumMod val="50000"/>
                    <a:lumOff val="50000"/>
                  </a:schemeClr>
                </a:solidFill>
                <a:ea typeface="Lato" panose="020F0502020204030203" pitchFamily="34" charset="0"/>
                <a:cs typeface="Arial" panose="020B0604020202020204" pitchFamily="34" charset="0"/>
              </a:endParaRPr>
            </a:p>
            <a:p>
              <a:pPr algn="l">
                <a:lnSpc>
                  <a:spcPct val="120000"/>
                </a:lnSpc>
              </a:pPr>
              <a:r>
                <a:rPr lang="mn-MN" altLang="ko-KR" sz="1500" dirty="0">
                  <a:solidFill>
                    <a:schemeClr val="tx1">
                      <a:lumMod val="50000"/>
                      <a:lumOff val="50000"/>
                    </a:schemeClr>
                  </a:solidFill>
                  <a:ea typeface="Lato" panose="020F0502020204030203" pitchFamily="34" charset="0"/>
                  <a:cs typeface="Arial" panose="020B0604020202020204" pitchFamily="34" charset="0"/>
                </a:rPr>
                <a:t>7037-8499</a:t>
              </a:r>
            </a:p>
            <a:p>
              <a:pPr algn="l">
                <a:lnSpc>
                  <a:spcPct val="120000"/>
                </a:lnSpc>
              </a:pPr>
              <a:r>
                <a:rPr lang="mn-MN" altLang="ko-KR" sz="1500" dirty="0">
                  <a:solidFill>
                    <a:schemeClr val="tx1">
                      <a:lumMod val="50000"/>
                      <a:lumOff val="50000"/>
                    </a:schemeClr>
                  </a:solidFill>
                  <a:ea typeface="Lato" panose="020F0502020204030203" pitchFamily="34" charset="0"/>
                  <a:cs typeface="Arial" panose="020B0604020202020204" pitchFamily="34" charset="0"/>
                </a:rPr>
                <a:t>8804-8903</a:t>
              </a:r>
              <a:endParaRPr lang="en-US" altLang="ko-KR" sz="1500" dirty="0">
                <a:solidFill>
                  <a:schemeClr val="tx1">
                    <a:lumMod val="50000"/>
                    <a:lumOff val="50000"/>
                  </a:schemeClr>
                </a:solidFill>
                <a:ea typeface="Lato" panose="020F0502020204030203" pitchFamily="34" charset="0"/>
                <a:cs typeface="Arial" panose="020B0604020202020204" pitchFamily="34" charset="0"/>
              </a:endParaRPr>
            </a:p>
            <a:p>
              <a:pPr algn="l">
                <a:lnSpc>
                  <a:spcPct val="120000"/>
                </a:lnSpc>
              </a:pPr>
              <a:endParaRPr lang="en-US" altLang="ko-KR" sz="1500" dirty="0">
                <a:solidFill>
                  <a:schemeClr val="tx1">
                    <a:lumMod val="50000"/>
                    <a:lumOff val="50000"/>
                  </a:schemeClr>
                </a:solidFill>
                <a:ea typeface="Lato" panose="020F0502020204030203" pitchFamily="34" charset="0"/>
                <a:cs typeface="Arial" panose="020B0604020202020204" pitchFamily="34" charset="0"/>
              </a:endParaRPr>
            </a:p>
            <a:p>
              <a:pPr algn="l">
                <a:lnSpc>
                  <a:spcPct val="120000"/>
                </a:lnSpc>
              </a:pPr>
              <a:r>
                <a:rPr lang="en-US" altLang="ko-KR" sz="1500" dirty="0">
                  <a:solidFill>
                    <a:schemeClr val="tx1">
                      <a:lumMod val="50000"/>
                      <a:lumOff val="50000"/>
                    </a:schemeClr>
                  </a:solidFill>
                  <a:ea typeface="Lato" panose="020F0502020204030203" pitchFamily="34" charset="0"/>
                  <a:cs typeface="Arial" panose="020B0604020202020204" pitchFamily="34" charset="0"/>
                </a:rPr>
                <a:t>http://nekhii.mn/</a:t>
              </a:r>
            </a:p>
            <a:p>
              <a:pPr algn="l">
                <a:lnSpc>
                  <a:spcPct val="120000"/>
                </a:lnSpc>
              </a:pPr>
              <a:r>
                <a:rPr lang="en-US" altLang="ko-KR" sz="1500" dirty="0">
                  <a:solidFill>
                    <a:schemeClr val="tx1">
                      <a:lumMod val="50000"/>
                      <a:lumOff val="50000"/>
                    </a:schemeClr>
                  </a:solidFill>
                  <a:ea typeface="Lato" panose="020F0502020204030203" pitchFamily="34" charset="0"/>
                  <a:cs typeface="Arial" panose="020B0604020202020204" pitchFamily="34" charset="0"/>
                </a:rPr>
                <a:t>http://yaktrade.mn/</a:t>
              </a:r>
            </a:p>
          </p:txBody>
        </p:sp>
        <p:sp>
          <p:nvSpPr>
            <p:cNvPr id="81" name="텍스트 개체 틀 2"/>
            <p:cNvSpPr txBox="1">
              <a:spLocks/>
            </p:cNvSpPr>
            <p:nvPr/>
          </p:nvSpPr>
          <p:spPr>
            <a:xfrm>
              <a:off x="466269" y="2478321"/>
              <a:ext cx="1636716" cy="414851"/>
            </a:xfrm>
            <a:prstGeom prst="rect">
              <a:avLst/>
            </a:prstGeom>
          </p:spPr>
          <p:txBody>
            <a:bodyPr vert="horz" lIns="121920" tIns="60960" rIns="121920" bIns="60960" rtlCol="0" anchor="t">
              <a:noAutofit/>
            </a:bodyPr>
            <a:lstStyle>
              <a:lvl1pPr marL="0" indent="0" algn="ctr" defTabSz="457200" rtl="0" eaLnBrk="1" latinLnBrk="0" hangingPunct="1">
                <a:spcBef>
                  <a:spcPct val="20000"/>
                </a:spcBef>
                <a:buFont typeface="Arial"/>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lnSpc>
                  <a:spcPct val="120000"/>
                </a:lnSpc>
              </a:pPr>
              <a:r>
                <a:rPr lang="mn-MN" altLang="ko-KR" sz="2000" b="1" dirty="0">
                  <a:solidFill>
                    <a:schemeClr val="tx1">
                      <a:lumMod val="50000"/>
                      <a:lumOff val="50000"/>
                    </a:schemeClr>
                  </a:solidFill>
                  <a:cs typeface="Arial" panose="020B0604020202020204" pitchFamily="34" charset="0"/>
                </a:rPr>
                <a:t>И-МЭЙЛ</a:t>
              </a:r>
              <a:endParaRPr lang="en-US" altLang="ko-KR" sz="2000" b="1" dirty="0">
                <a:solidFill>
                  <a:schemeClr val="tx1">
                    <a:lumMod val="50000"/>
                    <a:lumOff val="50000"/>
                  </a:schemeClr>
                </a:solidFill>
                <a:cs typeface="Arial" panose="020B0604020202020204" pitchFamily="34" charset="0"/>
              </a:endParaRPr>
            </a:p>
          </p:txBody>
        </p:sp>
      </p:grpSp>
      <p:grpSp>
        <p:nvGrpSpPr>
          <p:cNvPr id="93" name="Group 92"/>
          <p:cNvGrpSpPr/>
          <p:nvPr/>
        </p:nvGrpSpPr>
        <p:grpSpPr>
          <a:xfrm>
            <a:off x="134008" y="3079494"/>
            <a:ext cx="10038692" cy="5585478"/>
            <a:chOff x="1543050" y="1647825"/>
            <a:chExt cx="9672638" cy="4535488"/>
          </a:xfrm>
          <a:solidFill>
            <a:schemeClr val="bg1">
              <a:lumMod val="85000"/>
            </a:schemeClr>
          </a:solidFill>
        </p:grpSpPr>
        <p:sp>
          <p:nvSpPr>
            <p:cNvPr id="94" name="Freeform 5"/>
            <p:cNvSpPr>
              <a:spLocks/>
            </p:cNvSpPr>
            <p:nvPr/>
          </p:nvSpPr>
          <p:spPr bwMode="auto">
            <a:xfrm>
              <a:off x="8888413" y="4017963"/>
              <a:ext cx="685800" cy="511175"/>
            </a:xfrm>
            <a:custGeom>
              <a:avLst/>
              <a:gdLst>
                <a:gd name="T0" fmla="*/ 352 w 432"/>
                <a:gd name="T1" fmla="*/ 273 h 322"/>
                <a:gd name="T2" fmla="*/ 255 w 432"/>
                <a:gd name="T3" fmla="*/ 277 h 322"/>
                <a:gd name="T4" fmla="*/ 252 w 432"/>
                <a:gd name="T5" fmla="*/ 221 h 322"/>
                <a:gd name="T6" fmla="*/ 266 w 432"/>
                <a:gd name="T7" fmla="*/ 228 h 322"/>
                <a:gd name="T8" fmla="*/ 304 w 432"/>
                <a:gd name="T9" fmla="*/ 225 h 322"/>
                <a:gd name="T10" fmla="*/ 300 w 432"/>
                <a:gd name="T11" fmla="*/ 176 h 322"/>
                <a:gd name="T12" fmla="*/ 197 w 432"/>
                <a:gd name="T13" fmla="*/ 176 h 322"/>
                <a:gd name="T14" fmla="*/ 169 w 432"/>
                <a:gd name="T15" fmla="*/ 138 h 322"/>
                <a:gd name="T16" fmla="*/ 169 w 432"/>
                <a:gd name="T17" fmla="*/ 121 h 322"/>
                <a:gd name="T18" fmla="*/ 34 w 432"/>
                <a:gd name="T19" fmla="*/ 0 h 322"/>
                <a:gd name="T20" fmla="*/ 0 w 432"/>
                <a:gd name="T21" fmla="*/ 24 h 322"/>
                <a:gd name="T22" fmla="*/ 193 w 432"/>
                <a:gd name="T23" fmla="*/ 259 h 322"/>
                <a:gd name="T24" fmla="*/ 221 w 432"/>
                <a:gd name="T25" fmla="*/ 270 h 322"/>
                <a:gd name="T26" fmla="*/ 221 w 432"/>
                <a:gd name="T27" fmla="*/ 284 h 322"/>
                <a:gd name="T28" fmla="*/ 183 w 432"/>
                <a:gd name="T29" fmla="*/ 284 h 322"/>
                <a:gd name="T30" fmla="*/ 193 w 432"/>
                <a:gd name="T31" fmla="*/ 311 h 322"/>
                <a:gd name="T32" fmla="*/ 432 w 432"/>
                <a:gd name="T33" fmla="*/ 322 h 322"/>
                <a:gd name="T34" fmla="*/ 352 w 432"/>
                <a:gd name="T35" fmla="*/ 273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2" h="322">
                  <a:moveTo>
                    <a:pt x="352" y="273"/>
                  </a:moveTo>
                  <a:lnTo>
                    <a:pt x="255" y="277"/>
                  </a:lnTo>
                  <a:lnTo>
                    <a:pt x="252" y="221"/>
                  </a:lnTo>
                  <a:lnTo>
                    <a:pt x="266" y="228"/>
                  </a:lnTo>
                  <a:lnTo>
                    <a:pt x="304" y="225"/>
                  </a:lnTo>
                  <a:lnTo>
                    <a:pt x="300" y="176"/>
                  </a:lnTo>
                  <a:lnTo>
                    <a:pt x="197" y="176"/>
                  </a:lnTo>
                  <a:lnTo>
                    <a:pt x="169" y="138"/>
                  </a:lnTo>
                  <a:lnTo>
                    <a:pt x="169" y="121"/>
                  </a:lnTo>
                  <a:lnTo>
                    <a:pt x="34" y="0"/>
                  </a:lnTo>
                  <a:lnTo>
                    <a:pt x="0" y="24"/>
                  </a:lnTo>
                  <a:lnTo>
                    <a:pt x="193" y="259"/>
                  </a:lnTo>
                  <a:lnTo>
                    <a:pt x="221" y="270"/>
                  </a:lnTo>
                  <a:lnTo>
                    <a:pt x="221" y="284"/>
                  </a:lnTo>
                  <a:lnTo>
                    <a:pt x="183" y="284"/>
                  </a:lnTo>
                  <a:lnTo>
                    <a:pt x="193" y="311"/>
                  </a:lnTo>
                  <a:lnTo>
                    <a:pt x="432" y="322"/>
                  </a:lnTo>
                  <a:lnTo>
                    <a:pt x="352" y="2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Lato" panose="020F0502020204030203" pitchFamily="34" charset="0"/>
              </a:endParaRPr>
            </a:p>
          </p:txBody>
        </p:sp>
        <p:sp>
          <p:nvSpPr>
            <p:cNvPr id="95" name="Freeform 6"/>
            <p:cNvSpPr>
              <a:spLocks/>
            </p:cNvSpPr>
            <p:nvPr/>
          </p:nvSpPr>
          <p:spPr bwMode="auto">
            <a:xfrm>
              <a:off x="9371013" y="3956050"/>
              <a:ext cx="346075" cy="423863"/>
            </a:xfrm>
            <a:custGeom>
              <a:avLst/>
              <a:gdLst>
                <a:gd name="T0" fmla="*/ 200 w 218"/>
                <a:gd name="T1" fmla="*/ 188 h 267"/>
                <a:gd name="T2" fmla="*/ 218 w 218"/>
                <a:gd name="T3" fmla="*/ 177 h 267"/>
                <a:gd name="T4" fmla="*/ 218 w 218"/>
                <a:gd name="T5" fmla="*/ 49 h 267"/>
                <a:gd name="T6" fmla="*/ 200 w 218"/>
                <a:gd name="T7" fmla="*/ 42 h 267"/>
                <a:gd name="T8" fmla="*/ 194 w 218"/>
                <a:gd name="T9" fmla="*/ 0 h 267"/>
                <a:gd name="T10" fmla="*/ 169 w 218"/>
                <a:gd name="T11" fmla="*/ 0 h 267"/>
                <a:gd name="T12" fmla="*/ 152 w 218"/>
                <a:gd name="T13" fmla="*/ 42 h 267"/>
                <a:gd name="T14" fmla="*/ 135 w 218"/>
                <a:gd name="T15" fmla="*/ 56 h 267"/>
                <a:gd name="T16" fmla="*/ 0 w 218"/>
                <a:gd name="T17" fmla="*/ 132 h 267"/>
                <a:gd name="T18" fmla="*/ 0 w 218"/>
                <a:gd name="T19" fmla="*/ 205 h 267"/>
                <a:gd name="T20" fmla="*/ 45 w 218"/>
                <a:gd name="T21" fmla="*/ 267 h 267"/>
                <a:gd name="T22" fmla="*/ 159 w 218"/>
                <a:gd name="T23" fmla="*/ 267 h 267"/>
                <a:gd name="T24" fmla="*/ 173 w 218"/>
                <a:gd name="T25" fmla="*/ 229 h 267"/>
                <a:gd name="T26" fmla="*/ 200 w 218"/>
                <a:gd name="T27" fmla="*/ 205 h 267"/>
                <a:gd name="T28" fmla="*/ 200 w 218"/>
                <a:gd name="T29" fmla="*/ 188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8" h="267">
                  <a:moveTo>
                    <a:pt x="200" y="188"/>
                  </a:moveTo>
                  <a:lnTo>
                    <a:pt x="218" y="177"/>
                  </a:lnTo>
                  <a:lnTo>
                    <a:pt x="218" y="49"/>
                  </a:lnTo>
                  <a:lnTo>
                    <a:pt x="200" y="42"/>
                  </a:lnTo>
                  <a:lnTo>
                    <a:pt x="194" y="0"/>
                  </a:lnTo>
                  <a:lnTo>
                    <a:pt x="169" y="0"/>
                  </a:lnTo>
                  <a:lnTo>
                    <a:pt x="152" y="42"/>
                  </a:lnTo>
                  <a:lnTo>
                    <a:pt x="135" y="56"/>
                  </a:lnTo>
                  <a:lnTo>
                    <a:pt x="0" y="132"/>
                  </a:lnTo>
                  <a:lnTo>
                    <a:pt x="0" y="205"/>
                  </a:lnTo>
                  <a:lnTo>
                    <a:pt x="45" y="267"/>
                  </a:lnTo>
                  <a:lnTo>
                    <a:pt x="159" y="267"/>
                  </a:lnTo>
                  <a:lnTo>
                    <a:pt x="173" y="229"/>
                  </a:lnTo>
                  <a:lnTo>
                    <a:pt x="200" y="205"/>
                  </a:lnTo>
                  <a:lnTo>
                    <a:pt x="200" y="1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Lato" panose="020F0502020204030203" pitchFamily="34" charset="0"/>
              </a:endParaRPr>
            </a:p>
          </p:txBody>
        </p:sp>
        <p:sp>
          <p:nvSpPr>
            <p:cNvPr id="96" name="Freeform 7"/>
            <p:cNvSpPr>
              <a:spLocks/>
            </p:cNvSpPr>
            <p:nvPr/>
          </p:nvSpPr>
          <p:spPr bwMode="auto">
            <a:xfrm>
              <a:off x="9717088" y="4237038"/>
              <a:ext cx="136525" cy="220663"/>
            </a:xfrm>
            <a:custGeom>
              <a:avLst/>
              <a:gdLst>
                <a:gd name="T0" fmla="*/ 83 w 86"/>
                <a:gd name="T1" fmla="*/ 0 h 139"/>
                <a:gd name="T2" fmla="*/ 14 w 86"/>
                <a:gd name="T3" fmla="*/ 28 h 139"/>
                <a:gd name="T4" fmla="*/ 17 w 86"/>
                <a:gd name="T5" fmla="*/ 42 h 139"/>
                <a:gd name="T6" fmla="*/ 0 w 86"/>
                <a:gd name="T7" fmla="*/ 42 h 139"/>
                <a:gd name="T8" fmla="*/ 0 w 86"/>
                <a:gd name="T9" fmla="*/ 139 h 139"/>
                <a:gd name="T10" fmla="*/ 34 w 86"/>
                <a:gd name="T11" fmla="*/ 139 h 139"/>
                <a:gd name="T12" fmla="*/ 27 w 86"/>
                <a:gd name="T13" fmla="*/ 76 h 139"/>
                <a:gd name="T14" fmla="*/ 55 w 86"/>
                <a:gd name="T15" fmla="*/ 87 h 139"/>
                <a:gd name="T16" fmla="*/ 55 w 86"/>
                <a:gd name="T17" fmla="*/ 132 h 139"/>
                <a:gd name="T18" fmla="*/ 86 w 86"/>
                <a:gd name="T19" fmla="*/ 128 h 139"/>
                <a:gd name="T20" fmla="*/ 83 w 86"/>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39">
                  <a:moveTo>
                    <a:pt x="83" y="0"/>
                  </a:moveTo>
                  <a:lnTo>
                    <a:pt x="14" y="28"/>
                  </a:lnTo>
                  <a:lnTo>
                    <a:pt x="17" y="42"/>
                  </a:lnTo>
                  <a:lnTo>
                    <a:pt x="0" y="42"/>
                  </a:lnTo>
                  <a:lnTo>
                    <a:pt x="0" y="139"/>
                  </a:lnTo>
                  <a:lnTo>
                    <a:pt x="34" y="139"/>
                  </a:lnTo>
                  <a:lnTo>
                    <a:pt x="27" y="76"/>
                  </a:lnTo>
                  <a:lnTo>
                    <a:pt x="55" y="87"/>
                  </a:lnTo>
                  <a:lnTo>
                    <a:pt x="55" y="132"/>
                  </a:lnTo>
                  <a:lnTo>
                    <a:pt x="86" y="128"/>
                  </a:lnTo>
                  <a:lnTo>
                    <a:pt x="8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Lato" panose="020F0502020204030203" pitchFamily="34" charset="0"/>
              </a:endParaRPr>
            </a:p>
          </p:txBody>
        </p:sp>
        <p:sp>
          <p:nvSpPr>
            <p:cNvPr id="97" name="Freeform 8"/>
            <p:cNvSpPr>
              <a:spLocks/>
            </p:cNvSpPr>
            <p:nvPr/>
          </p:nvSpPr>
          <p:spPr bwMode="auto">
            <a:xfrm>
              <a:off x="9398000" y="4622800"/>
              <a:ext cx="1377950" cy="984250"/>
            </a:xfrm>
            <a:custGeom>
              <a:avLst/>
              <a:gdLst>
                <a:gd name="T0" fmla="*/ 851 w 868"/>
                <a:gd name="T1" fmla="*/ 263 h 620"/>
                <a:gd name="T2" fmla="*/ 778 w 868"/>
                <a:gd name="T3" fmla="*/ 201 h 620"/>
                <a:gd name="T4" fmla="*/ 775 w 868"/>
                <a:gd name="T5" fmla="*/ 86 h 620"/>
                <a:gd name="T6" fmla="*/ 726 w 868"/>
                <a:gd name="T7" fmla="*/ 7 h 620"/>
                <a:gd name="T8" fmla="*/ 685 w 868"/>
                <a:gd name="T9" fmla="*/ 3 h 620"/>
                <a:gd name="T10" fmla="*/ 668 w 868"/>
                <a:gd name="T11" fmla="*/ 149 h 620"/>
                <a:gd name="T12" fmla="*/ 588 w 868"/>
                <a:gd name="T13" fmla="*/ 142 h 620"/>
                <a:gd name="T14" fmla="*/ 567 w 868"/>
                <a:gd name="T15" fmla="*/ 128 h 620"/>
                <a:gd name="T16" fmla="*/ 564 w 868"/>
                <a:gd name="T17" fmla="*/ 72 h 620"/>
                <a:gd name="T18" fmla="*/ 605 w 868"/>
                <a:gd name="T19" fmla="*/ 79 h 620"/>
                <a:gd name="T20" fmla="*/ 640 w 868"/>
                <a:gd name="T21" fmla="*/ 45 h 620"/>
                <a:gd name="T22" fmla="*/ 564 w 868"/>
                <a:gd name="T23" fmla="*/ 0 h 620"/>
                <a:gd name="T24" fmla="*/ 474 w 868"/>
                <a:gd name="T25" fmla="*/ 0 h 620"/>
                <a:gd name="T26" fmla="*/ 412 w 868"/>
                <a:gd name="T27" fmla="*/ 90 h 620"/>
                <a:gd name="T28" fmla="*/ 384 w 868"/>
                <a:gd name="T29" fmla="*/ 90 h 620"/>
                <a:gd name="T30" fmla="*/ 384 w 868"/>
                <a:gd name="T31" fmla="*/ 62 h 620"/>
                <a:gd name="T32" fmla="*/ 308 w 868"/>
                <a:gd name="T33" fmla="*/ 69 h 620"/>
                <a:gd name="T34" fmla="*/ 187 w 868"/>
                <a:gd name="T35" fmla="*/ 207 h 620"/>
                <a:gd name="T36" fmla="*/ 121 w 868"/>
                <a:gd name="T37" fmla="*/ 207 h 620"/>
                <a:gd name="T38" fmla="*/ 49 w 868"/>
                <a:gd name="T39" fmla="*/ 256 h 620"/>
                <a:gd name="T40" fmla="*/ 45 w 868"/>
                <a:gd name="T41" fmla="*/ 471 h 620"/>
                <a:gd name="T42" fmla="*/ 0 w 868"/>
                <a:gd name="T43" fmla="*/ 516 h 620"/>
                <a:gd name="T44" fmla="*/ 0 w 868"/>
                <a:gd name="T45" fmla="*/ 554 h 620"/>
                <a:gd name="T46" fmla="*/ 211 w 868"/>
                <a:gd name="T47" fmla="*/ 481 h 620"/>
                <a:gd name="T48" fmla="*/ 381 w 868"/>
                <a:gd name="T49" fmla="*/ 474 h 620"/>
                <a:gd name="T50" fmla="*/ 443 w 868"/>
                <a:gd name="T51" fmla="*/ 613 h 620"/>
                <a:gd name="T52" fmla="*/ 636 w 868"/>
                <a:gd name="T53" fmla="*/ 620 h 620"/>
                <a:gd name="T54" fmla="*/ 823 w 868"/>
                <a:gd name="T55" fmla="*/ 443 h 620"/>
                <a:gd name="T56" fmla="*/ 868 w 868"/>
                <a:gd name="T57" fmla="*/ 339 h 620"/>
                <a:gd name="T58" fmla="*/ 851 w 868"/>
                <a:gd name="T59" fmla="*/ 263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68" h="620">
                  <a:moveTo>
                    <a:pt x="851" y="263"/>
                  </a:moveTo>
                  <a:lnTo>
                    <a:pt x="778" y="201"/>
                  </a:lnTo>
                  <a:lnTo>
                    <a:pt x="775" y="86"/>
                  </a:lnTo>
                  <a:lnTo>
                    <a:pt x="726" y="7"/>
                  </a:lnTo>
                  <a:lnTo>
                    <a:pt x="685" y="3"/>
                  </a:lnTo>
                  <a:lnTo>
                    <a:pt x="668" y="149"/>
                  </a:lnTo>
                  <a:lnTo>
                    <a:pt x="588" y="142"/>
                  </a:lnTo>
                  <a:lnTo>
                    <a:pt x="567" y="128"/>
                  </a:lnTo>
                  <a:lnTo>
                    <a:pt x="564" y="72"/>
                  </a:lnTo>
                  <a:lnTo>
                    <a:pt x="605" y="79"/>
                  </a:lnTo>
                  <a:lnTo>
                    <a:pt x="640" y="45"/>
                  </a:lnTo>
                  <a:lnTo>
                    <a:pt x="564" y="0"/>
                  </a:lnTo>
                  <a:lnTo>
                    <a:pt x="474" y="0"/>
                  </a:lnTo>
                  <a:lnTo>
                    <a:pt x="412" y="90"/>
                  </a:lnTo>
                  <a:lnTo>
                    <a:pt x="384" y="90"/>
                  </a:lnTo>
                  <a:lnTo>
                    <a:pt x="384" y="62"/>
                  </a:lnTo>
                  <a:lnTo>
                    <a:pt x="308" y="69"/>
                  </a:lnTo>
                  <a:lnTo>
                    <a:pt x="187" y="207"/>
                  </a:lnTo>
                  <a:lnTo>
                    <a:pt x="121" y="207"/>
                  </a:lnTo>
                  <a:lnTo>
                    <a:pt x="49" y="256"/>
                  </a:lnTo>
                  <a:lnTo>
                    <a:pt x="45" y="471"/>
                  </a:lnTo>
                  <a:lnTo>
                    <a:pt x="0" y="516"/>
                  </a:lnTo>
                  <a:lnTo>
                    <a:pt x="0" y="554"/>
                  </a:lnTo>
                  <a:lnTo>
                    <a:pt x="211" y="481"/>
                  </a:lnTo>
                  <a:lnTo>
                    <a:pt x="381" y="474"/>
                  </a:lnTo>
                  <a:lnTo>
                    <a:pt x="443" y="613"/>
                  </a:lnTo>
                  <a:lnTo>
                    <a:pt x="636" y="620"/>
                  </a:lnTo>
                  <a:lnTo>
                    <a:pt x="823" y="443"/>
                  </a:lnTo>
                  <a:lnTo>
                    <a:pt x="868" y="339"/>
                  </a:lnTo>
                  <a:lnTo>
                    <a:pt x="851" y="2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Lato" panose="020F0502020204030203" pitchFamily="34" charset="0"/>
              </a:endParaRPr>
            </a:p>
          </p:txBody>
        </p:sp>
        <p:sp>
          <p:nvSpPr>
            <p:cNvPr id="98" name="Freeform 9"/>
            <p:cNvSpPr>
              <a:spLocks/>
            </p:cNvSpPr>
            <p:nvPr/>
          </p:nvSpPr>
          <p:spPr bwMode="auto">
            <a:xfrm>
              <a:off x="10144125" y="5649913"/>
              <a:ext cx="198438" cy="127000"/>
            </a:xfrm>
            <a:custGeom>
              <a:avLst/>
              <a:gdLst>
                <a:gd name="T0" fmla="*/ 0 w 125"/>
                <a:gd name="T1" fmla="*/ 73 h 80"/>
                <a:gd name="T2" fmla="*/ 66 w 125"/>
                <a:gd name="T3" fmla="*/ 80 h 80"/>
                <a:gd name="T4" fmla="*/ 121 w 125"/>
                <a:gd name="T5" fmla="*/ 49 h 80"/>
                <a:gd name="T6" fmla="*/ 125 w 125"/>
                <a:gd name="T7" fmla="*/ 7 h 80"/>
                <a:gd name="T8" fmla="*/ 63 w 125"/>
                <a:gd name="T9" fmla="*/ 0 h 80"/>
                <a:gd name="T10" fmla="*/ 0 w 125"/>
                <a:gd name="T11" fmla="*/ 73 h 80"/>
              </a:gdLst>
              <a:ahLst/>
              <a:cxnLst>
                <a:cxn ang="0">
                  <a:pos x="T0" y="T1"/>
                </a:cxn>
                <a:cxn ang="0">
                  <a:pos x="T2" y="T3"/>
                </a:cxn>
                <a:cxn ang="0">
                  <a:pos x="T4" y="T5"/>
                </a:cxn>
                <a:cxn ang="0">
                  <a:pos x="T6" y="T7"/>
                </a:cxn>
                <a:cxn ang="0">
                  <a:pos x="T8" y="T9"/>
                </a:cxn>
                <a:cxn ang="0">
                  <a:pos x="T10" y="T11"/>
                </a:cxn>
              </a:cxnLst>
              <a:rect l="0" t="0" r="r" b="b"/>
              <a:pathLst>
                <a:path w="125" h="80">
                  <a:moveTo>
                    <a:pt x="0" y="73"/>
                  </a:moveTo>
                  <a:lnTo>
                    <a:pt x="66" y="80"/>
                  </a:lnTo>
                  <a:lnTo>
                    <a:pt x="121" y="49"/>
                  </a:lnTo>
                  <a:lnTo>
                    <a:pt x="125" y="7"/>
                  </a:lnTo>
                  <a:lnTo>
                    <a:pt x="63" y="0"/>
                  </a:lnTo>
                  <a:lnTo>
                    <a:pt x="0" y="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Lato" panose="020F0502020204030203" pitchFamily="34" charset="0"/>
              </a:endParaRPr>
            </a:p>
          </p:txBody>
        </p:sp>
        <p:sp>
          <p:nvSpPr>
            <p:cNvPr id="99" name="Freeform 10"/>
            <p:cNvSpPr>
              <a:spLocks/>
            </p:cNvSpPr>
            <p:nvPr/>
          </p:nvSpPr>
          <p:spPr bwMode="auto">
            <a:xfrm>
              <a:off x="10583863" y="5370513"/>
              <a:ext cx="631825" cy="466725"/>
            </a:xfrm>
            <a:custGeom>
              <a:avLst/>
              <a:gdLst>
                <a:gd name="T0" fmla="*/ 377 w 398"/>
                <a:gd name="T1" fmla="*/ 59 h 294"/>
                <a:gd name="T2" fmla="*/ 349 w 398"/>
                <a:gd name="T3" fmla="*/ 66 h 294"/>
                <a:gd name="T4" fmla="*/ 349 w 398"/>
                <a:gd name="T5" fmla="*/ 0 h 294"/>
                <a:gd name="T6" fmla="*/ 297 w 398"/>
                <a:gd name="T7" fmla="*/ 3 h 294"/>
                <a:gd name="T8" fmla="*/ 291 w 398"/>
                <a:gd name="T9" fmla="*/ 104 h 294"/>
                <a:gd name="T10" fmla="*/ 246 w 398"/>
                <a:gd name="T11" fmla="*/ 135 h 294"/>
                <a:gd name="T12" fmla="*/ 159 w 398"/>
                <a:gd name="T13" fmla="*/ 149 h 294"/>
                <a:gd name="T14" fmla="*/ 24 w 398"/>
                <a:gd name="T15" fmla="*/ 246 h 294"/>
                <a:gd name="T16" fmla="*/ 0 w 398"/>
                <a:gd name="T17" fmla="*/ 263 h 294"/>
                <a:gd name="T18" fmla="*/ 0 w 398"/>
                <a:gd name="T19" fmla="*/ 294 h 294"/>
                <a:gd name="T20" fmla="*/ 73 w 398"/>
                <a:gd name="T21" fmla="*/ 284 h 294"/>
                <a:gd name="T22" fmla="*/ 246 w 398"/>
                <a:gd name="T23" fmla="*/ 180 h 294"/>
                <a:gd name="T24" fmla="*/ 294 w 398"/>
                <a:gd name="T25" fmla="*/ 145 h 294"/>
                <a:gd name="T26" fmla="*/ 346 w 398"/>
                <a:gd name="T27" fmla="*/ 124 h 294"/>
                <a:gd name="T28" fmla="*/ 398 w 398"/>
                <a:gd name="T29" fmla="*/ 93 h 294"/>
                <a:gd name="T30" fmla="*/ 377 w 398"/>
                <a:gd name="T31" fmla="*/ 59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8" h="294">
                  <a:moveTo>
                    <a:pt x="377" y="59"/>
                  </a:moveTo>
                  <a:lnTo>
                    <a:pt x="349" y="66"/>
                  </a:lnTo>
                  <a:lnTo>
                    <a:pt x="349" y="0"/>
                  </a:lnTo>
                  <a:lnTo>
                    <a:pt x="297" y="3"/>
                  </a:lnTo>
                  <a:lnTo>
                    <a:pt x="291" y="104"/>
                  </a:lnTo>
                  <a:lnTo>
                    <a:pt x="246" y="135"/>
                  </a:lnTo>
                  <a:lnTo>
                    <a:pt x="159" y="149"/>
                  </a:lnTo>
                  <a:lnTo>
                    <a:pt x="24" y="246"/>
                  </a:lnTo>
                  <a:lnTo>
                    <a:pt x="0" y="263"/>
                  </a:lnTo>
                  <a:lnTo>
                    <a:pt x="0" y="294"/>
                  </a:lnTo>
                  <a:lnTo>
                    <a:pt x="73" y="284"/>
                  </a:lnTo>
                  <a:lnTo>
                    <a:pt x="246" y="180"/>
                  </a:lnTo>
                  <a:lnTo>
                    <a:pt x="294" y="145"/>
                  </a:lnTo>
                  <a:lnTo>
                    <a:pt x="346" y="124"/>
                  </a:lnTo>
                  <a:lnTo>
                    <a:pt x="398" y="93"/>
                  </a:lnTo>
                  <a:lnTo>
                    <a:pt x="377"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Lato" panose="020F0502020204030203" pitchFamily="34" charset="0"/>
              </a:endParaRPr>
            </a:p>
          </p:txBody>
        </p:sp>
        <p:sp>
          <p:nvSpPr>
            <p:cNvPr id="100" name="Freeform 11"/>
            <p:cNvSpPr>
              <a:spLocks/>
            </p:cNvSpPr>
            <p:nvPr/>
          </p:nvSpPr>
          <p:spPr bwMode="auto">
            <a:xfrm>
              <a:off x="10106025" y="4214813"/>
              <a:ext cx="636588" cy="385763"/>
            </a:xfrm>
            <a:custGeom>
              <a:avLst/>
              <a:gdLst>
                <a:gd name="T0" fmla="*/ 142 w 401"/>
                <a:gd name="T1" fmla="*/ 70 h 243"/>
                <a:gd name="T2" fmla="*/ 101 w 401"/>
                <a:gd name="T3" fmla="*/ 70 h 243"/>
                <a:gd name="T4" fmla="*/ 104 w 401"/>
                <a:gd name="T5" fmla="*/ 25 h 243"/>
                <a:gd name="T6" fmla="*/ 62 w 401"/>
                <a:gd name="T7" fmla="*/ 0 h 243"/>
                <a:gd name="T8" fmla="*/ 0 w 401"/>
                <a:gd name="T9" fmla="*/ 59 h 243"/>
                <a:gd name="T10" fmla="*/ 42 w 401"/>
                <a:gd name="T11" fmla="*/ 108 h 243"/>
                <a:gd name="T12" fmla="*/ 128 w 401"/>
                <a:gd name="T13" fmla="*/ 122 h 243"/>
                <a:gd name="T14" fmla="*/ 177 w 401"/>
                <a:gd name="T15" fmla="*/ 146 h 243"/>
                <a:gd name="T16" fmla="*/ 177 w 401"/>
                <a:gd name="T17" fmla="*/ 170 h 243"/>
                <a:gd name="T18" fmla="*/ 145 w 401"/>
                <a:gd name="T19" fmla="*/ 170 h 243"/>
                <a:gd name="T20" fmla="*/ 149 w 401"/>
                <a:gd name="T21" fmla="*/ 219 h 243"/>
                <a:gd name="T22" fmla="*/ 253 w 401"/>
                <a:gd name="T23" fmla="*/ 212 h 243"/>
                <a:gd name="T24" fmla="*/ 291 w 401"/>
                <a:gd name="T25" fmla="*/ 173 h 243"/>
                <a:gd name="T26" fmla="*/ 332 w 401"/>
                <a:gd name="T27" fmla="*/ 167 h 243"/>
                <a:gd name="T28" fmla="*/ 332 w 401"/>
                <a:gd name="T29" fmla="*/ 243 h 243"/>
                <a:gd name="T30" fmla="*/ 401 w 401"/>
                <a:gd name="T31" fmla="*/ 243 h 243"/>
                <a:gd name="T32" fmla="*/ 401 w 401"/>
                <a:gd name="T33" fmla="*/ 212 h 243"/>
                <a:gd name="T34" fmla="*/ 367 w 401"/>
                <a:gd name="T35" fmla="*/ 212 h 243"/>
                <a:gd name="T36" fmla="*/ 360 w 401"/>
                <a:gd name="T37" fmla="*/ 122 h 243"/>
                <a:gd name="T38" fmla="*/ 190 w 401"/>
                <a:gd name="T39" fmla="*/ 45 h 243"/>
                <a:gd name="T40" fmla="*/ 142 w 401"/>
                <a:gd name="T41" fmla="*/ 7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1" h="243">
                  <a:moveTo>
                    <a:pt x="142" y="70"/>
                  </a:moveTo>
                  <a:lnTo>
                    <a:pt x="101" y="70"/>
                  </a:lnTo>
                  <a:lnTo>
                    <a:pt x="104" y="25"/>
                  </a:lnTo>
                  <a:lnTo>
                    <a:pt x="62" y="0"/>
                  </a:lnTo>
                  <a:lnTo>
                    <a:pt x="0" y="59"/>
                  </a:lnTo>
                  <a:lnTo>
                    <a:pt x="42" y="108"/>
                  </a:lnTo>
                  <a:lnTo>
                    <a:pt x="128" y="122"/>
                  </a:lnTo>
                  <a:lnTo>
                    <a:pt x="177" y="146"/>
                  </a:lnTo>
                  <a:lnTo>
                    <a:pt x="177" y="170"/>
                  </a:lnTo>
                  <a:lnTo>
                    <a:pt x="145" y="170"/>
                  </a:lnTo>
                  <a:lnTo>
                    <a:pt x="149" y="219"/>
                  </a:lnTo>
                  <a:lnTo>
                    <a:pt x="253" y="212"/>
                  </a:lnTo>
                  <a:lnTo>
                    <a:pt x="291" y="173"/>
                  </a:lnTo>
                  <a:lnTo>
                    <a:pt x="332" y="167"/>
                  </a:lnTo>
                  <a:lnTo>
                    <a:pt x="332" y="243"/>
                  </a:lnTo>
                  <a:lnTo>
                    <a:pt x="401" y="243"/>
                  </a:lnTo>
                  <a:lnTo>
                    <a:pt x="401" y="212"/>
                  </a:lnTo>
                  <a:lnTo>
                    <a:pt x="367" y="212"/>
                  </a:lnTo>
                  <a:lnTo>
                    <a:pt x="360" y="122"/>
                  </a:lnTo>
                  <a:lnTo>
                    <a:pt x="190" y="45"/>
                  </a:lnTo>
                  <a:lnTo>
                    <a:pt x="14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Lato" panose="020F0502020204030203" pitchFamily="34" charset="0"/>
              </a:endParaRPr>
            </a:p>
          </p:txBody>
        </p:sp>
        <p:sp>
          <p:nvSpPr>
            <p:cNvPr id="101" name="Freeform 12"/>
            <p:cNvSpPr>
              <a:spLocks/>
            </p:cNvSpPr>
            <p:nvPr/>
          </p:nvSpPr>
          <p:spPr bwMode="auto">
            <a:xfrm>
              <a:off x="8339138" y="3902075"/>
              <a:ext cx="125413" cy="147638"/>
            </a:xfrm>
            <a:custGeom>
              <a:avLst/>
              <a:gdLst>
                <a:gd name="T0" fmla="*/ 0 w 79"/>
                <a:gd name="T1" fmla="*/ 48 h 93"/>
                <a:gd name="T2" fmla="*/ 14 w 79"/>
                <a:gd name="T3" fmla="*/ 93 h 93"/>
                <a:gd name="T4" fmla="*/ 76 w 79"/>
                <a:gd name="T5" fmla="*/ 73 h 93"/>
                <a:gd name="T6" fmla="*/ 79 w 79"/>
                <a:gd name="T7" fmla="*/ 10 h 93"/>
                <a:gd name="T8" fmla="*/ 34 w 79"/>
                <a:gd name="T9" fmla="*/ 0 h 93"/>
                <a:gd name="T10" fmla="*/ 0 w 79"/>
                <a:gd name="T11" fmla="*/ 48 h 93"/>
              </a:gdLst>
              <a:ahLst/>
              <a:cxnLst>
                <a:cxn ang="0">
                  <a:pos x="T0" y="T1"/>
                </a:cxn>
                <a:cxn ang="0">
                  <a:pos x="T2" y="T3"/>
                </a:cxn>
                <a:cxn ang="0">
                  <a:pos x="T4" y="T5"/>
                </a:cxn>
                <a:cxn ang="0">
                  <a:pos x="T6" y="T7"/>
                </a:cxn>
                <a:cxn ang="0">
                  <a:pos x="T8" y="T9"/>
                </a:cxn>
                <a:cxn ang="0">
                  <a:pos x="T10" y="T11"/>
                </a:cxn>
              </a:cxnLst>
              <a:rect l="0" t="0" r="r" b="b"/>
              <a:pathLst>
                <a:path w="79" h="93">
                  <a:moveTo>
                    <a:pt x="0" y="48"/>
                  </a:moveTo>
                  <a:lnTo>
                    <a:pt x="14" y="93"/>
                  </a:lnTo>
                  <a:lnTo>
                    <a:pt x="76" y="73"/>
                  </a:lnTo>
                  <a:lnTo>
                    <a:pt x="79" y="10"/>
                  </a:lnTo>
                  <a:lnTo>
                    <a:pt x="34" y="0"/>
                  </a:lnTo>
                  <a:lnTo>
                    <a:pt x="0"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Lato" panose="020F0502020204030203" pitchFamily="34" charset="0"/>
              </a:endParaRPr>
            </a:p>
          </p:txBody>
        </p:sp>
        <p:sp>
          <p:nvSpPr>
            <p:cNvPr id="102" name="Freeform 13"/>
            <p:cNvSpPr>
              <a:spLocks/>
            </p:cNvSpPr>
            <p:nvPr/>
          </p:nvSpPr>
          <p:spPr bwMode="auto">
            <a:xfrm>
              <a:off x="7054850" y="4654550"/>
              <a:ext cx="323850" cy="584200"/>
            </a:xfrm>
            <a:custGeom>
              <a:avLst/>
              <a:gdLst>
                <a:gd name="T0" fmla="*/ 107 w 204"/>
                <a:gd name="T1" fmla="*/ 94 h 368"/>
                <a:gd name="T2" fmla="*/ 27 w 204"/>
                <a:gd name="T3" fmla="*/ 84 h 368"/>
                <a:gd name="T4" fmla="*/ 27 w 204"/>
                <a:gd name="T5" fmla="*/ 146 h 368"/>
                <a:gd name="T6" fmla="*/ 55 w 204"/>
                <a:gd name="T7" fmla="*/ 181 h 368"/>
                <a:gd name="T8" fmla="*/ 34 w 204"/>
                <a:gd name="T9" fmla="*/ 215 h 368"/>
                <a:gd name="T10" fmla="*/ 0 w 204"/>
                <a:gd name="T11" fmla="*/ 253 h 368"/>
                <a:gd name="T12" fmla="*/ 0 w 204"/>
                <a:gd name="T13" fmla="*/ 323 h 368"/>
                <a:gd name="T14" fmla="*/ 45 w 204"/>
                <a:gd name="T15" fmla="*/ 368 h 368"/>
                <a:gd name="T16" fmla="*/ 86 w 204"/>
                <a:gd name="T17" fmla="*/ 302 h 368"/>
                <a:gd name="T18" fmla="*/ 166 w 204"/>
                <a:gd name="T19" fmla="*/ 184 h 368"/>
                <a:gd name="T20" fmla="*/ 204 w 204"/>
                <a:gd name="T21" fmla="*/ 0 h 368"/>
                <a:gd name="T22" fmla="*/ 155 w 204"/>
                <a:gd name="T23" fmla="*/ 0 h 368"/>
                <a:gd name="T24" fmla="*/ 107 w 204"/>
                <a:gd name="T25" fmla="*/ 9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 h="368">
                  <a:moveTo>
                    <a:pt x="107" y="94"/>
                  </a:moveTo>
                  <a:lnTo>
                    <a:pt x="27" y="84"/>
                  </a:lnTo>
                  <a:lnTo>
                    <a:pt x="27" y="146"/>
                  </a:lnTo>
                  <a:lnTo>
                    <a:pt x="55" y="181"/>
                  </a:lnTo>
                  <a:lnTo>
                    <a:pt x="34" y="215"/>
                  </a:lnTo>
                  <a:lnTo>
                    <a:pt x="0" y="253"/>
                  </a:lnTo>
                  <a:lnTo>
                    <a:pt x="0" y="323"/>
                  </a:lnTo>
                  <a:lnTo>
                    <a:pt x="45" y="368"/>
                  </a:lnTo>
                  <a:lnTo>
                    <a:pt x="86" y="302"/>
                  </a:lnTo>
                  <a:lnTo>
                    <a:pt x="166" y="184"/>
                  </a:lnTo>
                  <a:lnTo>
                    <a:pt x="204" y="0"/>
                  </a:lnTo>
                  <a:lnTo>
                    <a:pt x="155" y="0"/>
                  </a:lnTo>
                  <a:lnTo>
                    <a:pt x="107" y="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Lato" panose="020F0502020204030203" pitchFamily="34" charset="0"/>
              </a:endParaRPr>
            </a:p>
          </p:txBody>
        </p:sp>
        <p:sp>
          <p:nvSpPr>
            <p:cNvPr id="103" name="Freeform 14"/>
            <p:cNvSpPr>
              <a:spLocks/>
            </p:cNvSpPr>
            <p:nvPr/>
          </p:nvSpPr>
          <p:spPr bwMode="auto">
            <a:xfrm>
              <a:off x="9837738" y="4495800"/>
              <a:ext cx="38100" cy="33338"/>
            </a:xfrm>
            <a:custGeom>
              <a:avLst/>
              <a:gdLst>
                <a:gd name="T0" fmla="*/ 24 w 24"/>
                <a:gd name="T1" fmla="*/ 0 h 21"/>
                <a:gd name="T2" fmla="*/ 0 w 24"/>
                <a:gd name="T3" fmla="*/ 0 h 21"/>
                <a:gd name="T4" fmla="*/ 0 w 24"/>
                <a:gd name="T5" fmla="*/ 14 h 21"/>
                <a:gd name="T6" fmla="*/ 21 w 24"/>
                <a:gd name="T7" fmla="*/ 21 h 21"/>
                <a:gd name="T8" fmla="*/ 24 w 24"/>
                <a:gd name="T9" fmla="*/ 0 h 21"/>
              </a:gdLst>
              <a:ahLst/>
              <a:cxnLst>
                <a:cxn ang="0">
                  <a:pos x="T0" y="T1"/>
                </a:cxn>
                <a:cxn ang="0">
                  <a:pos x="T2" y="T3"/>
                </a:cxn>
                <a:cxn ang="0">
                  <a:pos x="T4" y="T5"/>
                </a:cxn>
                <a:cxn ang="0">
                  <a:pos x="T6" y="T7"/>
                </a:cxn>
                <a:cxn ang="0">
                  <a:pos x="T8" y="T9"/>
                </a:cxn>
              </a:cxnLst>
              <a:rect l="0" t="0" r="r" b="b"/>
              <a:pathLst>
                <a:path w="24" h="21">
                  <a:moveTo>
                    <a:pt x="24" y="0"/>
                  </a:moveTo>
                  <a:lnTo>
                    <a:pt x="0" y="0"/>
                  </a:lnTo>
                  <a:lnTo>
                    <a:pt x="0" y="14"/>
                  </a:lnTo>
                  <a:lnTo>
                    <a:pt x="21" y="21"/>
                  </a:ln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Lato" panose="020F0502020204030203" pitchFamily="34" charset="0"/>
              </a:endParaRPr>
            </a:p>
          </p:txBody>
        </p:sp>
        <p:sp>
          <p:nvSpPr>
            <p:cNvPr id="104" name="Rectangle 15"/>
            <p:cNvSpPr>
              <a:spLocks noChangeArrowheads="1"/>
            </p:cNvSpPr>
            <p:nvPr/>
          </p:nvSpPr>
          <p:spPr bwMode="auto">
            <a:xfrm>
              <a:off x="9639300" y="4529138"/>
              <a:ext cx="49213" cy="269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Lato" panose="020F0502020204030203" pitchFamily="34" charset="0"/>
              </a:endParaRPr>
            </a:p>
          </p:txBody>
        </p:sp>
        <p:sp>
          <p:nvSpPr>
            <p:cNvPr id="105" name="Freeform 16"/>
            <p:cNvSpPr>
              <a:spLocks/>
            </p:cNvSpPr>
            <p:nvPr/>
          </p:nvSpPr>
          <p:spPr bwMode="auto">
            <a:xfrm>
              <a:off x="9717088" y="4506913"/>
              <a:ext cx="98425" cy="76200"/>
            </a:xfrm>
            <a:custGeom>
              <a:avLst/>
              <a:gdLst>
                <a:gd name="T0" fmla="*/ 27 w 62"/>
                <a:gd name="T1" fmla="*/ 31 h 48"/>
                <a:gd name="T2" fmla="*/ 48 w 62"/>
                <a:gd name="T3" fmla="*/ 31 h 48"/>
                <a:gd name="T4" fmla="*/ 48 w 62"/>
                <a:gd name="T5" fmla="*/ 17 h 48"/>
                <a:gd name="T6" fmla="*/ 62 w 62"/>
                <a:gd name="T7" fmla="*/ 14 h 48"/>
                <a:gd name="T8" fmla="*/ 62 w 62"/>
                <a:gd name="T9" fmla="*/ 0 h 48"/>
                <a:gd name="T10" fmla="*/ 31 w 62"/>
                <a:gd name="T11" fmla="*/ 0 h 48"/>
                <a:gd name="T12" fmla="*/ 17 w 62"/>
                <a:gd name="T13" fmla="*/ 14 h 48"/>
                <a:gd name="T14" fmla="*/ 0 w 62"/>
                <a:gd name="T15" fmla="*/ 31 h 48"/>
                <a:gd name="T16" fmla="*/ 0 w 62"/>
                <a:gd name="T17" fmla="*/ 48 h 48"/>
                <a:gd name="T18" fmla="*/ 27 w 62"/>
                <a:gd name="T19" fmla="*/ 45 h 48"/>
                <a:gd name="T20" fmla="*/ 27 w 62"/>
                <a:gd name="T21" fmla="*/ 3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48">
                  <a:moveTo>
                    <a:pt x="27" y="31"/>
                  </a:moveTo>
                  <a:lnTo>
                    <a:pt x="48" y="31"/>
                  </a:lnTo>
                  <a:lnTo>
                    <a:pt x="48" y="17"/>
                  </a:lnTo>
                  <a:lnTo>
                    <a:pt x="62" y="14"/>
                  </a:lnTo>
                  <a:lnTo>
                    <a:pt x="62" y="0"/>
                  </a:lnTo>
                  <a:lnTo>
                    <a:pt x="31" y="0"/>
                  </a:lnTo>
                  <a:lnTo>
                    <a:pt x="17" y="14"/>
                  </a:lnTo>
                  <a:lnTo>
                    <a:pt x="0" y="31"/>
                  </a:lnTo>
                  <a:lnTo>
                    <a:pt x="0" y="48"/>
                  </a:lnTo>
                  <a:lnTo>
                    <a:pt x="27" y="45"/>
                  </a:lnTo>
                  <a:lnTo>
                    <a:pt x="27"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Lato" panose="020F0502020204030203" pitchFamily="34" charset="0"/>
              </a:endParaRPr>
            </a:p>
          </p:txBody>
        </p:sp>
        <p:sp>
          <p:nvSpPr>
            <p:cNvPr id="106" name="Freeform 17"/>
            <p:cNvSpPr>
              <a:spLocks/>
            </p:cNvSpPr>
            <p:nvPr/>
          </p:nvSpPr>
          <p:spPr bwMode="auto">
            <a:xfrm>
              <a:off x="9842500" y="4511675"/>
              <a:ext cx="131763" cy="88900"/>
            </a:xfrm>
            <a:custGeom>
              <a:avLst/>
              <a:gdLst>
                <a:gd name="T0" fmla="*/ 28 w 83"/>
                <a:gd name="T1" fmla="*/ 42 h 56"/>
                <a:gd name="T2" fmla="*/ 59 w 83"/>
                <a:gd name="T3" fmla="*/ 42 h 56"/>
                <a:gd name="T4" fmla="*/ 59 w 83"/>
                <a:gd name="T5" fmla="*/ 25 h 56"/>
                <a:gd name="T6" fmla="*/ 83 w 83"/>
                <a:gd name="T7" fmla="*/ 28 h 56"/>
                <a:gd name="T8" fmla="*/ 80 w 83"/>
                <a:gd name="T9" fmla="*/ 0 h 56"/>
                <a:gd name="T10" fmla="*/ 45 w 83"/>
                <a:gd name="T11" fmla="*/ 7 h 56"/>
                <a:gd name="T12" fmla="*/ 42 w 83"/>
                <a:gd name="T13" fmla="*/ 25 h 56"/>
                <a:gd name="T14" fmla="*/ 0 w 83"/>
                <a:gd name="T15" fmla="*/ 28 h 56"/>
                <a:gd name="T16" fmla="*/ 0 w 83"/>
                <a:gd name="T17" fmla="*/ 28 h 56"/>
                <a:gd name="T18" fmla="*/ 0 w 83"/>
                <a:gd name="T19" fmla="*/ 56 h 56"/>
                <a:gd name="T20" fmla="*/ 28 w 83"/>
                <a:gd name="T21" fmla="*/ 56 h 56"/>
                <a:gd name="T22" fmla="*/ 28 w 83"/>
                <a:gd name="T23" fmla="*/ 4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56">
                  <a:moveTo>
                    <a:pt x="28" y="42"/>
                  </a:moveTo>
                  <a:lnTo>
                    <a:pt x="59" y="42"/>
                  </a:lnTo>
                  <a:lnTo>
                    <a:pt x="59" y="25"/>
                  </a:lnTo>
                  <a:lnTo>
                    <a:pt x="83" y="28"/>
                  </a:lnTo>
                  <a:lnTo>
                    <a:pt x="80" y="0"/>
                  </a:lnTo>
                  <a:lnTo>
                    <a:pt x="45" y="7"/>
                  </a:lnTo>
                  <a:lnTo>
                    <a:pt x="42" y="25"/>
                  </a:lnTo>
                  <a:lnTo>
                    <a:pt x="0" y="28"/>
                  </a:lnTo>
                  <a:lnTo>
                    <a:pt x="0" y="28"/>
                  </a:lnTo>
                  <a:lnTo>
                    <a:pt x="0" y="56"/>
                  </a:lnTo>
                  <a:lnTo>
                    <a:pt x="28" y="56"/>
                  </a:lnTo>
                  <a:lnTo>
                    <a:pt x="28"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Lato" panose="020F0502020204030203" pitchFamily="34" charset="0"/>
              </a:endParaRPr>
            </a:p>
          </p:txBody>
        </p:sp>
        <p:sp>
          <p:nvSpPr>
            <p:cNvPr id="107" name="Freeform 18"/>
            <p:cNvSpPr>
              <a:spLocks/>
            </p:cNvSpPr>
            <p:nvPr/>
          </p:nvSpPr>
          <p:spPr bwMode="auto">
            <a:xfrm>
              <a:off x="2141538" y="2328863"/>
              <a:ext cx="65088" cy="77788"/>
            </a:xfrm>
            <a:custGeom>
              <a:avLst/>
              <a:gdLst>
                <a:gd name="T0" fmla="*/ 10 w 12"/>
                <a:gd name="T1" fmla="*/ 14 h 14"/>
                <a:gd name="T2" fmla="*/ 12 w 12"/>
                <a:gd name="T3" fmla="*/ 2 h 14"/>
                <a:gd name="T4" fmla="*/ 0 w 12"/>
                <a:gd name="T5" fmla="*/ 0 h 14"/>
                <a:gd name="T6" fmla="*/ 2 w 12"/>
                <a:gd name="T7" fmla="*/ 14 h 14"/>
                <a:gd name="T8" fmla="*/ 10 w 12"/>
                <a:gd name="T9" fmla="*/ 14 h 14"/>
              </a:gdLst>
              <a:ahLst/>
              <a:cxnLst>
                <a:cxn ang="0">
                  <a:pos x="T0" y="T1"/>
                </a:cxn>
                <a:cxn ang="0">
                  <a:pos x="T2" y="T3"/>
                </a:cxn>
                <a:cxn ang="0">
                  <a:pos x="T4" y="T5"/>
                </a:cxn>
                <a:cxn ang="0">
                  <a:pos x="T6" y="T7"/>
                </a:cxn>
                <a:cxn ang="0">
                  <a:pos x="T8" y="T9"/>
                </a:cxn>
              </a:cxnLst>
              <a:rect l="0" t="0" r="r" b="b"/>
              <a:pathLst>
                <a:path w="12" h="14">
                  <a:moveTo>
                    <a:pt x="10" y="14"/>
                  </a:moveTo>
                  <a:cubicBezTo>
                    <a:pt x="12" y="2"/>
                    <a:pt x="12" y="2"/>
                    <a:pt x="12" y="2"/>
                  </a:cubicBezTo>
                  <a:cubicBezTo>
                    <a:pt x="0" y="0"/>
                    <a:pt x="0" y="0"/>
                    <a:pt x="0" y="0"/>
                  </a:cubicBezTo>
                  <a:cubicBezTo>
                    <a:pt x="0" y="1"/>
                    <a:pt x="1" y="14"/>
                    <a:pt x="2" y="14"/>
                  </a:cubicBezTo>
                  <a:cubicBezTo>
                    <a:pt x="3" y="14"/>
                    <a:pt x="10" y="14"/>
                    <a:pt x="1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Lato" panose="020F0502020204030203" pitchFamily="34" charset="0"/>
              </a:endParaRPr>
            </a:p>
          </p:txBody>
        </p:sp>
        <p:sp>
          <p:nvSpPr>
            <p:cNvPr id="108" name="Freeform 19"/>
            <p:cNvSpPr>
              <a:spLocks/>
            </p:cNvSpPr>
            <p:nvPr/>
          </p:nvSpPr>
          <p:spPr bwMode="auto">
            <a:xfrm>
              <a:off x="5500688" y="2185988"/>
              <a:ext cx="252413" cy="296863"/>
            </a:xfrm>
            <a:custGeom>
              <a:avLst/>
              <a:gdLst>
                <a:gd name="T0" fmla="*/ 59 w 159"/>
                <a:gd name="T1" fmla="*/ 97 h 187"/>
                <a:gd name="T2" fmla="*/ 62 w 159"/>
                <a:gd name="T3" fmla="*/ 125 h 187"/>
                <a:gd name="T4" fmla="*/ 24 w 159"/>
                <a:gd name="T5" fmla="*/ 132 h 187"/>
                <a:gd name="T6" fmla="*/ 21 w 159"/>
                <a:gd name="T7" fmla="*/ 187 h 187"/>
                <a:gd name="T8" fmla="*/ 66 w 159"/>
                <a:gd name="T9" fmla="*/ 187 h 187"/>
                <a:gd name="T10" fmla="*/ 128 w 159"/>
                <a:gd name="T11" fmla="*/ 180 h 187"/>
                <a:gd name="T12" fmla="*/ 159 w 159"/>
                <a:gd name="T13" fmla="*/ 142 h 187"/>
                <a:gd name="T14" fmla="*/ 124 w 159"/>
                <a:gd name="T15" fmla="*/ 128 h 187"/>
                <a:gd name="T16" fmla="*/ 107 w 159"/>
                <a:gd name="T17" fmla="*/ 107 h 187"/>
                <a:gd name="T18" fmla="*/ 79 w 159"/>
                <a:gd name="T19" fmla="*/ 66 h 187"/>
                <a:gd name="T20" fmla="*/ 66 w 159"/>
                <a:gd name="T21" fmla="*/ 0 h 187"/>
                <a:gd name="T22" fmla="*/ 14 w 159"/>
                <a:gd name="T23" fmla="*/ 10 h 187"/>
                <a:gd name="T24" fmla="*/ 0 w 159"/>
                <a:gd name="T25" fmla="*/ 35 h 187"/>
                <a:gd name="T26" fmla="*/ 0 w 159"/>
                <a:gd name="T27" fmla="*/ 59 h 187"/>
                <a:gd name="T28" fmla="*/ 24 w 159"/>
                <a:gd name="T29" fmla="*/ 76 h 187"/>
                <a:gd name="T30" fmla="*/ 59 w 159"/>
                <a:gd name="T31" fmla="*/ 9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9" h="187">
                  <a:moveTo>
                    <a:pt x="59" y="97"/>
                  </a:moveTo>
                  <a:lnTo>
                    <a:pt x="62" y="125"/>
                  </a:lnTo>
                  <a:lnTo>
                    <a:pt x="24" y="132"/>
                  </a:lnTo>
                  <a:lnTo>
                    <a:pt x="21" y="187"/>
                  </a:lnTo>
                  <a:lnTo>
                    <a:pt x="66" y="187"/>
                  </a:lnTo>
                  <a:lnTo>
                    <a:pt x="128" y="180"/>
                  </a:lnTo>
                  <a:lnTo>
                    <a:pt x="159" y="142"/>
                  </a:lnTo>
                  <a:lnTo>
                    <a:pt x="124" y="128"/>
                  </a:lnTo>
                  <a:lnTo>
                    <a:pt x="107" y="107"/>
                  </a:lnTo>
                  <a:lnTo>
                    <a:pt x="79" y="66"/>
                  </a:lnTo>
                  <a:lnTo>
                    <a:pt x="66" y="0"/>
                  </a:lnTo>
                  <a:lnTo>
                    <a:pt x="14" y="10"/>
                  </a:lnTo>
                  <a:lnTo>
                    <a:pt x="0" y="35"/>
                  </a:lnTo>
                  <a:lnTo>
                    <a:pt x="0" y="59"/>
                  </a:lnTo>
                  <a:lnTo>
                    <a:pt x="24" y="76"/>
                  </a:lnTo>
                  <a:lnTo>
                    <a:pt x="59" y="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Lato" panose="020F0502020204030203" pitchFamily="34" charset="0"/>
              </a:endParaRPr>
            </a:p>
          </p:txBody>
        </p:sp>
        <p:sp>
          <p:nvSpPr>
            <p:cNvPr id="109" name="Freeform 20"/>
            <p:cNvSpPr>
              <a:spLocks/>
            </p:cNvSpPr>
            <p:nvPr/>
          </p:nvSpPr>
          <p:spPr bwMode="auto">
            <a:xfrm>
              <a:off x="5362575" y="2301875"/>
              <a:ext cx="165100" cy="147638"/>
            </a:xfrm>
            <a:custGeom>
              <a:avLst/>
              <a:gdLst>
                <a:gd name="T0" fmla="*/ 104 w 104"/>
                <a:gd name="T1" fmla="*/ 45 h 93"/>
                <a:gd name="T2" fmla="*/ 104 w 104"/>
                <a:gd name="T3" fmla="*/ 14 h 93"/>
                <a:gd name="T4" fmla="*/ 77 w 104"/>
                <a:gd name="T5" fmla="*/ 0 h 93"/>
                <a:gd name="T6" fmla="*/ 32 w 104"/>
                <a:gd name="T7" fmla="*/ 10 h 93"/>
                <a:gd name="T8" fmla="*/ 0 w 104"/>
                <a:gd name="T9" fmla="*/ 59 h 93"/>
                <a:gd name="T10" fmla="*/ 0 w 104"/>
                <a:gd name="T11" fmla="*/ 93 h 93"/>
                <a:gd name="T12" fmla="*/ 39 w 104"/>
                <a:gd name="T13" fmla="*/ 93 h 93"/>
                <a:gd name="T14" fmla="*/ 104 w 104"/>
                <a:gd name="T15" fmla="*/ 45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93">
                  <a:moveTo>
                    <a:pt x="104" y="45"/>
                  </a:moveTo>
                  <a:lnTo>
                    <a:pt x="104" y="14"/>
                  </a:lnTo>
                  <a:lnTo>
                    <a:pt x="77" y="0"/>
                  </a:lnTo>
                  <a:lnTo>
                    <a:pt x="32" y="10"/>
                  </a:lnTo>
                  <a:lnTo>
                    <a:pt x="0" y="59"/>
                  </a:lnTo>
                  <a:lnTo>
                    <a:pt x="0" y="93"/>
                  </a:lnTo>
                  <a:lnTo>
                    <a:pt x="39" y="93"/>
                  </a:lnTo>
                  <a:lnTo>
                    <a:pt x="104"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Lato" panose="020F0502020204030203" pitchFamily="34" charset="0"/>
              </a:endParaRPr>
            </a:p>
          </p:txBody>
        </p:sp>
        <p:sp>
          <p:nvSpPr>
            <p:cNvPr id="110" name="Freeform 21"/>
            <p:cNvSpPr>
              <a:spLocks noEditPoints="1"/>
            </p:cNvSpPr>
            <p:nvPr/>
          </p:nvSpPr>
          <p:spPr bwMode="auto">
            <a:xfrm>
              <a:off x="5033963" y="1647825"/>
              <a:ext cx="5621338" cy="3794125"/>
            </a:xfrm>
            <a:custGeom>
              <a:avLst/>
              <a:gdLst>
                <a:gd name="T0" fmla="*/ 736 w 1024"/>
                <a:gd name="T1" fmla="*/ 382 h 690"/>
                <a:gd name="T2" fmla="*/ 759 w 1024"/>
                <a:gd name="T3" fmla="*/ 359 h 690"/>
                <a:gd name="T4" fmla="*/ 787 w 1024"/>
                <a:gd name="T5" fmla="*/ 355 h 690"/>
                <a:gd name="T6" fmla="*/ 845 w 1024"/>
                <a:gd name="T7" fmla="*/ 279 h 690"/>
                <a:gd name="T8" fmla="*/ 886 w 1024"/>
                <a:gd name="T9" fmla="*/ 246 h 690"/>
                <a:gd name="T10" fmla="*/ 886 w 1024"/>
                <a:gd name="T11" fmla="*/ 167 h 690"/>
                <a:gd name="T12" fmla="*/ 881 w 1024"/>
                <a:gd name="T13" fmla="*/ 132 h 690"/>
                <a:gd name="T14" fmla="*/ 885 w 1024"/>
                <a:gd name="T15" fmla="*/ 105 h 690"/>
                <a:gd name="T16" fmla="*/ 961 w 1024"/>
                <a:gd name="T17" fmla="*/ 145 h 690"/>
                <a:gd name="T18" fmla="*/ 977 w 1024"/>
                <a:gd name="T19" fmla="*/ 81 h 690"/>
                <a:gd name="T20" fmla="*/ 1024 w 1024"/>
                <a:gd name="T21" fmla="*/ 62 h 690"/>
                <a:gd name="T22" fmla="*/ 737 w 1024"/>
                <a:gd name="T23" fmla="*/ 19 h 690"/>
                <a:gd name="T24" fmla="*/ 586 w 1024"/>
                <a:gd name="T25" fmla="*/ 0 h 690"/>
                <a:gd name="T26" fmla="*/ 453 w 1024"/>
                <a:gd name="T27" fmla="*/ 30 h 690"/>
                <a:gd name="T28" fmla="*/ 371 w 1024"/>
                <a:gd name="T29" fmla="*/ 41 h 690"/>
                <a:gd name="T30" fmla="*/ 310 w 1024"/>
                <a:gd name="T31" fmla="*/ 70 h 690"/>
                <a:gd name="T32" fmla="*/ 271 w 1024"/>
                <a:gd name="T33" fmla="*/ 30 h 690"/>
                <a:gd name="T34" fmla="*/ 141 w 1024"/>
                <a:gd name="T35" fmla="*/ 88 h 690"/>
                <a:gd name="T36" fmla="*/ 182 w 1024"/>
                <a:gd name="T37" fmla="*/ 131 h 690"/>
                <a:gd name="T38" fmla="*/ 104 w 1024"/>
                <a:gd name="T39" fmla="*/ 159 h 690"/>
                <a:gd name="T40" fmla="*/ 63 w 1024"/>
                <a:gd name="T41" fmla="*/ 194 h 690"/>
                <a:gd name="T42" fmla="*/ 110 w 1024"/>
                <a:gd name="T43" fmla="*/ 236 h 690"/>
                <a:gd name="T44" fmla="*/ 168 w 1024"/>
                <a:gd name="T45" fmla="*/ 195 h 690"/>
                <a:gd name="T46" fmla="*/ 200 w 1024"/>
                <a:gd name="T47" fmla="*/ 235 h 690"/>
                <a:gd name="T48" fmla="*/ 188 w 1024"/>
                <a:gd name="T49" fmla="*/ 196 h 690"/>
                <a:gd name="T50" fmla="*/ 226 w 1024"/>
                <a:gd name="T51" fmla="*/ 217 h 690"/>
                <a:gd name="T52" fmla="*/ 277 w 1024"/>
                <a:gd name="T53" fmla="*/ 238 h 690"/>
                <a:gd name="T54" fmla="*/ 274 w 1024"/>
                <a:gd name="T55" fmla="*/ 276 h 690"/>
                <a:gd name="T56" fmla="*/ 213 w 1024"/>
                <a:gd name="T57" fmla="*/ 270 h 690"/>
                <a:gd name="T58" fmla="*/ 85 w 1024"/>
                <a:gd name="T59" fmla="*/ 247 h 690"/>
                <a:gd name="T60" fmla="*/ 4 w 1024"/>
                <a:gd name="T61" fmla="*/ 337 h 690"/>
                <a:gd name="T62" fmla="*/ 48 w 1024"/>
                <a:gd name="T63" fmla="*/ 443 h 690"/>
                <a:gd name="T64" fmla="*/ 131 w 1024"/>
                <a:gd name="T65" fmla="*/ 431 h 690"/>
                <a:gd name="T66" fmla="*/ 182 w 1024"/>
                <a:gd name="T67" fmla="*/ 571 h 690"/>
                <a:gd name="T68" fmla="*/ 214 w 1024"/>
                <a:gd name="T69" fmla="*/ 690 h 690"/>
                <a:gd name="T70" fmla="*/ 332 w 1024"/>
                <a:gd name="T71" fmla="*/ 607 h 690"/>
                <a:gd name="T72" fmla="*/ 392 w 1024"/>
                <a:gd name="T73" fmla="*/ 463 h 690"/>
                <a:gd name="T74" fmla="*/ 317 w 1024"/>
                <a:gd name="T75" fmla="*/ 299 h 690"/>
                <a:gd name="T76" fmla="*/ 409 w 1024"/>
                <a:gd name="T77" fmla="*/ 386 h 690"/>
                <a:gd name="T78" fmla="*/ 399 w 1024"/>
                <a:gd name="T79" fmla="*/ 296 h 690"/>
                <a:gd name="T80" fmla="*/ 472 w 1024"/>
                <a:gd name="T81" fmla="*/ 306 h 690"/>
                <a:gd name="T82" fmla="*/ 587 w 1024"/>
                <a:gd name="T83" fmla="*/ 419 h 690"/>
                <a:gd name="T84" fmla="*/ 645 w 1024"/>
                <a:gd name="T85" fmla="*/ 329 h 690"/>
                <a:gd name="T86" fmla="*/ 225 w 1024"/>
                <a:gd name="T87" fmla="*/ 74 h 690"/>
                <a:gd name="T88" fmla="*/ 189 w 1024"/>
                <a:gd name="T89" fmla="*/ 128 h 690"/>
                <a:gd name="T90" fmla="*/ 247 w 1024"/>
                <a:gd name="T91" fmla="*/ 51 h 690"/>
                <a:gd name="T92" fmla="*/ 278 w 1024"/>
                <a:gd name="T93" fmla="*/ 199 h 690"/>
                <a:gd name="T94" fmla="*/ 318 w 1024"/>
                <a:gd name="T95" fmla="*/ 185 h 690"/>
                <a:gd name="T96" fmla="*/ 430 w 1024"/>
                <a:gd name="T97" fmla="*/ 233 h 690"/>
                <a:gd name="T98" fmla="*/ 393 w 1024"/>
                <a:gd name="T99" fmla="*/ 226 h 690"/>
                <a:gd name="T100" fmla="*/ 387 w 1024"/>
                <a:gd name="T101" fmla="*/ 170 h 690"/>
                <a:gd name="T102" fmla="*/ 397 w 1024"/>
                <a:gd name="T103" fmla="*/ 191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4" h="690">
                  <a:moveTo>
                    <a:pt x="719" y="420"/>
                  </a:moveTo>
                  <a:cubicBezTo>
                    <a:pt x="773" y="472"/>
                    <a:pt x="773" y="472"/>
                    <a:pt x="773" y="472"/>
                  </a:cubicBezTo>
                  <a:cubicBezTo>
                    <a:pt x="776" y="463"/>
                    <a:pt x="776" y="463"/>
                    <a:pt x="776" y="463"/>
                  </a:cubicBezTo>
                  <a:cubicBezTo>
                    <a:pt x="732" y="401"/>
                    <a:pt x="732" y="401"/>
                    <a:pt x="732" y="401"/>
                  </a:cubicBezTo>
                  <a:cubicBezTo>
                    <a:pt x="736" y="382"/>
                    <a:pt x="736" y="382"/>
                    <a:pt x="736" y="382"/>
                  </a:cubicBezTo>
                  <a:cubicBezTo>
                    <a:pt x="760" y="409"/>
                    <a:pt x="760" y="409"/>
                    <a:pt x="760" y="409"/>
                  </a:cubicBezTo>
                  <a:cubicBezTo>
                    <a:pt x="773" y="410"/>
                    <a:pt x="773" y="410"/>
                    <a:pt x="773" y="410"/>
                  </a:cubicBezTo>
                  <a:cubicBezTo>
                    <a:pt x="790" y="399"/>
                    <a:pt x="790" y="399"/>
                    <a:pt x="790" y="399"/>
                  </a:cubicBezTo>
                  <a:cubicBezTo>
                    <a:pt x="787" y="382"/>
                    <a:pt x="787" y="382"/>
                    <a:pt x="787" y="382"/>
                  </a:cubicBezTo>
                  <a:cubicBezTo>
                    <a:pt x="759" y="359"/>
                    <a:pt x="759" y="359"/>
                    <a:pt x="759" y="359"/>
                  </a:cubicBezTo>
                  <a:cubicBezTo>
                    <a:pt x="758" y="339"/>
                    <a:pt x="758" y="339"/>
                    <a:pt x="758" y="339"/>
                  </a:cubicBezTo>
                  <a:cubicBezTo>
                    <a:pt x="766" y="328"/>
                    <a:pt x="766" y="328"/>
                    <a:pt x="766" y="328"/>
                  </a:cubicBezTo>
                  <a:cubicBezTo>
                    <a:pt x="780" y="332"/>
                    <a:pt x="780" y="332"/>
                    <a:pt x="780" y="332"/>
                  </a:cubicBezTo>
                  <a:cubicBezTo>
                    <a:pt x="779" y="342"/>
                    <a:pt x="779" y="342"/>
                    <a:pt x="779" y="342"/>
                  </a:cubicBezTo>
                  <a:cubicBezTo>
                    <a:pt x="787" y="355"/>
                    <a:pt x="787" y="355"/>
                    <a:pt x="787" y="355"/>
                  </a:cubicBezTo>
                  <a:cubicBezTo>
                    <a:pt x="794" y="349"/>
                    <a:pt x="794" y="349"/>
                    <a:pt x="794" y="349"/>
                  </a:cubicBezTo>
                  <a:cubicBezTo>
                    <a:pt x="790" y="335"/>
                    <a:pt x="790" y="335"/>
                    <a:pt x="790" y="335"/>
                  </a:cubicBezTo>
                  <a:cubicBezTo>
                    <a:pt x="830" y="320"/>
                    <a:pt x="830" y="320"/>
                    <a:pt x="830" y="320"/>
                  </a:cubicBezTo>
                  <a:cubicBezTo>
                    <a:pt x="847" y="306"/>
                    <a:pt x="847" y="306"/>
                    <a:pt x="847" y="306"/>
                  </a:cubicBezTo>
                  <a:cubicBezTo>
                    <a:pt x="845" y="279"/>
                    <a:pt x="845" y="279"/>
                    <a:pt x="845" y="279"/>
                  </a:cubicBezTo>
                  <a:cubicBezTo>
                    <a:pt x="810" y="243"/>
                    <a:pt x="810" y="243"/>
                    <a:pt x="810" y="243"/>
                  </a:cubicBezTo>
                  <a:cubicBezTo>
                    <a:pt x="809" y="214"/>
                    <a:pt x="809" y="214"/>
                    <a:pt x="809" y="214"/>
                  </a:cubicBezTo>
                  <a:cubicBezTo>
                    <a:pt x="825" y="214"/>
                    <a:pt x="825" y="214"/>
                    <a:pt x="825" y="214"/>
                  </a:cubicBezTo>
                  <a:cubicBezTo>
                    <a:pt x="872" y="250"/>
                    <a:pt x="872" y="250"/>
                    <a:pt x="872" y="250"/>
                  </a:cubicBezTo>
                  <a:cubicBezTo>
                    <a:pt x="886" y="246"/>
                    <a:pt x="886" y="246"/>
                    <a:pt x="886" y="246"/>
                  </a:cubicBezTo>
                  <a:cubicBezTo>
                    <a:pt x="877" y="235"/>
                    <a:pt x="877" y="235"/>
                    <a:pt x="877" y="235"/>
                  </a:cubicBezTo>
                  <a:cubicBezTo>
                    <a:pt x="851" y="219"/>
                    <a:pt x="851" y="219"/>
                    <a:pt x="851" y="219"/>
                  </a:cubicBezTo>
                  <a:cubicBezTo>
                    <a:pt x="853" y="196"/>
                    <a:pt x="853" y="196"/>
                    <a:pt x="853" y="196"/>
                  </a:cubicBezTo>
                  <a:cubicBezTo>
                    <a:pt x="883" y="196"/>
                    <a:pt x="883" y="196"/>
                    <a:pt x="883" y="196"/>
                  </a:cubicBezTo>
                  <a:cubicBezTo>
                    <a:pt x="886" y="167"/>
                    <a:pt x="886" y="167"/>
                    <a:pt x="886" y="167"/>
                  </a:cubicBezTo>
                  <a:cubicBezTo>
                    <a:pt x="874" y="152"/>
                    <a:pt x="874" y="152"/>
                    <a:pt x="874" y="152"/>
                  </a:cubicBezTo>
                  <a:cubicBezTo>
                    <a:pt x="881" y="145"/>
                    <a:pt x="881" y="145"/>
                    <a:pt x="881" y="145"/>
                  </a:cubicBezTo>
                  <a:cubicBezTo>
                    <a:pt x="896" y="160"/>
                    <a:pt x="896" y="160"/>
                    <a:pt x="896" y="160"/>
                  </a:cubicBezTo>
                  <a:cubicBezTo>
                    <a:pt x="900" y="153"/>
                    <a:pt x="900" y="153"/>
                    <a:pt x="900" y="153"/>
                  </a:cubicBezTo>
                  <a:cubicBezTo>
                    <a:pt x="881" y="132"/>
                    <a:pt x="881" y="132"/>
                    <a:pt x="881" y="132"/>
                  </a:cubicBezTo>
                  <a:cubicBezTo>
                    <a:pt x="834" y="126"/>
                    <a:pt x="834" y="126"/>
                    <a:pt x="834" y="126"/>
                  </a:cubicBezTo>
                  <a:cubicBezTo>
                    <a:pt x="828" y="113"/>
                    <a:pt x="828" y="113"/>
                    <a:pt x="828" y="113"/>
                  </a:cubicBezTo>
                  <a:cubicBezTo>
                    <a:pt x="842" y="94"/>
                    <a:pt x="842" y="94"/>
                    <a:pt x="842" y="94"/>
                  </a:cubicBezTo>
                  <a:cubicBezTo>
                    <a:pt x="852" y="102"/>
                    <a:pt x="852" y="102"/>
                    <a:pt x="852" y="102"/>
                  </a:cubicBezTo>
                  <a:cubicBezTo>
                    <a:pt x="885" y="105"/>
                    <a:pt x="885" y="105"/>
                    <a:pt x="885" y="105"/>
                  </a:cubicBezTo>
                  <a:cubicBezTo>
                    <a:pt x="926" y="78"/>
                    <a:pt x="926" y="78"/>
                    <a:pt x="926" y="78"/>
                  </a:cubicBezTo>
                  <a:cubicBezTo>
                    <a:pt x="933" y="86"/>
                    <a:pt x="933" y="86"/>
                    <a:pt x="933" y="86"/>
                  </a:cubicBezTo>
                  <a:cubicBezTo>
                    <a:pt x="924" y="100"/>
                    <a:pt x="924" y="100"/>
                    <a:pt x="924" y="100"/>
                  </a:cubicBezTo>
                  <a:cubicBezTo>
                    <a:pt x="924" y="115"/>
                    <a:pt x="924" y="115"/>
                    <a:pt x="924" y="115"/>
                  </a:cubicBezTo>
                  <a:cubicBezTo>
                    <a:pt x="961" y="145"/>
                    <a:pt x="961" y="145"/>
                    <a:pt x="961" y="145"/>
                  </a:cubicBezTo>
                  <a:cubicBezTo>
                    <a:pt x="973" y="139"/>
                    <a:pt x="973" y="139"/>
                    <a:pt x="973" y="139"/>
                  </a:cubicBezTo>
                  <a:cubicBezTo>
                    <a:pt x="968" y="119"/>
                    <a:pt x="968" y="119"/>
                    <a:pt x="968" y="119"/>
                  </a:cubicBezTo>
                  <a:cubicBezTo>
                    <a:pt x="942" y="94"/>
                    <a:pt x="942" y="94"/>
                    <a:pt x="942" y="94"/>
                  </a:cubicBezTo>
                  <a:cubicBezTo>
                    <a:pt x="977" y="91"/>
                    <a:pt x="977" y="91"/>
                    <a:pt x="977" y="91"/>
                  </a:cubicBezTo>
                  <a:cubicBezTo>
                    <a:pt x="977" y="81"/>
                    <a:pt x="977" y="81"/>
                    <a:pt x="977" y="81"/>
                  </a:cubicBezTo>
                  <a:cubicBezTo>
                    <a:pt x="994" y="78"/>
                    <a:pt x="994" y="78"/>
                    <a:pt x="994" y="78"/>
                  </a:cubicBezTo>
                  <a:cubicBezTo>
                    <a:pt x="981" y="69"/>
                    <a:pt x="981" y="69"/>
                    <a:pt x="981" y="69"/>
                  </a:cubicBezTo>
                  <a:cubicBezTo>
                    <a:pt x="982" y="62"/>
                    <a:pt x="982" y="62"/>
                    <a:pt x="982" y="62"/>
                  </a:cubicBezTo>
                  <a:cubicBezTo>
                    <a:pt x="1017" y="68"/>
                    <a:pt x="1017" y="68"/>
                    <a:pt x="1017" y="68"/>
                  </a:cubicBezTo>
                  <a:cubicBezTo>
                    <a:pt x="1024" y="62"/>
                    <a:pt x="1024" y="62"/>
                    <a:pt x="1024" y="62"/>
                  </a:cubicBezTo>
                  <a:cubicBezTo>
                    <a:pt x="976" y="41"/>
                    <a:pt x="976" y="41"/>
                    <a:pt x="976" y="41"/>
                  </a:cubicBezTo>
                  <a:cubicBezTo>
                    <a:pt x="800" y="32"/>
                    <a:pt x="800" y="32"/>
                    <a:pt x="800" y="32"/>
                  </a:cubicBezTo>
                  <a:cubicBezTo>
                    <a:pt x="783" y="24"/>
                    <a:pt x="783" y="24"/>
                    <a:pt x="783" y="24"/>
                  </a:cubicBezTo>
                  <a:cubicBezTo>
                    <a:pt x="757" y="20"/>
                    <a:pt x="757" y="20"/>
                    <a:pt x="757" y="20"/>
                  </a:cubicBezTo>
                  <a:cubicBezTo>
                    <a:pt x="737" y="19"/>
                    <a:pt x="737" y="19"/>
                    <a:pt x="737" y="19"/>
                  </a:cubicBezTo>
                  <a:cubicBezTo>
                    <a:pt x="719" y="37"/>
                    <a:pt x="719" y="37"/>
                    <a:pt x="719" y="37"/>
                  </a:cubicBezTo>
                  <a:cubicBezTo>
                    <a:pt x="712" y="37"/>
                    <a:pt x="712" y="37"/>
                    <a:pt x="712" y="37"/>
                  </a:cubicBezTo>
                  <a:cubicBezTo>
                    <a:pt x="688" y="19"/>
                    <a:pt x="688" y="19"/>
                    <a:pt x="688" y="19"/>
                  </a:cubicBezTo>
                  <a:cubicBezTo>
                    <a:pt x="618" y="19"/>
                    <a:pt x="618" y="19"/>
                    <a:pt x="618" y="19"/>
                  </a:cubicBezTo>
                  <a:cubicBezTo>
                    <a:pt x="586" y="0"/>
                    <a:pt x="586" y="0"/>
                    <a:pt x="586" y="0"/>
                  </a:cubicBezTo>
                  <a:cubicBezTo>
                    <a:pt x="521" y="4"/>
                    <a:pt x="521" y="4"/>
                    <a:pt x="521" y="4"/>
                  </a:cubicBezTo>
                  <a:cubicBezTo>
                    <a:pt x="472" y="26"/>
                    <a:pt x="472" y="26"/>
                    <a:pt x="472" y="26"/>
                  </a:cubicBezTo>
                  <a:cubicBezTo>
                    <a:pt x="472" y="52"/>
                    <a:pt x="472" y="52"/>
                    <a:pt x="472" y="52"/>
                  </a:cubicBezTo>
                  <a:cubicBezTo>
                    <a:pt x="457" y="56"/>
                    <a:pt x="457" y="56"/>
                    <a:pt x="457" y="56"/>
                  </a:cubicBezTo>
                  <a:cubicBezTo>
                    <a:pt x="453" y="30"/>
                    <a:pt x="453" y="30"/>
                    <a:pt x="453" y="30"/>
                  </a:cubicBezTo>
                  <a:cubicBezTo>
                    <a:pt x="448" y="22"/>
                    <a:pt x="448" y="22"/>
                    <a:pt x="448" y="22"/>
                  </a:cubicBezTo>
                  <a:cubicBezTo>
                    <a:pt x="431" y="17"/>
                    <a:pt x="431" y="17"/>
                    <a:pt x="431" y="17"/>
                  </a:cubicBezTo>
                  <a:cubicBezTo>
                    <a:pt x="427" y="33"/>
                    <a:pt x="427" y="33"/>
                    <a:pt x="427" y="33"/>
                  </a:cubicBezTo>
                  <a:cubicBezTo>
                    <a:pt x="432" y="45"/>
                    <a:pt x="432" y="45"/>
                    <a:pt x="432" y="45"/>
                  </a:cubicBezTo>
                  <a:cubicBezTo>
                    <a:pt x="371" y="41"/>
                    <a:pt x="371" y="41"/>
                    <a:pt x="371" y="41"/>
                  </a:cubicBezTo>
                  <a:cubicBezTo>
                    <a:pt x="342" y="55"/>
                    <a:pt x="342" y="55"/>
                    <a:pt x="342" y="55"/>
                  </a:cubicBezTo>
                  <a:cubicBezTo>
                    <a:pt x="338" y="42"/>
                    <a:pt x="338" y="42"/>
                    <a:pt x="338" y="42"/>
                  </a:cubicBezTo>
                  <a:cubicBezTo>
                    <a:pt x="331" y="44"/>
                    <a:pt x="331" y="44"/>
                    <a:pt x="331" y="44"/>
                  </a:cubicBezTo>
                  <a:cubicBezTo>
                    <a:pt x="325" y="58"/>
                    <a:pt x="325" y="58"/>
                    <a:pt x="325" y="58"/>
                  </a:cubicBezTo>
                  <a:cubicBezTo>
                    <a:pt x="310" y="70"/>
                    <a:pt x="310" y="70"/>
                    <a:pt x="310" y="70"/>
                  </a:cubicBezTo>
                  <a:cubicBezTo>
                    <a:pt x="273" y="69"/>
                    <a:pt x="273" y="69"/>
                    <a:pt x="273" y="69"/>
                  </a:cubicBezTo>
                  <a:cubicBezTo>
                    <a:pt x="271" y="61"/>
                    <a:pt x="271" y="61"/>
                    <a:pt x="271" y="61"/>
                  </a:cubicBezTo>
                  <a:cubicBezTo>
                    <a:pt x="310" y="59"/>
                    <a:pt x="310" y="59"/>
                    <a:pt x="310" y="59"/>
                  </a:cubicBezTo>
                  <a:cubicBezTo>
                    <a:pt x="318" y="52"/>
                    <a:pt x="318" y="52"/>
                    <a:pt x="318" y="52"/>
                  </a:cubicBezTo>
                  <a:cubicBezTo>
                    <a:pt x="271" y="30"/>
                    <a:pt x="271" y="30"/>
                    <a:pt x="271" y="30"/>
                  </a:cubicBezTo>
                  <a:cubicBezTo>
                    <a:pt x="215" y="32"/>
                    <a:pt x="215" y="32"/>
                    <a:pt x="215" y="32"/>
                  </a:cubicBezTo>
                  <a:cubicBezTo>
                    <a:pt x="183" y="48"/>
                    <a:pt x="183" y="48"/>
                    <a:pt x="183" y="48"/>
                  </a:cubicBezTo>
                  <a:cubicBezTo>
                    <a:pt x="171" y="70"/>
                    <a:pt x="171" y="70"/>
                    <a:pt x="171" y="70"/>
                  </a:cubicBezTo>
                  <a:cubicBezTo>
                    <a:pt x="150" y="78"/>
                    <a:pt x="150" y="78"/>
                    <a:pt x="150" y="78"/>
                  </a:cubicBezTo>
                  <a:cubicBezTo>
                    <a:pt x="141" y="88"/>
                    <a:pt x="141" y="88"/>
                    <a:pt x="141" y="88"/>
                  </a:cubicBezTo>
                  <a:cubicBezTo>
                    <a:pt x="143" y="99"/>
                    <a:pt x="143" y="99"/>
                    <a:pt x="143" y="99"/>
                  </a:cubicBezTo>
                  <a:cubicBezTo>
                    <a:pt x="154" y="100"/>
                    <a:pt x="154" y="100"/>
                    <a:pt x="154" y="100"/>
                  </a:cubicBezTo>
                  <a:cubicBezTo>
                    <a:pt x="160" y="117"/>
                    <a:pt x="160" y="117"/>
                    <a:pt x="160" y="117"/>
                  </a:cubicBezTo>
                  <a:cubicBezTo>
                    <a:pt x="179" y="109"/>
                    <a:pt x="179" y="109"/>
                    <a:pt x="179" y="109"/>
                  </a:cubicBezTo>
                  <a:cubicBezTo>
                    <a:pt x="182" y="131"/>
                    <a:pt x="182" y="131"/>
                    <a:pt x="182" y="131"/>
                  </a:cubicBezTo>
                  <a:cubicBezTo>
                    <a:pt x="176" y="131"/>
                    <a:pt x="176" y="131"/>
                    <a:pt x="176" y="131"/>
                  </a:cubicBezTo>
                  <a:cubicBezTo>
                    <a:pt x="161" y="129"/>
                    <a:pt x="161" y="129"/>
                    <a:pt x="161" y="129"/>
                  </a:cubicBezTo>
                  <a:cubicBezTo>
                    <a:pt x="144" y="132"/>
                    <a:pt x="144" y="132"/>
                    <a:pt x="144" y="132"/>
                  </a:cubicBezTo>
                  <a:cubicBezTo>
                    <a:pt x="128" y="155"/>
                    <a:pt x="128" y="155"/>
                    <a:pt x="128" y="155"/>
                  </a:cubicBezTo>
                  <a:cubicBezTo>
                    <a:pt x="104" y="159"/>
                    <a:pt x="104" y="159"/>
                    <a:pt x="104" y="159"/>
                  </a:cubicBezTo>
                  <a:cubicBezTo>
                    <a:pt x="101" y="179"/>
                    <a:pt x="101" y="179"/>
                    <a:pt x="101" y="179"/>
                  </a:cubicBezTo>
                  <a:cubicBezTo>
                    <a:pt x="111" y="181"/>
                    <a:pt x="111" y="181"/>
                    <a:pt x="111" y="181"/>
                  </a:cubicBezTo>
                  <a:cubicBezTo>
                    <a:pt x="108" y="194"/>
                    <a:pt x="108" y="194"/>
                    <a:pt x="108" y="194"/>
                  </a:cubicBezTo>
                  <a:cubicBezTo>
                    <a:pt x="84" y="189"/>
                    <a:pt x="84" y="189"/>
                    <a:pt x="84" y="189"/>
                  </a:cubicBezTo>
                  <a:cubicBezTo>
                    <a:pt x="63" y="194"/>
                    <a:pt x="63" y="194"/>
                    <a:pt x="63" y="194"/>
                  </a:cubicBezTo>
                  <a:cubicBezTo>
                    <a:pt x="58" y="206"/>
                    <a:pt x="58" y="206"/>
                    <a:pt x="58" y="206"/>
                  </a:cubicBezTo>
                  <a:cubicBezTo>
                    <a:pt x="62" y="231"/>
                    <a:pt x="62" y="231"/>
                    <a:pt x="62" y="231"/>
                  </a:cubicBezTo>
                  <a:cubicBezTo>
                    <a:pt x="75" y="237"/>
                    <a:pt x="75" y="237"/>
                    <a:pt x="75" y="237"/>
                  </a:cubicBezTo>
                  <a:cubicBezTo>
                    <a:pt x="96" y="237"/>
                    <a:pt x="96" y="237"/>
                    <a:pt x="96" y="237"/>
                  </a:cubicBezTo>
                  <a:cubicBezTo>
                    <a:pt x="110" y="236"/>
                    <a:pt x="110" y="236"/>
                    <a:pt x="110" y="236"/>
                  </a:cubicBezTo>
                  <a:cubicBezTo>
                    <a:pt x="114" y="224"/>
                    <a:pt x="114" y="224"/>
                    <a:pt x="114" y="224"/>
                  </a:cubicBezTo>
                  <a:cubicBezTo>
                    <a:pt x="137" y="195"/>
                    <a:pt x="137" y="195"/>
                    <a:pt x="137" y="195"/>
                  </a:cubicBezTo>
                  <a:cubicBezTo>
                    <a:pt x="151" y="198"/>
                    <a:pt x="151" y="198"/>
                    <a:pt x="151" y="198"/>
                  </a:cubicBezTo>
                  <a:cubicBezTo>
                    <a:pt x="166" y="185"/>
                    <a:pt x="166" y="185"/>
                    <a:pt x="166" y="185"/>
                  </a:cubicBezTo>
                  <a:cubicBezTo>
                    <a:pt x="168" y="195"/>
                    <a:pt x="168" y="195"/>
                    <a:pt x="168" y="195"/>
                  </a:cubicBezTo>
                  <a:cubicBezTo>
                    <a:pt x="204" y="220"/>
                    <a:pt x="204" y="220"/>
                    <a:pt x="204" y="220"/>
                  </a:cubicBezTo>
                  <a:cubicBezTo>
                    <a:pt x="200" y="225"/>
                    <a:pt x="200" y="225"/>
                    <a:pt x="200" y="225"/>
                  </a:cubicBezTo>
                  <a:cubicBezTo>
                    <a:pt x="184" y="224"/>
                    <a:pt x="184" y="224"/>
                    <a:pt x="184" y="224"/>
                  </a:cubicBezTo>
                  <a:cubicBezTo>
                    <a:pt x="190" y="233"/>
                    <a:pt x="190" y="233"/>
                    <a:pt x="190" y="233"/>
                  </a:cubicBezTo>
                  <a:cubicBezTo>
                    <a:pt x="200" y="235"/>
                    <a:pt x="200" y="235"/>
                    <a:pt x="200" y="235"/>
                  </a:cubicBezTo>
                  <a:cubicBezTo>
                    <a:pt x="211" y="231"/>
                    <a:pt x="211" y="231"/>
                    <a:pt x="211" y="231"/>
                  </a:cubicBezTo>
                  <a:cubicBezTo>
                    <a:pt x="211" y="217"/>
                    <a:pt x="211" y="217"/>
                    <a:pt x="211" y="217"/>
                  </a:cubicBezTo>
                  <a:cubicBezTo>
                    <a:pt x="216" y="214"/>
                    <a:pt x="216" y="214"/>
                    <a:pt x="216" y="214"/>
                  </a:cubicBezTo>
                  <a:cubicBezTo>
                    <a:pt x="212" y="210"/>
                    <a:pt x="212" y="210"/>
                    <a:pt x="212" y="210"/>
                  </a:cubicBezTo>
                  <a:cubicBezTo>
                    <a:pt x="188" y="196"/>
                    <a:pt x="188" y="196"/>
                    <a:pt x="188" y="196"/>
                  </a:cubicBezTo>
                  <a:cubicBezTo>
                    <a:pt x="182" y="179"/>
                    <a:pt x="182" y="179"/>
                    <a:pt x="182" y="179"/>
                  </a:cubicBezTo>
                  <a:cubicBezTo>
                    <a:pt x="202" y="179"/>
                    <a:pt x="202" y="179"/>
                    <a:pt x="202" y="179"/>
                  </a:cubicBezTo>
                  <a:cubicBezTo>
                    <a:pt x="208" y="185"/>
                    <a:pt x="208" y="185"/>
                    <a:pt x="208" y="185"/>
                  </a:cubicBezTo>
                  <a:cubicBezTo>
                    <a:pt x="225" y="200"/>
                    <a:pt x="225" y="200"/>
                    <a:pt x="225" y="200"/>
                  </a:cubicBezTo>
                  <a:cubicBezTo>
                    <a:pt x="226" y="217"/>
                    <a:pt x="226" y="217"/>
                    <a:pt x="226" y="217"/>
                  </a:cubicBezTo>
                  <a:cubicBezTo>
                    <a:pt x="244" y="236"/>
                    <a:pt x="244" y="236"/>
                    <a:pt x="244" y="236"/>
                  </a:cubicBezTo>
                  <a:cubicBezTo>
                    <a:pt x="250" y="211"/>
                    <a:pt x="250" y="211"/>
                    <a:pt x="250" y="211"/>
                  </a:cubicBezTo>
                  <a:cubicBezTo>
                    <a:pt x="262" y="204"/>
                    <a:pt x="262" y="204"/>
                    <a:pt x="262" y="204"/>
                  </a:cubicBezTo>
                  <a:cubicBezTo>
                    <a:pt x="265" y="225"/>
                    <a:pt x="265" y="225"/>
                    <a:pt x="265" y="225"/>
                  </a:cubicBezTo>
                  <a:cubicBezTo>
                    <a:pt x="277" y="238"/>
                    <a:pt x="277" y="238"/>
                    <a:pt x="277" y="238"/>
                  </a:cubicBezTo>
                  <a:cubicBezTo>
                    <a:pt x="313" y="237"/>
                    <a:pt x="313" y="237"/>
                    <a:pt x="313" y="237"/>
                  </a:cubicBezTo>
                  <a:cubicBezTo>
                    <a:pt x="323" y="245"/>
                    <a:pt x="323" y="245"/>
                    <a:pt x="323" y="245"/>
                  </a:cubicBezTo>
                  <a:cubicBezTo>
                    <a:pt x="323" y="264"/>
                    <a:pt x="323" y="264"/>
                    <a:pt x="323" y="264"/>
                  </a:cubicBezTo>
                  <a:cubicBezTo>
                    <a:pt x="310" y="276"/>
                    <a:pt x="310" y="276"/>
                    <a:pt x="310" y="276"/>
                  </a:cubicBezTo>
                  <a:cubicBezTo>
                    <a:pt x="274" y="276"/>
                    <a:pt x="274" y="276"/>
                    <a:pt x="274" y="276"/>
                  </a:cubicBezTo>
                  <a:cubicBezTo>
                    <a:pt x="252" y="260"/>
                    <a:pt x="252" y="260"/>
                    <a:pt x="252" y="260"/>
                  </a:cubicBezTo>
                  <a:cubicBezTo>
                    <a:pt x="228" y="262"/>
                    <a:pt x="228" y="262"/>
                    <a:pt x="228" y="262"/>
                  </a:cubicBezTo>
                  <a:cubicBezTo>
                    <a:pt x="228" y="276"/>
                    <a:pt x="228" y="276"/>
                    <a:pt x="228" y="276"/>
                  </a:cubicBezTo>
                  <a:cubicBezTo>
                    <a:pt x="221" y="276"/>
                    <a:pt x="221" y="276"/>
                    <a:pt x="221" y="276"/>
                  </a:cubicBezTo>
                  <a:cubicBezTo>
                    <a:pt x="213" y="270"/>
                    <a:pt x="213" y="270"/>
                    <a:pt x="213" y="270"/>
                  </a:cubicBezTo>
                  <a:cubicBezTo>
                    <a:pt x="172" y="260"/>
                    <a:pt x="172" y="260"/>
                    <a:pt x="172" y="260"/>
                  </a:cubicBezTo>
                  <a:cubicBezTo>
                    <a:pt x="172" y="234"/>
                    <a:pt x="172" y="234"/>
                    <a:pt x="172" y="234"/>
                  </a:cubicBezTo>
                  <a:cubicBezTo>
                    <a:pt x="121" y="238"/>
                    <a:pt x="121" y="238"/>
                    <a:pt x="121" y="238"/>
                  </a:cubicBezTo>
                  <a:cubicBezTo>
                    <a:pt x="105" y="247"/>
                    <a:pt x="105" y="247"/>
                    <a:pt x="105" y="247"/>
                  </a:cubicBezTo>
                  <a:cubicBezTo>
                    <a:pt x="85" y="247"/>
                    <a:pt x="85" y="247"/>
                    <a:pt x="85" y="247"/>
                  </a:cubicBezTo>
                  <a:cubicBezTo>
                    <a:pt x="75" y="245"/>
                    <a:pt x="75" y="245"/>
                    <a:pt x="75" y="245"/>
                  </a:cubicBezTo>
                  <a:cubicBezTo>
                    <a:pt x="50" y="259"/>
                    <a:pt x="50" y="259"/>
                    <a:pt x="50" y="259"/>
                  </a:cubicBezTo>
                  <a:cubicBezTo>
                    <a:pt x="50" y="285"/>
                    <a:pt x="50" y="285"/>
                    <a:pt x="50" y="285"/>
                  </a:cubicBezTo>
                  <a:cubicBezTo>
                    <a:pt x="0" y="321"/>
                    <a:pt x="0" y="321"/>
                    <a:pt x="0" y="321"/>
                  </a:cubicBezTo>
                  <a:cubicBezTo>
                    <a:pt x="4" y="337"/>
                    <a:pt x="4" y="337"/>
                    <a:pt x="4" y="337"/>
                  </a:cubicBezTo>
                  <a:cubicBezTo>
                    <a:pt x="14" y="337"/>
                    <a:pt x="14" y="337"/>
                    <a:pt x="14" y="337"/>
                  </a:cubicBezTo>
                  <a:cubicBezTo>
                    <a:pt x="12" y="352"/>
                    <a:pt x="12" y="352"/>
                    <a:pt x="12" y="352"/>
                  </a:cubicBezTo>
                  <a:cubicBezTo>
                    <a:pt x="5" y="354"/>
                    <a:pt x="5" y="354"/>
                    <a:pt x="5" y="354"/>
                  </a:cubicBezTo>
                  <a:cubicBezTo>
                    <a:pt x="4" y="393"/>
                    <a:pt x="4" y="393"/>
                    <a:pt x="4" y="393"/>
                  </a:cubicBezTo>
                  <a:cubicBezTo>
                    <a:pt x="48" y="443"/>
                    <a:pt x="48" y="443"/>
                    <a:pt x="48" y="443"/>
                  </a:cubicBezTo>
                  <a:cubicBezTo>
                    <a:pt x="67" y="443"/>
                    <a:pt x="67" y="443"/>
                    <a:pt x="67" y="443"/>
                  </a:cubicBezTo>
                  <a:cubicBezTo>
                    <a:pt x="68" y="440"/>
                    <a:pt x="68" y="440"/>
                    <a:pt x="68" y="440"/>
                  </a:cubicBezTo>
                  <a:cubicBezTo>
                    <a:pt x="102" y="440"/>
                    <a:pt x="102" y="440"/>
                    <a:pt x="102" y="440"/>
                  </a:cubicBezTo>
                  <a:cubicBezTo>
                    <a:pt x="112" y="431"/>
                    <a:pt x="112" y="431"/>
                    <a:pt x="112" y="431"/>
                  </a:cubicBezTo>
                  <a:cubicBezTo>
                    <a:pt x="131" y="431"/>
                    <a:pt x="131" y="431"/>
                    <a:pt x="131" y="431"/>
                  </a:cubicBezTo>
                  <a:cubicBezTo>
                    <a:pt x="142" y="441"/>
                    <a:pt x="142" y="441"/>
                    <a:pt x="142" y="441"/>
                  </a:cubicBezTo>
                  <a:cubicBezTo>
                    <a:pt x="171" y="444"/>
                    <a:pt x="171" y="444"/>
                    <a:pt x="171" y="444"/>
                  </a:cubicBezTo>
                  <a:cubicBezTo>
                    <a:pt x="167" y="482"/>
                    <a:pt x="167" y="482"/>
                    <a:pt x="167" y="482"/>
                  </a:cubicBezTo>
                  <a:cubicBezTo>
                    <a:pt x="199" y="539"/>
                    <a:pt x="199" y="539"/>
                    <a:pt x="199" y="539"/>
                  </a:cubicBezTo>
                  <a:cubicBezTo>
                    <a:pt x="182" y="571"/>
                    <a:pt x="182" y="571"/>
                    <a:pt x="182" y="571"/>
                  </a:cubicBezTo>
                  <a:cubicBezTo>
                    <a:pt x="183" y="586"/>
                    <a:pt x="183" y="586"/>
                    <a:pt x="183" y="586"/>
                  </a:cubicBezTo>
                  <a:cubicBezTo>
                    <a:pt x="196" y="600"/>
                    <a:pt x="196" y="600"/>
                    <a:pt x="196" y="600"/>
                  </a:cubicBezTo>
                  <a:cubicBezTo>
                    <a:pt x="196" y="636"/>
                    <a:pt x="196" y="636"/>
                    <a:pt x="196" y="636"/>
                  </a:cubicBezTo>
                  <a:cubicBezTo>
                    <a:pt x="214" y="659"/>
                    <a:pt x="214" y="659"/>
                    <a:pt x="214" y="659"/>
                  </a:cubicBezTo>
                  <a:cubicBezTo>
                    <a:pt x="214" y="690"/>
                    <a:pt x="214" y="690"/>
                    <a:pt x="214" y="690"/>
                  </a:cubicBezTo>
                  <a:cubicBezTo>
                    <a:pt x="265" y="690"/>
                    <a:pt x="265" y="690"/>
                    <a:pt x="265" y="690"/>
                  </a:cubicBezTo>
                  <a:cubicBezTo>
                    <a:pt x="304" y="650"/>
                    <a:pt x="304" y="650"/>
                    <a:pt x="304" y="650"/>
                  </a:cubicBezTo>
                  <a:cubicBezTo>
                    <a:pt x="316" y="628"/>
                    <a:pt x="316" y="628"/>
                    <a:pt x="316" y="628"/>
                  </a:cubicBezTo>
                  <a:cubicBezTo>
                    <a:pt x="332" y="625"/>
                    <a:pt x="332" y="625"/>
                    <a:pt x="332" y="625"/>
                  </a:cubicBezTo>
                  <a:cubicBezTo>
                    <a:pt x="332" y="607"/>
                    <a:pt x="332" y="607"/>
                    <a:pt x="332" y="607"/>
                  </a:cubicBezTo>
                  <a:cubicBezTo>
                    <a:pt x="342" y="595"/>
                    <a:pt x="342" y="595"/>
                    <a:pt x="342" y="595"/>
                  </a:cubicBezTo>
                  <a:cubicBezTo>
                    <a:pt x="364" y="565"/>
                    <a:pt x="364" y="565"/>
                    <a:pt x="364" y="565"/>
                  </a:cubicBezTo>
                  <a:cubicBezTo>
                    <a:pt x="359" y="520"/>
                    <a:pt x="359" y="520"/>
                    <a:pt x="359" y="520"/>
                  </a:cubicBezTo>
                  <a:cubicBezTo>
                    <a:pt x="349" y="503"/>
                    <a:pt x="349" y="503"/>
                    <a:pt x="349" y="503"/>
                  </a:cubicBezTo>
                  <a:cubicBezTo>
                    <a:pt x="392" y="463"/>
                    <a:pt x="392" y="463"/>
                    <a:pt x="392" y="463"/>
                  </a:cubicBezTo>
                  <a:cubicBezTo>
                    <a:pt x="439" y="396"/>
                    <a:pt x="439" y="396"/>
                    <a:pt x="439" y="396"/>
                  </a:cubicBezTo>
                  <a:cubicBezTo>
                    <a:pt x="430" y="391"/>
                    <a:pt x="430" y="391"/>
                    <a:pt x="430" y="391"/>
                  </a:cubicBezTo>
                  <a:cubicBezTo>
                    <a:pt x="381" y="402"/>
                    <a:pt x="381" y="402"/>
                    <a:pt x="381" y="402"/>
                  </a:cubicBezTo>
                  <a:cubicBezTo>
                    <a:pt x="369" y="396"/>
                    <a:pt x="369" y="396"/>
                    <a:pt x="369" y="396"/>
                  </a:cubicBezTo>
                  <a:cubicBezTo>
                    <a:pt x="317" y="299"/>
                    <a:pt x="317" y="299"/>
                    <a:pt x="317" y="299"/>
                  </a:cubicBezTo>
                  <a:cubicBezTo>
                    <a:pt x="321" y="295"/>
                    <a:pt x="321" y="295"/>
                    <a:pt x="321" y="295"/>
                  </a:cubicBezTo>
                  <a:cubicBezTo>
                    <a:pt x="372" y="357"/>
                    <a:pt x="372" y="357"/>
                    <a:pt x="372" y="357"/>
                  </a:cubicBezTo>
                  <a:cubicBezTo>
                    <a:pt x="373" y="376"/>
                    <a:pt x="373" y="376"/>
                    <a:pt x="373" y="376"/>
                  </a:cubicBezTo>
                  <a:cubicBezTo>
                    <a:pt x="385" y="387"/>
                    <a:pt x="385" y="387"/>
                    <a:pt x="385" y="387"/>
                  </a:cubicBezTo>
                  <a:cubicBezTo>
                    <a:pt x="409" y="386"/>
                    <a:pt x="409" y="386"/>
                    <a:pt x="409" y="386"/>
                  </a:cubicBezTo>
                  <a:cubicBezTo>
                    <a:pt x="458" y="350"/>
                    <a:pt x="458" y="350"/>
                    <a:pt x="458" y="350"/>
                  </a:cubicBezTo>
                  <a:cubicBezTo>
                    <a:pt x="474" y="339"/>
                    <a:pt x="474" y="339"/>
                    <a:pt x="474" y="339"/>
                  </a:cubicBezTo>
                  <a:cubicBezTo>
                    <a:pt x="474" y="327"/>
                    <a:pt x="474" y="327"/>
                    <a:pt x="474" y="327"/>
                  </a:cubicBezTo>
                  <a:cubicBezTo>
                    <a:pt x="457" y="325"/>
                    <a:pt x="457" y="325"/>
                    <a:pt x="457" y="325"/>
                  </a:cubicBezTo>
                  <a:cubicBezTo>
                    <a:pt x="457" y="325"/>
                    <a:pt x="399" y="297"/>
                    <a:pt x="399" y="296"/>
                  </a:cubicBezTo>
                  <a:cubicBezTo>
                    <a:pt x="399" y="295"/>
                    <a:pt x="399" y="272"/>
                    <a:pt x="399" y="272"/>
                  </a:cubicBezTo>
                  <a:cubicBezTo>
                    <a:pt x="412" y="272"/>
                    <a:pt x="412" y="272"/>
                    <a:pt x="412" y="272"/>
                  </a:cubicBezTo>
                  <a:cubicBezTo>
                    <a:pt x="414" y="289"/>
                    <a:pt x="414" y="289"/>
                    <a:pt x="414" y="289"/>
                  </a:cubicBezTo>
                  <a:cubicBezTo>
                    <a:pt x="441" y="304"/>
                    <a:pt x="441" y="304"/>
                    <a:pt x="441" y="304"/>
                  </a:cubicBezTo>
                  <a:cubicBezTo>
                    <a:pt x="472" y="306"/>
                    <a:pt x="472" y="306"/>
                    <a:pt x="472" y="306"/>
                  </a:cubicBezTo>
                  <a:cubicBezTo>
                    <a:pt x="539" y="317"/>
                    <a:pt x="539" y="317"/>
                    <a:pt x="539" y="317"/>
                  </a:cubicBezTo>
                  <a:cubicBezTo>
                    <a:pt x="555" y="327"/>
                    <a:pt x="555" y="327"/>
                    <a:pt x="555" y="327"/>
                  </a:cubicBezTo>
                  <a:cubicBezTo>
                    <a:pt x="555" y="342"/>
                    <a:pt x="555" y="342"/>
                    <a:pt x="555" y="342"/>
                  </a:cubicBezTo>
                  <a:cubicBezTo>
                    <a:pt x="553" y="363"/>
                    <a:pt x="553" y="363"/>
                    <a:pt x="553" y="363"/>
                  </a:cubicBezTo>
                  <a:cubicBezTo>
                    <a:pt x="587" y="419"/>
                    <a:pt x="587" y="419"/>
                    <a:pt x="587" y="419"/>
                  </a:cubicBezTo>
                  <a:cubicBezTo>
                    <a:pt x="598" y="422"/>
                    <a:pt x="598" y="422"/>
                    <a:pt x="598" y="422"/>
                  </a:cubicBezTo>
                  <a:cubicBezTo>
                    <a:pt x="609" y="406"/>
                    <a:pt x="609" y="406"/>
                    <a:pt x="609" y="406"/>
                  </a:cubicBezTo>
                  <a:cubicBezTo>
                    <a:pt x="615" y="360"/>
                    <a:pt x="615" y="360"/>
                    <a:pt x="615" y="360"/>
                  </a:cubicBezTo>
                  <a:cubicBezTo>
                    <a:pt x="627" y="336"/>
                    <a:pt x="627" y="336"/>
                    <a:pt x="627" y="336"/>
                  </a:cubicBezTo>
                  <a:cubicBezTo>
                    <a:pt x="645" y="329"/>
                    <a:pt x="645" y="329"/>
                    <a:pt x="645" y="329"/>
                  </a:cubicBezTo>
                  <a:cubicBezTo>
                    <a:pt x="678" y="332"/>
                    <a:pt x="678" y="332"/>
                    <a:pt x="678" y="332"/>
                  </a:cubicBezTo>
                  <a:cubicBezTo>
                    <a:pt x="719" y="368"/>
                    <a:pt x="719" y="368"/>
                    <a:pt x="719" y="368"/>
                  </a:cubicBezTo>
                  <a:lnTo>
                    <a:pt x="719" y="420"/>
                  </a:lnTo>
                  <a:close/>
                  <a:moveTo>
                    <a:pt x="247" y="61"/>
                  </a:moveTo>
                  <a:cubicBezTo>
                    <a:pt x="225" y="74"/>
                    <a:pt x="225" y="74"/>
                    <a:pt x="225" y="74"/>
                  </a:cubicBezTo>
                  <a:cubicBezTo>
                    <a:pt x="225" y="83"/>
                    <a:pt x="225" y="83"/>
                    <a:pt x="225" y="83"/>
                  </a:cubicBezTo>
                  <a:cubicBezTo>
                    <a:pt x="237" y="89"/>
                    <a:pt x="237" y="89"/>
                    <a:pt x="237" y="89"/>
                  </a:cubicBezTo>
                  <a:cubicBezTo>
                    <a:pt x="238" y="102"/>
                    <a:pt x="238" y="102"/>
                    <a:pt x="238" y="102"/>
                  </a:cubicBezTo>
                  <a:cubicBezTo>
                    <a:pt x="220" y="129"/>
                    <a:pt x="220" y="129"/>
                    <a:pt x="220" y="129"/>
                  </a:cubicBezTo>
                  <a:cubicBezTo>
                    <a:pt x="189" y="128"/>
                    <a:pt x="189" y="128"/>
                    <a:pt x="189" y="128"/>
                  </a:cubicBezTo>
                  <a:cubicBezTo>
                    <a:pt x="187" y="122"/>
                    <a:pt x="187" y="122"/>
                    <a:pt x="187" y="122"/>
                  </a:cubicBezTo>
                  <a:cubicBezTo>
                    <a:pt x="207" y="112"/>
                    <a:pt x="207" y="112"/>
                    <a:pt x="207" y="112"/>
                  </a:cubicBezTo>
                  <a:cubicBezTo>
                    <a:pt x="207" y="75"/>
                    <a:pt x="207" y="75"/>
                    <a:pt x="207" y="75"/>
                  </a:cubicBezTo>
                  <a:cubicBezTo>
                    <a:pt x="240" y="51"/>
                    <a:pt x="240" y="51"/>
                    <a:pt x="240" y="51"/>
                  </a:cubicBezTo>
                  <a:cubicBezTo>
                    <a:pt x="247" y="51"/>
                    <a:pt x="247" y="51"/>
                    <a:pt x="247" y="51"/>
                  </a:cubicBezTo>
                  <a:lnTo>
                    <a:pt x="247" y="61"/>
                  </a:lnTo>
                  <a:close/>
                  <a:moveTo>
                    <a:pt x="317" y="219"/>
                  </a:moveTo>
                  <a:cubicBezTo>
                    <a:pt x="287" y="217"/>
                    <a:pt x="287" y="217"/>
                    <a:pt x="287" y="217"/>
                  </a:cubicBezTo>
                  <a:cubicBezTo>
                    <a:pt x="278" y="219"/>
                    <a:pt x="278" y="219"/>
                    <a:pt x="278" y="219"/>
                  </a:cubicBezTo>
                  <a:cubicBezTo>
                    <a:pt x="278" y="199"/>
                    <a:pt x="278" y="199"/>
                    <a:pt x="278" y="199"/>
                  </a:cubicBezTo>
                  <a:cubicBezTo>
                    <a:pt x="285" y="191"/>
                    <a:pt x="285" y="191"/>
                    <a:pt x="285" y="191"/>
                  </a:cubicBezTo>
                  <a:cubicBezTo>
                    <a:pt x="292" y="189"/>
                    <a:pt x="292" y="189"/>
                    <a:pt x="292" y="189"/>
                  </a:cubicBezTo>
                  <a:cubicBezTo>
                    <a:pt x="308" y="187"/>
                    <a:pt x="308" y="187"/>
                    <a:pt x="308" y="187"/>
                  </a:cubicBezTo>
                  <a:cubicBezTo>
                    <a:pt x="311" y="182"/>
                    <a:pt x="311" y="182"/>
                    <a:pt x="311" y="182"/>
                  </a:cubicBezTo>
                  <a:cubicBezTo>
                    <a:pt x="318" y="185"/>
                    <a:pt x="318" y="185"/>
                    <a:pt x="318" y="185"/>
                  </a:cubicBezTo>
                  <a:cubicBezTo>
                    <a:pt x="319" y="203"/>
                    <a:pt x="319" y="203"/>
                    <a:pt x="319" y="203"/>
                  </a:cubicBezTo>
                  <a:cubicBezTo>
                    <a:pt x="336" y="210"/>
                    <a:pt x="336" y="210"/>
                    <a:pt x="336" y="210"/>
                  </a:cubicBezTo>
                  <a:cubicBezTo>
                    <a:pt x="337" y="219"/>
                    <a:pt x="337" y="219"/>
                    <a:pt x="337" y="219"/>
                  </a:cubicBezTo>
                  <a:lnTo>
                    <a:pt x="317" y="219"/>
                  </a:lnTo>
                  <a:close/>
                  <a:moveTo>
                    <a:pt x="430" y="233"/>
                  </a:moveTo>
                  <a:cubicBezTo>
                    <a:pt x="425" y="238"/>
                    <a:pt x="425" y="238"/>
                    <a:pt x="425" y="238"/>
                  </a:cubicBezTo>
                  <a:cubicBezTo>
                    <a:pt x="413" y="237"/>
                    <a:pt x="413" y="237"/>
                    <a:pt x="413" y="237"/>
                  </a:cubicBezTo>
                  <a:cubicBezTo>
                    <a:pt x="411" y="233"/>
                    <a:pt x="411" y="233"/>
                    <a:pt x="411" y="233"/>
                  </a:cubicBezTo>
                  <a:cubicBezTo>
                    <a:pt x="392" y="232"/>
                    <a:pt x="392" y="232"/>
                    <a:pt x="392" y="232"/>
                  </a:cubicBezTo>
                  <a:cubicBezTo>
                    <a:pt x="393" y="226"/>
                    <a:pt x="393" y="226"/>
                    <a:pt x="393" y="226"/>
                  </a:cubicBezTo>
                  <a:cubicBezTo>
                    <a:pt x="403" y="217"/>
                    <a:pt x="403" y="217"/>
                    <a:pt x="403" y="217"/>
                  </a:cubicBezTo>
                  <a:cubicBezTo>
                    <a:pt x="403" y="210"/>
                    <a:pt x="403" y="210"/>
                    <a:pt x="403" y="210"/>
                  </a:cubicBezTo>
                  <a:cubicBezTo>
                    <a:pt x="384" y="196"/>
                    <a:pt x="384" y="196"/>
                    <a:pt x="384" y="196"/>
                  </a:cubicBezTo>
                  <a:cubicBezTo>
                    <a:pt x="383" y="179"/>
                    <a:pt x="383" y="179"/>
                    <a:pt x="383" y="179"/>
                  </a:cubicBezTo>
                  <a:cubicBezTo>
                    <a:pt x="387" y="170"/>
                    <a:pt x="387" y="170"/>
                    <a:pt x="387" y="170"/>
                  </a:cubicBezTo>
                  <a:cubicBezTo>
                    <a:pt x="403" y="169"/>
                    <a:pt x="403" y="169"/>
                    <a:pt x="403" y="169"/>
                  </a:cubicBezTo>
                  <a:cubicBezTo>
                    <a:pt x="416" y="174"/>
                    <a:pt x="416" y="174"/>
                    <a:pt x="416" y="174"/>
                  </a:cubicBezTo>
                  <a:cubicBezTo>
                    <a:pt x="416" y="183"/>
                    <a:pt x="416" y="183"/>
                    <a:pt x="416" y="183"/>
                  </a:cubicBezTo>
                  <a:cubicBezTo>
                    <a:pt x="398" y="182"/>
                    <a:pt x="398" y="182"/>
                    <a:pt x="398" y="182"/>
                  </a:cubicBezTo>
                  <a:cubicBezTo>
                    <a:pt x="397" y="191"/>
                    <a:pt x="397" y="191"/>
                    <a:pt x="397" y="191"/>
                  </a:cubicBezTo>
                  <a:cubicBezTo>
                    <a:pt x="420" y="206"/>
                    <a:pt x="420" y="206"/>
                    <a:pt x="420" y="206"/>
                  </a:cubicBezTo>
                  <a:cubicBezTo>
                    <a:pt x="420" y="218"/>
                    <a:pt x="420" y="218"/>
                    <a:pt x="420" y="218"/>
                  </a:cubicBezTo>
                  <a:cubicBezTo>
                    <a:pt x="430" y="225"/>
                    <a:pt x="430" y="225"/>
                    <a:pt x="430" y="225"/>
                  </a:cubicBezTo>
                  <a:lnTo>
                    <a:pt x="430" y="2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Lato" panose="020F0502020204030203" pitchFamily="34" charset="0"/>
              </a:endParaRPr>
            </a:p>
          </p:txBody>
        </p:sp>
        <p:sp>
          <p:nvSpPr>
            <p:cNvPr id="111" name="Freeform 22"/>
            <p:cNvSpPr>
              <a:spLocks/>
            </p:cNvSpPr>
            <p:nvPr/>
          </p:nvSpPr>
          <p:spPr bwMode="auto">
            <a:xfrm>
              <a:off x="4051300" y="2603500"/>
              <a:ext cx="147638" cy="93663"/>
            </a:xfrm>
            <a:custGeom>
              <a:avLst/>
              <a:gdLst>
                <a:gd name="T0" fmla="*/ 13 w 27"/>
                <a:gd name="T1" fmla="*/ 7 h 17"/>
                <a:gd name="T2" fmla="*/ 0 w 27"/>
                <a:gd name="T3" fmla="*/ 7 h 17"/>
                <a:gd name="T4" fmla="*/ 0 w 27"/>
                <a:gd name="T5" fmla="*/ 14 h 17"/>
                <a:gd name="T6" fmla="*/ 4 w 27"/>
                <a:gd name="T7" fmla="*/ 14 h 17"/>
                <a:gd name="T8" fmla="*/ 4 w 27"/>
                <a:gd name="T9" fmla="*/ 17 h 17"/>
                <a:gd name="T10" fmla="*/ 12 w 27"/>
                <a:gd name="T11" fmla="*/ 17 h 17"/>
                <a:gd name="T12" fmla="*/ 17 w 27"/>
                <a:gd name="T13" fmla="*/ 13 h 17"/>
                <a:gd name="T14" fmla="*/ 18 w 27"/>
                <a:gd name="T15" fmla="*/ 7 h 17"/>
                <a:gd name="T16" fmla="*/ 25 w 27"/>
                <a:gd name="T17" fmla="*/ 7 h 17"/>
                <a:gd name="T18" fmla="*/ 27 w 27"/>
                <a:gd name="T19" fmla="*/ 1 h 17"/>
                <a:gd name="T20" fmla="*/ 21 w 27"/>
                <a:gd name="T21" fmla="*/ 0 h 17"/>
                <a:gd name="T22" fmla="*/ 16 w 27"/>
                <a:gd name="T23" fmla="*/ 0 h 17"/>
                <a:gd name="T24" fmla="*/ 13 w 27"/>
                <a:gd name="T25"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17">
                  <a:moveTo>
                    <a:pt x="13" y="7"/>
                  </a:moveTo>
                  <a:cubicBezTo>
                    <a:pt x="0" y="7"/>
                    <a:pt x="0" y="7"/>
                    <a:pt x="0" y="7"/>
                  </a:cubicBezTo>
                  <a:cubicBezTo>
                    <a:pt x="0" y="14"/>
                    <a:pt x="0" y="14"/>
                    <a:pt x="0" y="14"/>
                  </a:cubicBezTo>
                  <a:cubicBezTo>
                    <a:pt x="4" y="14"/>
                    <a:pt x="4" y="14"/>
                    <a:pt x="4" y="14"/>
                  </a:cubicBezTo>
                  <a:cubicBezTo>
                    <a:pt x="4" y="14"/>
                    <a:pt x="4" y="15"/>
                    <a:pt x="4" y="17"/>
                  </a:cubicBezTo>
                  <a:cubicBezTo>
                    <a:pt x="12" y="17"/>
                    <a:pt x="12" y="17"/>
                    <a:pt x="12" y="17"/>
                  </a:cubicBezTo>
                  <a:cubicBezTo>
                    <a:pt x="17" y="13"/>
                    <a:pt x="17" y="13"/>
                    <a:pt x="17" y="13"/>
                  </a:cubicBezTo>
                  <a:cubicBezTo>
                    <a:pt x="18" y="7"/>
                    <a:pt x="18" y="7"/>
                    <a:pt x="18" y="7"/>
                  </a:cubicBezTo>
                  <a:cubicBezTo>
                    <a:pt x="25" y="7"/>
                    <a:pt x="25" y="7"/>
                    <a:pt x="25" y="7"/>
                  </a:cubicBezTo>
                  <a:cubicBezTo>
                    <a:pt x="27" y="1"/>
                    <a:pt x="27" y="1"/>
                    <a:pt x="27" y="1"/>
                  </a:cubicBezTo>
                  <a:cubicBezTo>
                    <a:pt x="21" y="0"/>
                    <a:pt x="21" y="0"/>
                    <a:pt x="21" y="0"/>
                  </a:cubicBezTo>
                  <a:cubicBezTo>
                    <a:pt x="16" y="0"/>
                    <a:pt x="16" y="0"/>
                    <a:pt x="16" y="0"/>
                  </a:cubicBezTo>
                  <a:lnTo>
                    <a:pt x="13"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Lato" panose="020F0502020204030203" pitchFamily="34" charset="0"/>
              </a:endParaRPr>
            </a:p>
          </p:txBody>
        </p:sp>
        <p:sp>
          <p:nvSpPr>
            <p:cNvPr id="112" name="Freeform 23"/>
            <p:cNvSpPr>
              <a:spLocks/>
            </p:cNvSpPr>
            <p:nvPr/>
          </p:nvSpPr>
          <p:spPr bwMode="auto">
            <a:xfrm>
              <a:off x="3952875" y="2643188"/>
              <a:ext cx="53975" cy="65088"/>
            </a:xfrm>
            <a:custGeom>
              <a:avLst/>
              <a:gdLst>
                <a:gd name="T0" fmla="*/ 0 w 34"/>
                <a:gd name="T1" fmla="*/ 41 h 41"/>
                <a:gd name="T2" fmla="*/ 31 w 34"/>
                <a:gd name="T3" fmla="*/ 38 h 41"/>
                <a:gd name="T4" fmla="*/ 34 w 34"/>
                <a:gd name="T5" fmla="*/ 17 h 41"/>
                <a:gd name="T6" fmla="*/ 17 w 34"/>
                <a:gd name="T7" fmla="*/ 0 h 41"/>
                <a:gd name="T8" fmla="*/ 0 w 34"/>
                <a:gd name="T9" fmla="*/ 20 h 41"/>
                <a:gd name="T10" fmla="*/ 0 w 34"/>
                <a:gd name="T11" fmla="*/ 41 h 41"/>
              </a:gdLst>
              <a:ahLst/>
              <a:cxnLst>
                <a:cxn ang="0">
                  <a:pos x="T0" y="T1"/>
                </a:cxn>
                <a:cxn ang="0">
                  <a:pos x="T2" y="T3"/>
                </a:cxn>
                <a:cxn ang="0">
                  <a:pos x="T4" y="T5"/>
                </a:cxn>
                <a:cxn ang="0">
                  <a:pos x="T6" y="T7"/>
                </a:cxn>
                <a:cxn ang="0">
                  <a:pos x="T8" y="T9"/>
                </a:cxn>
                <a:cxn ang="0">
                  <a:pos x="T10" y="T11"/>
                </a:cxn>
              </a:cxnLst>
              <a:rect l="0" t="0" r="r" b="b"/>
              <a:pathLst>
                <a:path w="34" h="41">
                  <a:moveTo>
                    <a:pt x="0" y="41"/>
                  </a:moveTo>
                  <a:lnTo>
                    <a:pt x="31" y="38"/>
                  </a:lnTo>
                  <a:lnTo>
                    <a:pt x="34" y="17"/>
                  </a:lnTo>
                  <a:lnTo>
                    <a:pt x="17" y="0"/>
                  </a:lnTo>
                  <a:lnTo>
                    <a:pt x="0" y="20"/>
                  </a:lnTo>
                  <a:lnTo>
                    <a:pt x="0"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Lato" panose="020F0502020204030203" pitchFamily="34" charset="0"/>
              </a:endParaRPr>
            </a:p>
          </p:txBody>
        </p:sp>
        <p:sp>
          <p:nvSpPr>
            <p:cNvPr id="113" name="Freeform 24"/>
            <p:cNvSpPr>
              <a:spLocks noEditPoints="1"/>
            </p:cNvSpPr>
            <p:nvPr/>
          </p:nvSpPr>
          <p:spPr bwMode="auto">
            <a:xfrm>
              <a:off x="1543050" y="1690688"/>
              <a:ext cx="3254375" cy="4492625"/>
            </a:xfrm>
            <a:custGeom>
              <a:avLst/>
              <a:gdLst>
                <a:gd name="T0" fmla="*/ 479 w 593"/>
                <a:gd name="T1" fmla="*/ 424 h 817"/>
                <a:gd name="T2" fmla="*/ 392 w 593"/>
                <a:gd name="T3" fmla="*/ 399 h 817"/>
                <a:gd name="T4" fmla="*/ 291 w 593"/>
                <a:gd name="T5" fmla="*/ 360 h 817"/>
                <a:gd name="T6" fmla="*/ 216 w 593"/>
                <a:gd name="T7" fmla="*/ 344 h 817"/>
                <a:gd name="T8" fmla="*/ 306 w 593"/>
                <a:gd name="T9" fmla="*/ 273 h 817"/>
                <a:gd name="T10" fmla="*/ 366 w 593"/>
                <a:gd name="T11" fmla="*/ 238 h 817"/>
                <a:gd name="T12" fmla="*/ 443 w 593"/>
                <a:gd name="T13" fmla="*/ 158 h 817"/>
                <a:gd name="T14" fmla="*/ 455 w 593"/>
                <a:gd name="T15" fmla="*/ 153 h 817"/>
                <a:gd name="T16" fmla="*/ 466 w 593"/>
                <a:gd name="T17" fmla="*/ 141 h 817"/>
                <a:gd name="T18" fmla="*/ 490 w 593"/>
                <a:gd name="T19" fmla="*/ 146 h 817"/>
                <a:gd name="T20" fmla="*/ 493 w 593"/>
                <a:gd name="T21" fmla="*/ 153 h 817"/>
                <a:gd name="T22" fmla="*/ 525 w 593"/>
                <a:gd name="T23" fmla="*/ 158 h 817"/>
                <a:gd name="T24" fmla="*/ 504 w 593"/>
                <a:gd name="T25" fmla="*/ 111 h 817"/>
                <a:gd name="T26" fmla="*/ 440 w 593"/>
                <a:gd name="T27" fmla="*/ 68 h 817"/>
                <a:gd name="T28" fmla="*/ 382 w 593"/>
                <a:gd name="T29" fmla="*/ 139 h 817"/>
                <a:gd name="T30" fmla="*/ 384 w 593"/>
                <a:gd name="T31" fmla="*/ 62 h 817"/>
                <a:gd name="T32" fmla="*/ 430 w 593"/>
                <a:gd name="T33" fmla="*/ 60 h 817"/>
                <a:gd name="T34" fmla="*/ 447 w 593"/>
                <a:gd name="T35" fmla="*/ 38 h 817"/>
                <a:gd name="T36" fmla="*/ 493 w 593"/>
                <a:gd name="T37" fmla="*/ 43 h 817"/>
                <a:gd name="T38" fmla="*/ 534 w 593"/>
                <a:gd name="T39" fmla="*/ 44 h 817"/>
                <a:gd name="T40" fmla="*/ 432 w 593"/>
                <a:gd name="T41" fmla="*/ 17 h 817"/>
                <a:gd name="T42" fmla="*/ 399 w 593"/>
                <a:gd name="T43" fmla="*/ 7 h 817"/>
                <a:gd name="T44" fmla="*/ 376 w 593"/>
                <a:gd name="T45" fmla="*/ 35 h 817"/>
                <a:gd name="T46" fmla="*/ 382 w 593"/>
                <a:gd name="T47" fmla="*/ 11 h 817"/>
                <a:gd name="T48" fmla="*/ 303 w 593"/>
                <a:gd name="T49" fmla="*/ 0 h 817"/>
                <a:gd name="T50" fmla="*/ 324 w 593"/>
                <a:gd name="T51" fmla="*/ 34 h 817"/>
                <a:gd name="T52" fmla="*/ 266 w 593"/>
                <a:gd name="T53" fmla="*/ 25 h 817"/>
                <a:gd name="T54" fmla="*/ 155 w 593"/>
                <a:gd name="T55" fmla="*/ 23 h 817"/>
                <a:gd name="T56" fmla="*/ 47 w 593"/>
                <a:gd name="T57" fmla="*/ 60 h 817"/>
                <a:gd name="T58" fmla="*/ 64 w 593"/>
                <a:gd name="T59" fmla="*/ 90 h 817"/>
                <a:gd name="T60" fmla="*/ 134 w 593"/>
                <a:gd name="T61" fmla="*/ 126 h 817"/>
                <a:gd name="T62" fmla="*/ 110 w 593"/>
                <a:gd name="T63" fmla="*/ 251 h 817"/>
                <a:gd name="T64" fmla="*/ 128 w 593"/>
                <a:gd name="T65" fmla="*/ 283 h 817"/>
                <a:gd name="T66" fmla="*/ 158 w 593"/>
                <a:gd name="T67" fmla="*/ 332 h 817"/>
                <a:gd name="T68" fmla="*/ 228 w 593"/>
                <a:gd name="T69" fmla="*/ 374 h 817"/>
                <a:gd name="T70" fmla="*/ 325 w 593"/>
                <a:gd name="T71" fmla="*/ 443 h 817"/>
                <a:gd name="T72" fmla="*/ 334 w 593"/>
                <a:gd name="T73" fmla="*/ 559 h 817"/>
                <a:gd name="T74" fmla="*/ 379 w 593"/>
                <a:gd name="T75" fmla="*/ 699 h 817"/>
                <a:gd name="T76" fmla="*/ 467 w 593"/>
                <a:gd name="T77" fmla="*/ 817 h 817"/>
                <a:gd name="T78" fmla="*/ 455 w 593"/>
                <a:gd name="T79" fmla="*/ 763 h 817"/>
                <a:gd name="T80" fmla="*/ 435 w 593"/>
                <a:gd name="T81" fmla="*/ 731 h 817"/>
                <a:gd name="T82" fmla="*/ 518 w 593"/>
                <a:gd name="T83" fmla="*/ 655 h 817"/>
                <a:gd name="T84" fmla="*/ 570 w 593"/>
                <a:gd name="T85" fmla="*/ 543 h 817"/>
                <a:gd name="T86" fmla="*/ 358 w 593"/>
                <a:gd name="T87" fmla="*/ 197 h 817"/>
                <a:gd name="T88" fmla="*/ 347 w 593"/>
                <a:gd name="T89" fmla="*/ 190 h 817"/>
                <a:gd name="T90" fmla="*/ 346 w 593"/>
                <a:gd name="T91" fmla="*/ 185 h 817"/>
                <a:gd name="T92" fmla="*/ 381 w 593"/>
                <a:gd name="T93" fmla="*/ 173 h 817"/>
                <a:gd name="T94" fmla="*/ 366 w 593"/>
                <a:gd name="T95" fmla="*/ 180 h 817"/>
                <a:gd name="T96" fmla="*/ 365 w 593"/>
                <a:gd name="T97" fmla="*/ 180 h 817"/>
                <a:gd name="T98" fmla="*/ 314 w 593"/>
                <a:gd name="T99" fmla="*/ 157 h 817"/>
                <a:gd name="T100" fmla="*/ 348 w 593"/>
                <a:gd name="T101" fmla="*/ 167 h 817"/>
                <a:gd name="T102" fmla="*/ 321 w 593"/>
                <a:gd name="T103" fmla="*/ 170 h 817"/>
                <a:gd name="T104" fmla="*/ 297 w 593"/>
                <a:gd name="T105" fmla="*/ 117 h 817"/>
                <a:gd name="T106" fmla="*/ 297 w 593"/>
                <a:gd name="T107" fmla="*/ 117 h 817"/>
                <a:gd name="T108" fmla="*/ 270 w 593"/>
                <a:gd name="T109" fmla="*/ 44 h 817"/>
                <a:gd name="T110" fmla="*/ 259 w 593"/>
                <a:gd name="T111" fmla="*/ 71 h 817"/>
                <a:gd name="T112" fmla="*/ 259 w 593"/>
                <a:gd name="T113" fmla="*/ 71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3" h="817">
                  <a:moveTo>
                    <a:pt x="564" y="478"/>
                  </a:moveTo>
                  <a:cubicBezTo>
                    <a:pt x="523" y="477"/>
                    <a:pt x="523" y="477"/>
                    <a:pt x="523" y="477"/>
                  </a:cubicBezTo>
                  <a:cubicBezTo>
                    <a:pt x="492" y="465"/>
                    <a:pt x="492" y="465"/>
                    <a:pt x="492" y="465"/>
                  </a:cubicBezTo>
                  <a:cubicBezTo>
                    <a:pt x="490" y="442"/>
                    <a:pt x="490" y="442"/>
                    <a:pt x="490" y="442"/>
                  </a:cubicBezTo>
                  <a:cubicBezTo>
                    <a:pt x="479" y="424"/>
                    <a:pt x="479" y="424"/>
                    <a:pt x="479" y="424"/>
                  </a:cubicBezTo>
                  <a:cubicBezTo>
                    <a:pt x="451" y="423"/>
                    <a:pt x="451" y="423"/>
                    <a:pt x="451" y="423"/>
                  </a:cubicBezTo>
                  <a:cubicBezTo>
                    <a:pt x="434" y="397"/>
                    <a:pt x="434" y="397"/>
                    <a:pt x="434" y="397"/>
                  </a:cubicBezTo>
                  <a:cubicBezTo>
                    <a:pt x="419" y="390"/>
                    <a:pt x="419" y="390"/>
                    <a:pt x="419" y="390"/>
                  </a:cubicBezTo>
                  <a:cubicBezTo>
                    <a:pt x="418" y="398"/>
                    <a:pt x="418" y="398"/>
                    <a:pt x="418" y="398"/>
                  </a:cubicBezTo>
                  <a:cubicBezTo>
                    <a:pt x="392" y="399"/>
                    <a:pt x="392" y="399"/>
                    <a:pt x="392" y="399"/>
                  </a:cubicBezTo>
                  <a:cubicBezTo>
                    <a:pt x="382" y="386"/>
                    <a:pt x="382" y="386"/>
                    <a:pt x="382" y="386"/>
                  </a:cubicBezTo>
                  <a:cubicBezTo>
                    <a:pt x="354" y="380"/>
                    <a:pt x="354" y="380"/>
                    <a:pt x="354" y="380"/>
                  </a:cubicBezTo>
                  <a:cubicBezTo>
                    <a:pt x="330" y="407"/>
                    <a:pt x="330" y="407"/>
                    <a:pt x="330" y="407"/>
                  </a:cubicBezTo>
                  <a:cubicBezTo>
                    <a:pt x="294" y="401"/>
                    <a:pt x="294" y="401"/>
                    <a:pt x="294" y="401"/>
                  </a:cubicBezTo>
                  <a:cubicBezTo>
                    <a:pt x="291" y="360"/>
                    <a:pt x="291" y="360"/>
                    <a:pt x="291" y="360"/>
                  </a:cubicBezTo>
                  <a:cubicBezTo>
                    <a:pt x="265" y="355"/>
                    <a:pt x="265" y="355"/>
                    <a:pt x="265" y="355"/>
                  </a:cubicBezTo>
                  <a:cubicBezTo>
                    <a:pt x="276" y="335"/>
                    <a:pt x="276" y="335"/>
                    <a:pt x="276" y="335"/>
                  </a:cubicBezTo>
                  <a:cubicBezTo>
                    <a:pt x="272" y="323"/>
                    <a:pt x="272" y="323"/>
                    <a:pt x="272" y="323"/>
                  </a:cubicBezTo>
                  <a:cubicBezTo>
                    <a:pt x="238" y="347"/>
                    <a:pt x="238" y="347"/>
                    <a:pt x="238" y="347"/>
                  </a:cubicBezTo>
                  <a:cubicBezTo>
                    <a:pt x="216" y="344"/>
                    <a:pt x="216" y="344"/>
                    <a:pt x="216" y="344"/>
                  </a:cubicBezTo>
                  <a:cubicBezTo>
                    <a:pt x="208" y="327"/>
                    <a:pt x="208" y="327"/>
                    <a:pt x="208" y="327"/>
                  </a:cubicBezTo>
                  <a:cubicBezTo>
                    <a:pt x="213" y="309"/>
                    <a:pt x="213" y="309"/>
                    <a:pt x="213" y="309"/>
                  </a:cubicBezTo>
                  <a:cubicBezTo>
                    <a:pt x="225" y="287"/>
                    <a:pt x="225" y="287"/>
                    <a:pt x="225" y="287"/>
                  </a:cubicBezTo>
                  <a:cubicBezTo>
                    <a:pt x="253" y="273"/>
                    <a:pt x="253" y="273"/>
                    <a:pt x="253" y="273"/>
                  </a:cubicBezTo>
                  <a:cubicBezTo>
                    <a:pt x="306" y="273"/>
                    <a:pt x="306" y="273"/>
                    <a:pt x="306" y="273"/>
                  </a:cubicBezTo>
                  <a:cubicBezTo>
                    <a:pt x="306" y="289"/>
                    <a:pt x="306" y="289"/>
                    <a:pt x="306" y="289"/>
                  </a:cubicBezTo>
                  <a:cubicBezTo>
                    <a:pt x="326" y="298"/>
                    <a:pt x="326" y="298"/>
                    <a:pt x="326" y="298"/>
                  </a:cubicBezTo>
                  <a:cubicBezTo>
                    <a:pt x="324" y="270"/>
                    <a:pt x="324" y="270"/>
                    <a:pt x="324" y="270"/>
                  </a:cubicBezTo>
                  <a:cubicBezTo>
                    <a:pt x="338" y="256"/>
                    <a:pt x="338" y="256"/>
                    <a:pt x="338" y="256"/>
                  </a:cubicBezTo>
                  <a:cubicBezTo>
                    <a:pt x="366" y="238"/>
                    <a:pt x="366" y="238"/>
                    <a:pt x="366" y="238"/>
                  </a:cubicBezTo>
                  <a:cubicBezTo>
                    <a:pt x="368" y="225"/>
                    <a:pt x="368" y="225"/>
                    <a:pt x="368" y="225"/>
                  </a:cubicBezTo>
                  <a:cubicBezTo>
                    <a:pt x="396" y="195"/>
                    <a:pt x="396" y="195"/>
                    <a:pt x="396" y="195"/>
                  </a:cubicBezTo>
                  <a:cubicBezTo>
                    <a:pt x="426" y="179"/>
                    <a:pt x="426" y="179"/>
                    <a:pt x="426" y="179"/>
                  </a:cubicBezTo>
                  <a:cubicBezTo>
                    <a:pt x="423" y="177"/>
                    <a:pt x="423" y="177"/>
                    <a:pt x="423" y="177"/>
                  </a:cubicBezTo>
                  <a:cubicBezTo>
                    <a:pt x="443" y="158"/>
                    <a:pt x="443" y="158"/>
                    <a:pt x="443" y="158"/>
                  </a:cubicBezTo>
                  <a:cubicBezTo>
                    <a:pt x="451" y="160"/>
                    <a:pt x="451" y="160"/>
                    <a:pt x="451" y="160"/>
                  </a:cubicBezTo>
                  <a:cubicBezTo>
                    <a:pt x="454" y="164"/>
                    <a:pt x="454" y="164"/>
                    <a:pt x="454" y="164"/>
                  </a:cubicBezTo>
                  <a:cubicBezTo>
                    <a:pt x="462" y="156"/>
                    <a:pt x="462" y="156"/>
                    <a:pt x="462" y="156"/>
                  </a:cubicBezTo>
                  <a:cubicBezTo>
                    <a:pt x="464" y="155"/>
                    <a:pt x="464" y="155"/>
                    <a:pt x="464" y="155"/>
                  </a:cubicBezTo>
                  <a:cubicBezTo>
                    <a:pt x="455" y="153"/>
                    <a:pt x="455" y="153"/>
                    <a:pt x="455" y="153"/>
                  </a:cubicBezTo>
                  <a:cubicBezTo>
                    <a:pt x="447" y="151"/>
                    <a:pt x="447" y="151"/>
                    <a:pt x="447" y="151"/>
                  </a:cubicBezTo>
                  <a:cubicBezTo>
                    <a:pt x="447" y="142"/>
                    <a:pt x="447" y="142"/>
                    <a:pt x="447" y="142"/>
                  </a:cubicBezTo>
                  <a:cubicBezTo>
                    <a:pt x="451" y="139"/>
                    <a:pt x="451" y="139"/>
                    <a:pt x="451" y="139"/>
                  </a:cubicBezTo>
                  <a:cubicBezTo>
                    <a:pt x="461" y="139"/>
                    <a:pt x="461" y="139"/>
                    <a:pt x="461" y="139"/>
                  </a:cubicBezTo>
                  <a:cubicBezTo>
                    <a:pt x="466" y="141"/>
                    <a:pt x="466" y="141"/>
                    <a:pt x="466" y="141"/>
                  </a:cubicBezTo>
                  <a:cubicBezTo>
                    <a:pt x="470" y="149"/>
                    <a:pt x="470" y="149"/>
                    <a:pt x="470" y="149"/>
                  </a:cubicBezTo>
                  <a:cubicBezTo>
                    <a:pt x="475" y="148"/>
                    <a:pt x="475" y="148"/>
                    <a:pt x="475" y="148"/>
                  </a:cubicBezTo>
                  <a:cubicBezTo>
                    <a:pt x="475" y="147"/>
                    <a:pt x="475" y="147"/>
                    <a:pt x="475" y="147"/>
                  </a:cubicBezTo>
                  <a:cubicBezTo>
                    <a:pt x="476" y="148"/>
                    <a:pt x="476" y="148"/>
                    <a:pt x="476" y="148"/>
                  </a:cubicBezTo>
                  <a:cubicBezTo>
                    <a:pt x="490" y="146"/>
                    <a:pt x="490" y="146"/>
                    <a:pt x="490" y="146"/>
                  </a:cubicBezTo>
                  <a:cubicBezTo>
                    <a:pt x="492" y="139"/>
                    <a:pt x="492" y="139"/>
                    <a:pt x="492" y="139"/>
                  </a:cubicBezTo>
                  <a:cubicBezTo>
                    <a:pt x="500" y="141"/>
                    <a:pt x="500" y="141"/>
                    <a:pt x="500" y="141"/>
                  </a:cubicBezTo>
                  <a:cubicBezTo>
                    <a:pt x="500" y="148"/>
                    <a:pt x="500" y="148"/>
                    <a:pt x="500" y="148"/>
                  </a:cubicBezTo>
                  <a:cubicBezTo>
                    <a:pt x="493" y="153"/>
                    <a:pt x="493" y="153"/>
                    <a:pt x="493" y="153"/>
                  </a:cubicBezTo>
                  <a:cubicBezTo>
                    <a:pt x="493" y="153"/>
                    <a:pt x="493" y="153"/>
                    <a:pt x="493" y="153"/>
                  </a:cubicBezTo>
                  <a:cubicBezTo>
                    <a:pt x="494" y="161"/>
                    <a:pt x="494" y="161"/>
                    <a:pt x="494" y="161"/>
                  </a:cubicBezTo>
                  <a:cubicBezTo>
                    <a:pt x="519" y="169"/>
                    <a:pt x="519" y="169"/>
                    <a:pt x="519" y="169"/>
                  </a:cubicBezTo>
                  <a:cubicBezTo>
                    <a:pt x="519" y="169"/>
                    <a:pt x="519" y="169"/>
                    <a:pt x="519" y="169"/>
                  </a:cubicBezTo>
                  <a:cubicBezTo>
                    <a:pt x="525" y="169"/>
                    <a:pt x="525" y="169"/>
                    <a:pt x="525" y="169"/>
                  </a:cubicBezTo>
                  <a:cubicBezTo>
                    <a:pt x="525" y="158"/>
                    <a:pt x="525" y="158"/>
                    <a:pt x="525" y="158"/>
                  </a:cubicBezTo>
                  <a:cubicBezTo>
                    <a:pt x="505" y="149"/>
                    <a:pt x="505" y="149"/>
                    <a:pt x="505" y="149"/>
                  </a:cubicBezTo>
                  <a:cubicBezTo>
                    <a:pt x="504" y="144"/>
                    <a:pt x="504" y="144"/>
                    <a:pt x="504" y="144"/>
                  </a:cubicBezTo>
                  <a:cubicBezTo>
                    <a:pt x="521" y="138"/>
                    <a:pt x="521" y="138"/>
                    <a:pt x="521" y="138"/>
                  </a:cubicBezTo>
                  <a:cubicBezTo>
                    <a:pt x="522" y="122"/>
                    <a:pt x="522" y="122"/>
                    <a:pt x="522" y="122"/>
                  </a:cubicBezTo>
                  <a:cubicBezTo>
                    <a:pt x="504" y="111"/>
                    <a:pt x="504" y="111"/>
                    <a:pt x="504" y="111"/>
                  </a:cubicBezTo>
                  <a:cubicBezTo>
                    <a:pt x="503" y="84"/>
                    <a:pt x="503" y="84"/>
                    <a:pt x="503" y="84"/>
                  </a:cubicBezTo>
                  <a:cubicBezTo>
                    <a:pt x="479" y="96"/>
                    <a:pt x="479" y="96"/>
                    <a:pt x="479" y="96"/>
                  </a:cubicBezTo>
                  <a:cubicBezTo>
                    <a:pt x="470" y="96"/>
                    <a:pt x="470" y="96"/>
                    <a:pt x="470" y="96"/>
                  </a:cubicBezTo>
                  <a:cubicBezTo>
                    <a:pt x="473" y="76"/>
                    <a:pt x="473" y="76"/>
                    <a:pt x="473" y="76"/>
                  </a:cubicBezTo>
                  <a:cubicBezTo>
                    <a:pt x="440" y="68"/>
                    <a:pt x="440" y="68"/>
                    <a:pt x="440" y="68"/>
                  </a:cubicBezTo>
                  <a:cubicBezTo>
                    <a:pt x="427" y="78"/>
                    <a:pt x="427" y="78"/>
                    <a:pt x="427" y="78"/>
                  </a:cubicBezTo>
                  <a:cubicBezTo>
                    <a:pt x="427" y="109"/>
                    <a:pt x="427" y="109"/>
                    <a:pt x="427" y="109"/>
                  </a:cubicBezTo>
                  <a:cubicBezTo>
                    <a:pt x="403" y="117"/>
                    <a:pt x="403" y="117"/>
                    <a:pt x="403" y="117"/>
                  </a:cubicBezTo>
                  <a:cubicBezTo>
                    <a:pt x="393" y="137"/>
                    <a:pt x="393" y="137"/>
                    <a:pt x="393" y="137"/>
                  </a:cubicBezTo>
                  <a:cubicBezTo>
                    <a:pt x="382" y="139"/>
                    <a:pt x="382" y="139"/>
                    <a:pt x="382" y="139"/>
                  </a:cubicBezTo>
                  <a:cubicBezTo>
                    <a:pt x="382" y="113"/>
                    <a:pt x="382" y="113"/>
                    <a:pt x="382" y="113"/>
                  </a:cubicBezTo>
                  <a:cubicBezTo>
                    <a:pt x="360" y="110"/>
                    <a:pt x="360" y="110"/>
                    <a:pt x="360" y="110"/>
                  </a:cubicBezTo>
                  <a:cubicBezTo>
                    <a:pt x="348" y="102"/>
                    <a:pt x="348" y="102"/>
                    <a:pt x="348" y="102"/>
                  </a:cubicBezTo>
                  <a:cubicBezTo>
                    <a:pt x="344" y="86"/>
                    <a:pt x="344" y="86"/>
                    <a:pt x="344" y="86"/>
                  </a:cubicBezTo>
                  <a:cubicBezTo>
                    <a:pt x="384" y="62"/>
                    <a:pt x="384" y="62"/>
                    <a:pt x="384" y="62"/>
                  </a:cubicBezTo>
                  <a:cubicBezTo>
                    <a:pt x="404" y="56"/>
                    <a:pt x="404" y="56"/>
                    <a:pt x="404" y="56"/>
                  </a:cubicBezTo>
                  <a:cubicBezTo>
                    <a:pt x="406" y="69"/>
                    <a:pt x="406" y="69"/>
                    <a:pt x="406" y="69"/>
                  </a:cubicBezTo>
                  <a:cubicBezTo>
                    <a:pt x="417" y="68"/>
                    <a:pt x="417" y="68"/>
                    <a:pt x="417" y="68"/>
                  </a:cubicBezTo>
                  <a:cubicBezTo>
                    <a:pt x="418" y="62"/>
                    <a:pt x="418" y="62"/>
                    <a:pt x="418" y="62"/>
                  </a:cubicBezTo>
                  <a:cubicBezTo>
                    <a:pt x="430" y="60"/>
                    <a:pt x="430" y="60"/>
                    <a:pt x="430" y="60"/>
                  </a:cubicBezTo>
                  <a:cubicBezTo>
                    <a:pt x="430" y="58"/>
                    <a:pt x="430" y="58"/>
                    <a:pt x="430" y="58"/>
                  </a:cubicBezTo>
                  <a:cubicBezTo>
                    <a:pt x="425" y="56"/>
                    <a:pt x="425" y="56"/>
                    <a:pt x="425" y="56"/>
                  </a:cubicBezTo>
                  <a:cubicBezTo>
                    <a:pt x="424" y="49"/>
                    <a:pt x="424" y="49"/>
                    <a:pt x="424" y="49"/>
                  </a:cubicBezTo>
                  <a:cubicBezTo>
                    <a:pt x="438" y="47"/>
                    <a:pt x="438" y="47"/>
                    <a:pt x="438" y="47"/>
                  </a:cubicBezTo>
                  <a:cubicBezTo>
                    <a:pt x="447" y="38"/>
                    <a:pt x="447" y="38"/>
                    <a:pt x="447" y="38"/>
                  </a:cubicBezTo>
                  <a:cubicBezTo>
                    <a:pt x="447" y="38"/>
                    <a:pt x="447" y="38"/>
                    <a:pt x="447" y="38"/>
                  </a:cubicBezTo>
                  <a:cubicBezTo>
                    <a:pt x="447" y="38"/>
                    <a:pt x="447" y="38"/>
                    <a:pt x="447" y="38"/>
                  </a:cubicBezTo>
                  <a:cubicBezTo>
                    <a:pt x="450" y="35"/>
                    <a:pt x="450" y="35"/>
                    <a:pt x="450" y="35"/>
                  </a:cubicBezTo>
                  <a:cubicBezTo>
                    <a:pt x="480" y="31"/>
                    <a:pt x="480" y="31"/>
                    <a:pt x="480" y="31"/>
                  </a:cubicBezTo>
                  <a:cubicBezTo>
                    <a:pt x="493" y="43"/>
                    <a:pt x="493" y="43"/>
                    <a:pt x="493" y="43"/>
                  </a:cubicBezTo>
                  <a:cubicBezTo>
                    <a:pt x="458" y="61"/>
                    <a:pt x="458" y="61"/>
                    <a:pt x="458" y="61"/>
                  </a:cubicBezTo>
                  <a:cubicBezTo>
                    <a:pt x="503" y="72"/>
                    <a:pt x="503" y="72"/>
                    <a:pt x="503" y="72"/>
                  </a:cubicBezTo>
                  <a:cubicBezTo>
                    <a:pt x="508" y="57"/>
                    <a:pt x="508" y="57"/>
                    <a:pt x="508" y="57"/>
                  </a:cubicBezTo>
                  <a:cubicBezTo>
                    <a:pt x="528" y="57"/>
                    <a:pt x="528" y="57"/>
                    <a:pt x="528" y="57"/>
                  </a:cubicBezTo>
                  <a:cubicBezTo>
                    <a:pt x="534" y="44"/>
                    <a:pt x="534" y="44"/>
                    <a:pt x="534" y="44"/>
                  </a:cubicBezTo>
                  <a:cubicBezTo>
                    <a:pt x="521" y="40"/>
                    <a:pt x="521" y="40"/>
                    <a:pt x="521" y="40"/>
                  </a:cubicBezTo>
                  <a:cubicBezTo>
                    <a:pt x="521" y="24"/>
                    <a:pt x="521" y="24"/>
                    <a:pt x="521" y="24"/>
                  </a:cubicBezTo>
                  <a:cubicBezTo>
                    <a:pt x="478" y="5"/>
                    <a:pt x="478" y="5"/>
                    <a:pt x="478" y="5"/>
                  </a:cubicBezTo>
                  <a:cubicBezTo>
                    <a:pt x="448" y="9"/>
                    <a:pt x="448" y="9"/>
                    <a:pt x="448" y="9"/>
                  </a:cubicBezTo>
                  <a:cubicBezTo>
                    <a:pt x="432" y="17"/>
                    <a:pt x="432" y="17"/>
                    <a:pt x="432" y="17"/>
                  </a:cubicBezTo>
                  <a:cubicBezTo>
                    <a:pt x="433" y="39"/>
                    <a:pt x="433" y="39"/>
                    <a:pt x="433" y="39"/>
                  </a:cubicBezTo>
                  <a:cubicBezTo>
                    <a:pt x="415" y="36"/>
                    <a:pt x="415" y="36"/>
                    <a:pt x="415" y="36"/>
                  </a:cubicBezTo>
                  <a:cubicBezTo>
                    <a:pt x="413" y="24"/>
                    <a:pt x="413" y="24"/>
                    <a:pt x="413" y="24"/>
                  </a:cubicBezTo>
                  <a:cubicBezTo>
                    <a:pt x="429" y="9"/>
                    <a:pt x="429" y="9"/>
                    <a:pt x="429" y="9"/>
                  </a:cubicBezTo>
                  <a:cubicBezTo>
                    <a:pt x="399" y="7"/>
                    <a:pt x="399" y="7"/>
                    <a:pt x="399" y="7"/>
                  </a:cubicBezTo>
                  <a:cubicBezTo>
                    <a:pt x="390" y="10"/>
                    <a:pt x="390" y="10"/>
                    <a:pt x="390" y="10"/>
                  </a:cubicBezTo>
                  <a:cubicBezTo>
                    <a:pt x="387" y="20"/>
                    <a:pt x="387" y="20"/>
                    <a:pt x="387" y="20"/>
                  </a:cubicBezTo>
                  <a:cubicBezTo>
                    <a:pt x="398" y="22"/>
                    <a:pt x="398" y="22"/>
                    <a:pt x="398" y="22"/>
                  </a:cubicBezTo>
                  <a:cubicBezTo>
                    <a:pt x="396" y="34"/>
                    <a:pt x="396" y="34"/>
                    <a:pt x="396" y="34"/>
                  </a:cubicBezTo>
                  <a:cubicBezTo>
                    <a:pt x="376" y="35"/>
                    <a:pt x="376" y="35"/>
                    <a:pt x="376" y="35"/>
                  </a:cubicBezTo>
                  <a:cubicBezTo>
                    <a:pt x="373" y="42"/>
                    <a:pt x="373" y="42"/>
                    <a:pt x="373" y="42"/>
                  </a:cubicBezTo>
                  <a:cubicBezTo>
                    <a:pt x="345" y="43"/>
                    <a:pt x="345" y="43"/>
                    <a:pt x="345" y="43"/>
                  </a:cubicBezTo>
                  <a:cubicBezTo>
                    <a:pt x="345" y="43"/>
                    <a:pt x="345" y="27"/>
                    <a:pt x="343" y="27"/>
                  </a:cubicBezTo>
                  <a:cubicBezTo>
                    <a:pt x="342" y="27"/>
                    <a:pt x="365" y="27"/>
                    <a:pt x="365" y="27"/>
                  </a:cubicBezTo>
                  <a:cubicBezTo>
                    <a:pt x="382" y="11"/>
                    <a:pt x="382" y="11"/>
                    <a:pt x="382" y="11"/>
                  </a:cubicBezTo>
                  <a:cubicBezTo>
                    <a:pt x="373" y="6"/>
                    <a:pt x="373" y="6"/>
                    <a:pt x="373" y="6"/>
                  </a:cubicBezTo>
                  <a:cubicBezTo>
                    <a:pt x="361" y="18"/>
                    <a:pt x="361" y="18"/>
                    <a:pt x="361" y="18"/>
                  </a:cubicBezTo>
                  <a:cubicBezTo>
                    <a:pt x="341" y="17"/>
                    <a:pt x="341" y="17"/>
                    <a:pt x="341" y="17"/>
                  </a:cubicBezTo>
                  <a:cubicBezTo>
                    <a:pt x="329" y="0"/>
                    <a:pt x="329" y="0"/>
                    <a:pt x="329" y="0"/>
                  </a:cubicBezTo>
                  <a:cubicBezTo>
                    <a:pt x="303" y="0"/>
                    <a:pt x="303" y="0"/>
                    <a:pt x="303" y="0"/>
                  </a:cubicBezTo>
                  <a:cubicBezTo>
                    <a:pt x="276" y="20"/>
                    <a:pt x="276" y="20"/>
                    <a:pt x="276" y="20"/>
                  </a:cubicBezTo>
                  <a:cubicBezTo>
                    <a:pt x="301" y="20"/>
                    <a:pt x="301" y="20"/>
                    <a:pt x="301" y="20"/>
                  </a:cubicBezTo>
                  <a:cubicBezTo>
                    <a:pt x="303" y="27"/>
                    <a:pt x="303" y="27"/>
                    <a:pt x="303" y="27"/>
                  </a:cubicBezTo>
                  <a:cubicBezTo>
                    <a:pt x="296" y="33"/>
                    <a:pt x="296" y="33"/>
                    <a:pt x="296" y="33"/>
                  </a:cubicBezTo>
                  <a:cubicBezTo>
                    <a:pt x="324" y="34"/>
                    <a:pt x="324" y="34"/>
                    <a:pt x="324" y="34"/>
                  </a:cubicBezTo>
                  <a:cubicBezTo>
                    <a:pt x="328" y="44"/>
                    <a:pt x="328" y="44"/>
                    <a:pt x="328" y="44"/>
                  </a:cubicBezTo>
                  <a:cubicBezTo>
                    <a:pt x="297" y="43"/>
                    <a:pt x="297" y="43"/>
                    <a:pt x="297" y="43"/>
                  </a:cubicBezTo>
                  <a:cubicBezTo>
                    <a:pt x="296" y="35"/>
                    <a:pt x="296" y="35"/>
                    <a:pt x="296" y="35"/>
                  </a:cubicBezTo>
                  <a:cubicBezTo>
                    <a:pt x="276" y="31"/>
                    <a:pt x="276" y="31"/>
                    <a:pt x="276" y="31"/>
                  </a:cubicBezTo>
                  <a:cubicBezTo>
                    <a:pt x="266" y="25"/>
                    <a:pt x="266" y="25"/>
                    <a:pt x="266" y="25"/>
                  </a:cubicBezTo>
                  <a:cubicBezTo>
                    <a:pt x="221" y="26"/>
                    <a:pt x="221" y="26"/>
                    <a:pt x="221" y="26"/>
                  </a:cubicBezTo>
                  <a:cubicBezTo>
                    <a:pt x="207" y="39"/>
                    <a:pt x="207" y="39"/>
                    <a:pt x="207" y="39"/>
                  </a:cubicBezTo>
                  <a:cubicBezTo>
                    <a:pt x="197" y="39"/>
                    <a:pt x="197" y="39"/>
                    <a:pt x="197" y="39"/>
                  </a:cubicBezTo>
                  <a:cubicBezTo>
                    <a:pt x="186" y="32"/>
                    <a:pt x="186" y="32"/>
                    <a:pt x="186" y="32"/>
                  </a:cubicBezTo>
                  <a:cubicBezTo>
                    <a:pt x="155" y="23"/>
                    <a:pt x="155" y="23"/>
                    <a:pt x="155" y="23"/>
                  </a:cubicBezTo>
                  <a:cubicBezTo>
                    <a:pt x="97" y="23"/>
                    <a:pt x="97" y="23"/>
                    <a:pt x="97" y="23"/>
                  </a:cubicBezTo>
                  <a:cubicBezTo>
                    <a:pt x="64" y="46"/>
                    <a:pt x="64" y="46"/>
                    <a:pt x="64" y="46"/>
                  </a:cubicBezTo>
                  <a:cubicBezTo>
                    <a:pt x="42" y="49"/>
                    <a:pt x="42" y="49"/>
                    <a:pt x="42" y="49"/>
                  </a:cubicBezTo>
                  <a:cubicBezTo>
                    <a:pt x="31" y="57"/>
                    <a:pt x="31" y="57"/>
                    <a:pt x="31" y="57"/>
                  </a:cubicBezTo>
                  <a:cubicBezTo>
                    <a:pt x="47" y="60"/>
                    <a:pt x="47" y="60"/>
                    <a:pt x="47" y="60"/>
                  </a:cubicBezTo>
                  <a:cubicBezTo>
                    <a:pt x="47" y="66"/>
                    <a:pt x="47" y="66"/>
                    <a:pt x="47" y="66"/>
                  </a:cubicBezTo>
                  <a:cubicBezTo>
                    <a:pt x="13" y="66"/>
                    <a:pt x="13" y="66"/>
                    <a:pt x="13" y="66"/>
                  </a:cubicBezTo>
                  <a:cubicBezTo>
                    <a:pt x="0" y="75"/>
                    <a:pt x="0" y="75"/>
                    <a:pt x="0" y="75"/>
                  </a:cubicBezTo>
                  <a:cubicBezTo>
                    <a:pt x="17" y="90"/>
                    <a:pt x="17" y="90"/>
                    <a:pt x="17" y="90"/>
                  </a:cubicBezTo>
                  <a:cubicBezTo>
                    <a:pt x="64" y="90"/>
                    <a:pt x="64" y="90"/>
                    <a:pt x="64" y="90"/>
                  </a:cubicBezTo>
                  <a:cubicBezTo>
                    <a:pt x="70" y="83"/>
                    <a:pt x="70" y="83"/>
                    <a:pt x="70" y="83"/>
                  </a:cubicBezTo>
                  <a:cubicBezTo>
                    <a:pt x="109" y="83"/>
                    <a:pt x="109" y="83"/>
                    <a:pt x="109" y="83"/>
                  </a:cubicBezTo>
                  <a:cubicBezTo>
                    <a:pt x="123" y="96"/>
                    <a:pt x="123" y="96"/>
                    <a:pt x="123" y="96"/>
                  </a:cubicBezTo>
                  <a:cubicBezTo>
                    <a:pt x="122" y="115"/>
                    <a:pt x="122" y="115"/>
                    <a:pt x="122" y="115"/>
                  </a:cubicBezTo>
                  <a:cubicBezTo>
                    <a:pt x="134" y="126"/>
                    <a:pt x="134" y="126"/>
                    <a:pt x="134" y="126"/>
                  </a:cubicBezTo>
                  <a:cubicBezTo>
                    <a:pt x="124" y="133"/>
                    <a:pt x="124" y="133"/>
                    <a:pt x="124" y="133"/>
                  </a:cubicBezTo>
                  <a:cubicBezTo>
                    <a:pt x="127" y="159"/>
                    <a:pt x="127" y="159"/>
                    <a:pt x="127" y="159"/>
                  </a:cubicBezTo>
                  <a:cubicBezTo>
                    <a:pt x="91" y="202"/>
                    <a:pt x="91" y="202"/>
                    <a:pt x="91" y="202"/>
                  </a:cubicBezTo>
                  <a:cubicBezTo>
                    <a:pt x="91" y="242"/>
                    <a:pt x="91" y="242"/>
                    <a:pt x="91" y="242"/>
                  </a:cubicBezTo>
                  <a:cubicBezTo>
                    <a:pt x="110" y="251"/>
                    <a:pt x="110" y="251"/>
                    <a:pt x="110" y="251"/>
                  </a:cubicBezTo>
                  <a:cubicBezTo>
                    <a:pt x="110" y="287"/>
                    <a:pt x="110" y="287"/>
                    <a:pt x="110" y="287"/>
                  </a:cubicBezTo>
                  <a:cubicBezTo>
                    <a:pt x="128" y="318"/>
                    <a:pt x="128" y="318"/>
                    <a:pt x="128" y="318"/>
                  </a:cubicBezTo>
                  <a:cubicBezTo>
                    <a:pt x="143" y="320"/>
                    <a:pt x="143" y="320"/>
                    <a:pt x="143" y="320"/>
                  </a:cubicBezTo>
                  <a:cubicBezTo>
                    <a:pt x="145" y="310"/>
                    <a:pt x="145" y="310"/>
                    <a:pt x="145" y="310"/>
                  </a:cubicBezTo>
                  <a:cubicBezTo>
                    <a:pt x="128" y="283"/>
                    <a:pt x="128" y="283"/>
                    <a:pt x="128" y="283"/>
                  </a:cubicBezTo>
                  <a:cubicBezTo>
                    <a:pt x="124" y="257"/>
                    <a:pt x="124" y="257"/>
                    <a:pt x="124" y="257"/>
                  </a:cubicBezTo>
                  <a:cubicBezTo>
                    <a:pt x="135" y="257"/>
                    <a:pt x="135" y="257"/>
                    <a:pt x="135" y="257"/>
                  </a:cubicBezTo>
                  <a:cubicBezTo>
                    <a:pt x="139" y="283"/>
                    <a:pt x="139" y="283"/>
                    <a:pt x="139" y="283"/>
                  </a:cubicBezTo>
                  <a:cubicBezTo>
                    <a:pt x="164" y="320"/>
                    <a:pt x="164" y="320"/>
                    <a:pt x="164" y="320"/>
                  </a:cubicBezTo>
                  <a:cubicBezTo>
                    <a:pt x="158" y="332"/>
                    <a:pt x="158" y="332"/>
                    <a:pt x="158" y="332"/>
                  </a:cubicBezTo>
                  <a:cubicBezTo>
                    <a:pt x="174" y="357"/>
                    <a:pt x="174" y="357"/>
                    <a:pt x="174" y="357"/>
                  </a:cubicBezTo>
                  <a:cubicBezTo>
                    <a:pt x="213" y="366"/>
                    <a:pt x="213" y="366"/>
                    <a:pt x="213" y="366"/>
                  </a:cubicBezTo>
                  <a:cubicBezTo>
                    <a:pt x="213" y="360"/>
                    <a:pt x="213" y="360"/>
                    <a:pt x="213" y="360"/>
                  </a:cubicBezTo>
                  <a:cubicBezTo>
                    <a:pt x="229" y="362"/>
                    <a:pt x="229" y="362"/>
                    <a:pt x="229" y="362"/>
                  </a:cubicBezTo>
                  <a:cubicBezTo>
                    <a:pt x="228" y="374"/>
                    <a:pt x="228" y="374"/>
                    <a:pt x="228" y="374"/>
                  </a:cubicBezTo>
                  <a:cubicBezTo>
                    <a:pt x="240" y="376"/>
                    <a:pt x="240" y="376"/>
                    <a:pt x="240" y="376"/>
                  </a:cubicBezTo>
                  <a:cubicBezTo>
                    <a:pt x="260" y="381"/>
                    <a:pt x="260" y="381"/>
                    <a:pt x="260" y="381"/>
                  </a:cubicBezTo>
                  <a:cubicBezTo>
                    <a:pt x="287" y="412"/>
                    <a:pt x="287" y="412"/>
                    <a:pt x="287" y="412"/>
                  </a:cubicBezTo>
                  <a:cubicBezTo>
                    <a:pt x="322" y="415"/>
                    <a:pt x="322" y="415"/>
                    <a:pt x="322" y="415"/>
                  </a:cubicBezTo>
                  <a:cubicBezTo>
                    <a:pt x="325" y="443"/>
                    <a:pt x="325" y="443"/>
                    <a:pt x="325" y="443"/>
                  </a:cubicBezTo>
                  <a:cubicBezTo>
                    <a:pt x="301" y="460"/>
                    <a:pt x="301" y="460"/>
                    <a:pt x="301" y="460"/>
                  </a:cubicBezTo>
                  <a:cubicBezTo>
                    <a:pt x="300" y="485"/>
                    <a:pt x="300" y="485"/>
                    <a:pt x="300" y="485"/>
                  </a:cubicBezTo>
                  <a:cubicBezTo>
                    <a:pt x="297" y="501"/>
                    <a:pt x="297" y="501"/>
                    <a:pt x="297" y="501"/>
                  </a:cubicBezTo>
                  <a:cubicBezTo>
                    <a:pt x="331" y="544"/>
                    <a:pt x="331" y="544"/>
                    <a:pt x="331" y="544"/>
                  </a:cubicBezTo>
                  <a:cubicBezTo>
                    <a:pt x="334" y="559"/>
                    <a:pt x="334" y="559"/>
                    <a:pt x="334" y="559"/>
                  </a:cubicBezTo>
                  <a:cubicBezTo>
                    <a:pt x="334" y="559"/>
                    <a:pt x="346" y="562"/>
                    <a:pt x="348" y="562"/>
                  </a:cubicBezTo>
                  <a:cubicBezTo>
                    <a:pt x="349" y="562"/>
                    <a:pt x="376" y="582"/>
                    <a:pt x="376" y="582"/>
                  </a:cubicBezTo>
                  <a:cubicBezTo>
                    <a:pt x="376" y="661"/>
                    <a:pt x="376" y="661"/>
                    <a:pt x="376" y="661"/>
                  </a:cubicBezTo>
                  <a:cubicBezTo>
                    <a:pt x="385" y="663"/>
                    <a:pt x="385" y="663"/>
                    <a:pt x="385" y="663"/>
                  </a:cubicBezTo>
                  <a:cubicBezTo>
                    <a:pt x="379" y="699"/>
                    <a:pt x="379" y="699"/>
                    <a:pt x="379" y="699"/>
                  </a:cubicBezTo>
                  <a:cubicBezTo>
                    <a:pt x="395" y="720"/>
                    <a:pt x="395" y="720"/>
                    <a:pt x="395" y="720"/>
                  </a:cubicBezTo>
                  <a:cubicBezTo>
                    <a:pt x="392" y="756"/>
                    <a:pt x="392" y="756"/>
                    <a:pt x="392" y="756"/>
                  </a:cubicBezTo>
                  <a:cubicBezTo>
                    <a:pt x="413" y="793"/>
                    <a:pt x="413" y="793"/>
                    <a:pt x="413" y="793"/>
                  </a:cubicBezTo>
                  <a:cubicBezTo>
                    <a:pt x="440" y="817"/>
                    <a:pt x="440" y="817"/>
                    <a:pt x="440" y="817"/>
                  </a:cubicBezTo>
                  <a:cubicBezTo>
                    <a:pt x="467" y="817"/>
                    <a:pt x="467" y="817"/>
                    <a:pt x="467" y="817"/>
                  </a:cubicBezTo>
                  <a:cubicBezTo>
                    <a:pt x="470" y="809"/>
                    <a:pt x="470" y="809"/>
                    <a:pt x="470" y="809"/>
                  </a:cubicBezTo>
                  <a:cubicBezTo>
                    <a:pt x="450" y="792"/>
                    <a:pt x="450" y="792"/>
                    <a:pt x="450" y="792"/>
                  </a:cubicBezTo>
                  <a:cubicBezTo>
                    <a:pt x="451" y="783"/>
                    <a:pt x="451" y="783"/>
                    <a:pt x="451" y="783"/>
                  </a:cubicBezTo>
                  <a:cubicBezTo>
                    <a:pt x="455" y="773"/>
                    <a:pt x="455" y="773"/>
                    <a:pt x="455" y="773"/>
                  </a:cubicBezTo>
                  <a:cubicBezTo>
                    <a:pt x="455" y="763"/>
                    <a:pt x="455" y="763"/>
                    <a:pt x="455" y="763"/>
                  </a:cubicBezTo>
                  <a:cubicBezTo>
                    <a:pt x="442" y="762"/>
                    <a:pt x="442" y="762"/>
                    <a:pt x="442" y="762"/>
                  </a:cubicBezTo>
                  <a:cubicBezTo>
                    <a:pt x="435" y="754"/>
                    <a:pt x="435" y="754"/>
                    <a:pt x="435" y="754"/>
                  </a:cubicBezTo>
                  <a:cubicBezTo>
                    <a:pt x="446" y="743"/>
                    <a:pt x="446" y="743"/>
                    <a:pt x="446" y="743"/>
                  </a:cubicBezTo>
                  <a:cubicBezTo>
                    <a:pt x="448" y="735"/>
                    <a:pt x="448" y="735"/>
                    <a:pt x="448" y="735"/>
                  </a:cubicBezTo>
                  <a:cubicBezTo>
                    <a:pt x="435" y="731"/>
                    <a:pt x="435" y="731"/>
                    <a:pt x="435" y="731"/>
                  </a:cubicBezTo>
                  <a:cubicBezTo>
                    <a:pt x="436" y="724"/>
                    <a:pt x="436" y="724"/>
                    <a:pt x="436" y="724"/>
                  </a:cubicBezTo>
                  <a:cubicBezTo>
                    <a:pt x="454" y="721"/>
                    <a:pt x="454" y="721"/>
                    <a:pt x="454" y="721"/>
                  </a:cubicBezTo>
                  <a:cubicBezTo>
                    <a:pt x="481" y="708"/>
                    <a:pt x="481" y="708"/>
                    <a:pt x="481" y="708"/>
                  </a:cubicBezTo>
                  <a:cubicBezTo>
                    <a:pt x="490" y="691"/>
                    <a:pt x="490" y="691"/>
                    <a:pt x="490" y="691"/>
                  </a:cubicBezTo>
                  <a:cubicBezTo>
                    <a:pt x="518" y="655"/>
                    <a:pt x="518" y="655"/>
                    <a:pt x="518" y="655"/>
                  </a:cubicBezTo>
                  <a:cubicBezTo>
                    <a:pt x="512" y="626"/>
                    <a:pt x="512" y="626"/>
                    <a:pt x="512" y="626"/>
                  </a:cubicBezTo>
                  <a:cubicBezTo>
                    <a:pt x="521" y="611"/>
                    <a:pt x="521" y="611"/>
                    <a:pt x="521" y="611"/>
                  </a:cubicBezTo>
                  <a:cubicBezTo>
                    <a:pt x="547" y="612"/>
                    <a:pt x="547" y="612"/>
                    <a:pt x="547" y="612"/>
                  </a:cubicBezTo>
                  <a:cubicBezTo>
                    <a:pt x="565" y="598"/>
                    <a:pt x="565" y="598"/>
                    <a:pt x="565" y="598"/>
                  </a:cubicBezTo>
                  <a:cubicBezTo>
                    <a:pt x="570" y="543"/>
                    <a:pt x="570" y="543"/>
                    <a:pt x="570" y="543"/>
                  </a:cubicBezTo>
                  <a:cubicBezTo>
                    <a:pt x="590" y="518"/>
                    <a:pt x="590" y="518"/>
                    <a:pt x="590" y="518"/>
                  </a:cubicBezTo>
                  <a:cubicBezTo>
                    <a:pt x="593" y="503"/>
                    <a:pt x="593" y="503"/>
                    <a:pt x="593" y="503"/>
                  </a:cubicBezTo>
                  <a:cubicBezTo>
                    <a:pt x="575" y="497"/>
                    <a:pt x="575" y="497"/>
                    <a:pt x="575" y="497"/>
                  </a:cubicBezTo>
                  <a:lnTo>
                    <a:pt x="564" y="478"/>
                  </a:lnTo>
                  <a:close/>
                  <a:moveTo>
                    <a:pt x="358" y="197"/>
                  </a:moveTo>
                  <a:cubicBezTo>
                    <a:pt x="351" y="204"/>
                    <a:pt x="351" y="204"/>
                    <a:pt x="351" y="204"/>
                  </a:cubicBezTo>
                  <a:cubicBezTo>
                    <a:pt x="337" y="204"/>
                    <a:pt x="337" y="204"/>
                    <a:pt x="337" y="204"/>
                  </a:cubicBezTo>
                  <a:cubicBezTo>
                    <a:pt x="339" y="194"/>
                    <a:pt x="339" y="194"/>
                    <a:pt x="339" y="194"/>
                  </a:cubicBezTo>
                  <a:cubicBezTo>
                    <a:pt x="346" y="193"/>
                    <a:pt x="346" y="193"/>
                    <a:pt x="346" y="193"/>
                  </a:cubicBezTo>
                  <a:cubicBezTo>
                    <a:pt x="347" y="190"/>
                    <a:pt x="347" y="190"/>
                    <a:pt x="347" y="190"/>
                  </a:cubicBezTo>
                  <a:cubicBezTo>
                    <a:pt x="358" y="188"/>
                    <a:pt x="358" y="188"/>
                    <a:pt x="358" y="188"/>
                  </a:cubicBezTo>
                  <a:lnTo>
                    <a:pt x="358" y="197"/>
                  </a:lnTo>
                  <a:close/>
                  <a:moveTo>
                    <a:pt x="361" y="179"/>
                  </a:moveTo>
                  <a:cubicBezTo>
                    <a:pt x="354" y="184"/>
                    <a:pt x="354" y="184"/>
                    <a:pt x="354" y="184"/>
                  </a:cubicBezTo>
                  <a:cubicBezTo>
                    <a:pt x="346" y="185"/>
                    <a:pt x="346" y="185"/>
                    <a:pt x="346" y="185"/>
                  </a:cubicBezTo>
                  <a:cubicBezTo>
                    <a:pt x="346" y="185"/>
                    <a:pt x="346" y="172"/>
                    <a:pt x="346" y="170"/>
                  </a:cubicBezTo>
                  <a:cubicBezTo>
                    <a:pt x="361" y="170"/>
                    <a:pt x="361" y="170"/>
                    <a:pt x="361" y="170"/>
                  </a:cubicBezTo>
                  <a:lnTo>
                    <a:pt x="361" y="179"/>
                  </a:lnTo>
                  <a:close/>
                  <a:moveTo>
                    <a:pt x="374" y="169"/>
                  </a:moveTo>
                  <a:cubicBezTo>
                    <a:pt x="381" y="173"/>
                    <a:pt x="381" y="173"/>
                    <a:pt x="381" y="173"/>
                  </a:cubicBezTo>
                  <a:cubicBezTo>
                    <a:pt x="375" y="178"/>
                    <a:pt x="375" y="178"/>
                    <a:pt x="375" y="178"/>
                  </a:cubicBezTo>
                  <a:cubicBezTo>
                    <a:pt x="370" y="173"/>
                    <a:pt x="370" y="173"/>
                    <a:pt x="370" y="173"/>
                  </a:cubicBezTo>
                  <a:lnTo>
                    <a:pt x="374" y="169"/>
                  </a:lnTo>
                  <a:close/>
                  <a:moveTo>
                    <a:pt x="365" y="180"/>
                  </a:moveTo>
                  <a:cubicBezTo>
                    <a:pt x="366" y="180"/>
                    <a:pt x="366" y="180"/>
                    <a:pt x="366" y="180"/>
                  </a:cubicBezTo>
                  <a:cubicBezTo>
                    <a:pt x="383" y="185"/>
                    <a:pt x="383" y="185"/>
                    <a:pt x="383" y="185"/>
                  </a:cubicBezTo>
                  <a:cubicBezTo>
                    <a:pt x="383" y="194"/>
                    <a:pt x="383" y="194"/>
                    <a:pt x="383" y="194"/>
                  </a:cubicBezTo>
                  <a:cubicBezTo>
                    <a:pt x="369" y="194"/>
                    <a:pt x="369" y="194"/>
                    <a:pt x="369" y="194"/>
                  </a:cubicBezTo>
                  <a:cubicBezTo>
                    <a:pt x="365" y="188"/>
                    <a:pt x="365" y="188"/>
                    <a:pt x="365" y="188"/>
                  </a:cubicBezTo>
                  <a:lnTo>
                    <a:pt x="365" y="180"/>
                  </a:lnTo>
                  <a:close/>
                  <a:moveTo>
                    <a:pt x="353" y="156"/>
                  </a:moveTo>
                  <a:cubicBezTo>
                    <a:pt x="363" y="164"/>
                    <a:pt x="363" y="164"/>
                    <a:pt x="363" y="164"/>
                  </a:cubicBezTo>
                  <a:cubicBezTo>
                    <a:pt x="353" y="167"/>
                    <a:pt x="353" y="167"/>
                    <a:pt x="353" y="167"/>
                  </a:cubicBezTo>
                  <a:lnTo>
                    <a:pt x="353" y="156"/>
                  </a:lnTo>
                  <a:close/>
                  <a:moveTo>
                    <a:pt x="314" y="157"/>
                  </a:moveTo>
                  <a:cubicBezTo>
                    <a:pt x="327" y="152"/>
                    <a:pt x="327" y="152"/>
                    <a:pt x="327" y="152"/>
                  </a:cubicBezTo>
                  <a:cubicBezTo>
                    <a:pt x="345" y="152"/>
                    <a:pt x="345" y="152"/>
                    <a:pt x="345" y="152"/>
                  </a:cubicBezTo>
                  <a:cubicBezTo>
                    <a:pt x="345" y="157"/>
                    <a:pt x="345" y="157"/>
                    <a:pt x="345" y="157"/>
                  </a:cubicBezTo>
                  <a:cubicBezTo>
                    <a:pt x="348" y="157"/>
                    <a:pt x="348" y="157"/>
                    <a:pt x="348" y="157"/>
                  </a:cubicBezTo>
                  <a:cubicBezTo>
                    <a:pt x="348" y="167"/>
                    <a:pt x="348" y="167"/>
                    <a:pt x="348" y="167"/>
                  </a:cubicBezTo>
                  <a:cubicBezTo>
                    <a:pt x="321" y="167"/>
                    <a:pt x="321" y="167"/>
                    <a:pt x="321" y="167"/>
                  </a:cubicBezTo>
                  <a:cubicBezTo>
                    <a:pt x="311" y="164"/>
                    <a:pt x="311" y="164"/>
                    <a:pt x="311" y="164"/>
                  </a:cubicBezTo>
                  <a:lnTo>
                    <a:pt x="314" y="157"/>
                  </a:lnTo>
                  <a:close/>
                  <a:moveTo>
                    <a:pt x="311" y="182"/>
                  </a:moveTo>
                  <a:cubicBezTo>
                    <a:pt x="321" y="170"/>
                    <a:pt x="321" y="170"/>
                    <a:pt x="321" y="170"/>
                  </a:cubicBezTo>
                  <a:cubicBezTo>
                    <a:pt x="337" y="170"/>
                    <a:pt x="337" y="170"/>
                    <a:pt x="337" y="170"/>
                  </a:cubicBezTo>
                  <a:cubicBezTo>
                    <a:pt x="317" y="197"/>
                    <a:pt x="317" y="197"/>
                    <a:pt x="317" y="197"/>
                  </a:cubicBezTo>
                  <a:cubicBezTo>
                    <a:pt x="309" y="193"/>
                    <a:pt x="309" y="193"/>
                    <a:pt x="309" y="193"/>
                  </a:cubicBezTo>
                  <a:lnTo>
                    <a:pt x="311" y="182"/>
                  </a:lnTo>
                  <a:close/>
                  <a:moveTo>
                    <a:pt x="297" y="117"/>
                  </a:moveTo>
                  <a:cubicBezTo>
                    <a:pt x="308" y="120"/>
                    <a:pt x="308" y="120"/>
                    <a:pt x="308" y="120"/>
                  </a:cubicBezTo>
                  <a:cubicBezTo>
                    <a:pt x="304" y="134"/>
                    <a:pt x="304" y="134"/>
                    <a:pt x="304" y="134"/>
                  </a:cubicBezTo>
                  <a:cubicBezTo>
                    <a:pt x="292" y="138"/>
                    <a:pt x="292" y="138"/>
                    <a:pt x="292" y="138"/>
                  </a:cubicBezTo>
                  <a:cubicBezTo>
                    <a:pt x="285" y="123"/>
                    <a:pt x="285" y="123"/>
                    <a:pt x="285" y="123"/>
                  </a:cubicBezTo>
                  <a:lnTo>
                    <a:pt x="297" y="117"/>
                  </a:lnTo>
                  <a:close/>
                  <a:moveTo>
                    <a:pt x="243" y="49"/>
                  </a:moveTo>
                  <a:cubicBezTo>
                    <a:pt x="243" y="48"/>
                    <a:pt x="243" y="48"/>
                    <a:pt x="243" y="48"/>
                  </a:cubicBezTo>
                  <a:cubicBezTo>
                    <a:pt x="253" y="48"/>
                    <a:pt x="253" y="48"/>
                    <a:pt x="253" y="48"/>
                  </a:cubicBezTo>
                  <a:cubicBezTo>
                    <a:pt x="254" y="44"/>
                    <a:pt x="254" y="44"/>
                    <a:pt x="254" y="44"/>
                  </a:cubicBezTo>
                  <a:cubicBezTo>
                    <a:pt x="270" y="44"/>
                    <a:pt x="270" y="44"/>
                    <a:pt x="270" y="44"/>
                  </a:cubicBezTo>
                  <a:cubicBezTo>
                    <a:pt x="270" y="51"/>
                    <a:pt x="270" y="51"/>
                    <a:pt x="270" y="51"/>
                  </a:cubicBezTo>
                  <a:cubicBezTo>
                    <a:pt x="265" y="58"/>
                    <a:pt x="265" y="58"/>
                    <a:pt x="265" y="58"/>
                  </a:cubicBezTo>
                  <a:cubicBezTo>
                    <a:pt x="243" y="58"/>
                    <a:pt x="243" y="58"/>
                    <a:pt x="243" y="58"/>
                  </a:cubicBezTo>
                  <a:lnTo>
                    <a:pt x="243" y="49"/>
                  </a:lnTo>
                  <a:close/>
                  <a:moveTo>
                    <a:pt x="259" y="71"/>
                  </a:moveTo>
                  <a:cubicBezTo>
                    <a:pt x="259" y="71"/>
                    <a:pt x="269" y="69"/>
                    <a:pt x="270" y="69"/>
                  </a:cubicBezTo>
                  <a:cubicBezTo>
                    <a:pt x="271" y="69"/>
                    <a:pt x="270" y="79"/>
                    <a:pt x="270" y="79"/>
                  </a:cubicBezTo>
                  <a:cubicBezTo>
                    <a:pt x="247" y="80"/>
                    <a:pt x="247" y="80"/>
                    <a:pt x="247" y="80"/>
                  </a:cubicBezTo>
                  <a:cubicBezTo>
                    <a:pt x="243" y="75"/>
                    <a:pt x="243" y="75"/>
                    <a:pt x="243" y="75"/>
                  </a:cubicBezTo>
                  <a:lnTo>
                    <a:pt x="259"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Lato" panose="020F0502020204030203" pitchFamily="34" charset="0"/>
              </a:endParaRPr>
            </a:p>
          </p:txBody>
        </p:sp>
      </p:grpSp>
      <p:sp>
        <p:nvSpPr>
          <p:cNvPr id="114" name="Freeform 28"/>
          <p:cNvSpPr>
            <a:spLocks noEditPoints="1"/>
          </p:cNvSpPr>
          <p:nvPr/>
        </p:nvSpPr>
        <p:spPr bwMode="auto">
          <a:xfrm>
            <a:off x="7551740" y="3565748"/>
            <a:ext cx="362012" cy="530632"/>
          </a:xfrm>
          <a:custGeom>
            <a:avLst/>
            <a:gdLst>
              <a:gd name="T0" fmla="*/ 50 w 100"/>
              <a:gd name="T1" fmla="*/ 0 h 132"/>
              <a:gd name="T2" fmla="*/ 0 w 100"/>
              <a:gd name="T3" fmla="*/ 50 h 132"/>
              <a:gd name="T4" fmla="*/ 50 w 100"/>
              <a:gd name="T5" fmla="*/ 132 h 132"/>
              <a:gd name="T6" fmla="*/ 100 w 100"/>
              <a:gd name="T7" fmla="*/ 50 h 132"/>
              <a:gd name="T8" fmla="*/ 50 w 100"/>
              <a:gd name="T9" fmla="*/ 0 h 132"/>
              <a:gd name="T10" fmla="*/ 50 w 100"/>
              <a:gd name="T11" fmla="*/ 66 h 132"/>
              <a:gd name="T12" fmla="*/ 30 w 100"/>
              <a:gd name="T13" fmla="*/ 46 h 132"/>
              <a:gd name="T14" fmla="*/ 50 w 100"/>
              <a:gd name="T15" fmla="*/ 26 h 132"/>
              <a:gd name="T16" fmla="*/ 70 w 100"/>
              <a:gd name="T17" fmla="*/ 46 h 132"/>
              <a:gd name="T18" fmla="*/ 50 w 100"/>
              <a:gd name="T19" fmla="*/ 6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132">
                <a:moveTo>
                  <a:pt x="50" y="0"/>
                </a:moveTo>
                <a:cubicBezTo>
                  <a:pt x="22" y="0"/>
                  <a:pt x="0" y="22"/>
                  <a:pt x="0" y="50"/>
                </a:cubicBezTo>
                <a:cubicBezTo>
                  <a:pt x="0" y="78"/>
                  <a:pt x="50" y="132"/>
                  <a:pt x="50" y="132"/>
                </a:cubicBezTo>
                <a:cubicBezTo>
                  <a:pt x="50" y="132"/>
                  <a:pt x="100" y="78"/>
                  <a:pt x="100" y="50"/>
                </a:cubicBezTo>
                <a:cubicBezTo>
                  <a:pt x="100" y="22"/>
                  <a:pt x="78" y="0"/>
                  <a:pt x="50" y="0"/>
                </a:cubicBezTo>
                <a:close/>
                <a:moveTo>
                  <a:pt x="50" y="66"/>
                </a:moveTo>
                <a:cubicBezTo>
                  <a:pt x="39" y="66"/>
                  <a:pt x="30" y="57"/>
                  <a:pt x="30" y="46"/>
                </a:cubicBezTo>
                <a:cubicBezTo>
                  <a:pt x="30" y="35"/>
                  <a:pt x="39" y="26"/>
                  <a:pt x="50" y="26"/>
                </a:cubicBezTo>
                <a:cubicBezTo>
                  <a:pt x="61" y="26"/>
                  <a:pt x="70" y="35"/>
                  <a:pt x="70" y="46"/>
                </a:cubicBezTo>
                <a:cubicBezTo>
                  <a:pt x="70" y="57"/>
                  <a:pt x="61" y="66"/>
                  <a:pt x="50" y="66"/>
                </a:cubicBezTo>
                <a:close/>
              </a:path>
            </a:pathLst>
          </a:custGeom>
          <a:solidFill>
            <a:schemeClr val="bg1">
              <a:lumMod val="95000"/>
            </a:schemeClr>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vert="horz" wrap="square" lIns="117528" tIns="58764" rIns="117528" bIns="58764" numCol="1" anchor="t" anchorCtr="0" compatLnSpc="1">
            <a:prstTxWarp prst="textNoShape">
              <a:avLst/>
            </a:prstTxWarp>
          </a:bodyPr>
          <a:lstStyle/>
          <a:p>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Lato" panose="020F0502020204030203" pitchFamily="34" charset="0"/>
            </a:endParaRPr>
          </a:p>
        </p:txBody>
      </p:sp>
      <p:pic>
        <p:nvPicPr>
          <p:cNvPr id="115" name="Picture 1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26061" y="7955301"/>
            <a:ext cx="1797956" cy="1972400"/>
          </a:xfrm>
          <a:prstGeom prst="rect">
            <a:avLst/>
          </a:prstGeom>
        </p:spPr>
      </p:pic>
      <p:sp>
        <p:nvSpPr>
          <p:cNvPr id="116" name="Text Placeholder 14"/>
          <p:cNvSpPr txBox="1">
            <a:spLocks noGrp="1"/>
          </p:cNvSpPr>
          <p:nvPr>
            <p:ph type="body" sz="quarter" idx="10"/>
          </p:nvPr>
        </p:nvSpPr>
        <p:spPr>
          <a:xfrm>
            <a:off x="497512" y="9156700"/>
            <a:ext cx="8769020" cy="33612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sz="1800" dirty="0">
                <a:solidFill>
                  <a:schemeClr val="bg1">
                    <a:lumMod val="65000"/>
                  </a:schemeClr>
                </a:solidFill>
                <a:latin typeface="Lato" panose="020F0502020204030203" pitchFamily="34" charset="0"/>
                <a:ea typeface="Lato" panose="020F0502020204030203" pitchFamily="34" charset="0"/>
                <a:cs typeface="Lato" panose="020F0502020204030203" pitchFamily="34" charset="0"/>
              </a:rPr>
              <a:t>TRUE MONGOLIAN GENUINE LEATHER  </a:t>
            </a:r>
          </a:p>
        </p:txBody>
      </p:sp>
      <p:pic>
        <p:nvPicPr>
          <p:cNvPr id="38" name="Picture 5" descr="C:\Users\Lenovo\Downloads\red-telephone-icon-png-5.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6288674">
            <a:off x="10227143" y="4799458"/>
            <a:ext cx="489578" cy="48957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0960091" y="4915606"/>
            <a:ext cx="745332" cy="415498"/>
          </a:xfrm>
          <a:prstGeom prst="rect">
            <a:avLst/>
          </a:prstGeom>
        </p:spPr>
        <p:txBody>
          <a:bodyPr wrap="none">
            <a:spAutoFit/>
          </a:bodyPr>
          <a:lstStyle/>
          <a:p>
            <a:r>
              <a:rPr lang="mn-MN" sz="2000" b="1" dirty="0">
                <a:solidFill>
                  <a:schemeClr val="tx1">
                    <a:lumMod val="50000"/>
                    <a:lumOff val="50000"/>
                  </a:schemeClr>
                </a:solidFill>
                <a:cs typeface="Arial" panose="020B0604020202020204" pitchFamily="34" charset="0"/>
              </a:rPr>
              <a:t>УТАС</a:t>
            </a:r>
            <a:endParaRPr lang="en-US" sz="2000" dirty="0">
              <a:solidFill>
                <a:schemeClr val="tx1">
                  <a:lumMod val="50000"/>
                  <a:lumOff val="50000"/>
                </a:schemeClr>
              </a:solidFill>
            </a:endParaRPr>
          </a:p>
        </p:txBody>
      </p:sp>
      <p:pic>
        <p:nvPicPr>
          <p:cNvPr id="10242" name="Picture 2"/>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155037" y="6532226"/>
            <a:ext cx="671513"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167131" y="3473841"/>
            <a:ext cx="595617" cy="627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140850" y="1256328"/>
            <a:ext cx="648177" cy="595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1523916"/>
      </p:ext>
    </p:extLst>
  </p:cSld>
  <p:clrMapOvr>
    <a:masterClrMapping/>
  </p:clrMapOvr>
  <p:transition spd="slow">
    <p:push dir="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Rectangle 2"/>
          <p:cNvSpPr/>
          <p:nvPr/>
        </p:nvSpPr>
        <p:spPr>
          <a:xfrm>
            <a:off x="8168580" y="172570"/>
            <a:ext cx="5658115" cy="1035420"/>
          </a:xfrm>
          <a:prstGeom prst="rect">
            <a:avLst/>
          </a:prstGeom>
          <a:solidFill>
            <a:srgbClr val="095763"/>
          </a:solidFill>
          <a:ln w="12700" cap="flat">
            <a:solidFill>
              <a:schemeClr val="bg1">
                <a:lumMod val="6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2643" tIns="32643" rIns="32643" bIns="32643" numCol="1" spcCol="24482" rtlCol="0" anchor="ctr">
            <a:spAutoFit/>
          </a:bodyPr>
          <a:lstStyle/>
          <a:p>
            <a:endParaRPr lang="en-US" sz="21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r>
              <a:rPr lang="en-US" sz="2100" dirty="0">
                <a:solidFill>
                  <a:schemeClr val="bg1"/>
                </a:solidFill>
                <a:latin typeface="Segoe UI" panose="020B0502040204020203" pitchFamily="34" charset="0"/>
                <a:ea typeface="Segoe UI" panose="020B0502040204020203" pitchFamily="34" charset="0"/>
                <a:cs typeface="Segoe UI" panose="020B0502040204020203" pitchFamily="34" charset="0"/>
              </a:rPr>
              <a:t>   КОМПАНИЙН ЕРӨНХИЙ ТАНИЛЦУУЛГА</a:t>
            </a:r>
          </a:p>
          <a:p>
            <a:pPr algn="ctr" defTabSz="530447" hangingPunct="0"/>
            <a:endParaRPr lang="en-US" sz="2100" dirty="0">
              <a:solidFill>
                <a:srgbClr val="FFFFFF"/>
              </a:solidFill>
              <a:latin typeface="Segoe UI" panose="020B0502040204020203" pitchFamily="34" charset="0"/>
              <a:ea typeface="Segoe UI" panose="020B0502040204020203" pitchFamily="34" charset="0"/>
              <a:cs typeface="Segoe UI" panose="020B0502040204020203" pitchFamily="34" charset="0"/>
              <a:sym typeface="Helvetica Light"/>
            </a:endParaRPr>
          </a:p>
        </p:txBody>
      </p:sp>
      <p:sp>
        <p:nvSpPr>
          <p:cNvPr id="8" name="Rectangle 7"/>
          <p:cNvSpPr/>
          <p:nvPr/>
        </p:nvSpPr>
        <p:spPr>
          <a:xfrm>
            <a:off x="440352" y="1933737"/>
            <a:ext cx="3700086" cy="8369299"/>
          </a:xfrm>
          <a:prstGeom prst="rect">
            <a:avLst/>
          </a:prstGeom>
        </p:spPr>
        <p:txBody>
          <a:bodyPr wrap="square" lIns="58757" tIns="29379" rIns="58757" bIns="29379">
            <a:spAutoFit/>
          </a:bodyPr>
          <a:lstStyle/>
          <a:p>
            <a:pPr fontAlgn="t" hangingPunct="1"/>
            <a:endParaRPr lang="en-US" sz="150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endParaRPr>
          </a:p>
          <a:p>
            <a:pPr fontAlgn="t" hangingPunct="1"/>
            <a:r>
              <a:rPr lang="mn-MN" sz="1500" b="1" dirty="0">
                <a:solidFill>
                  <a:srgbClr val="095763"/>
                </a:solidFill>
                <a:latin typeface="Times New Roman" panose="02020603050405020304" pitchFamily="18" charset="0"/>
                <a:ea typeface="Segoe UI" panose="020B0502040204020203" pitchFamily="34" charset="0"/>
                <a:cs typeface="Times New Roman" panose="02020603050405020304" pitchFamily="18" charset="0"/>
              </a:rPr>
              <a:t>Компаний оноосон нэр</a:t>
            </a:r>
          </a:p>
          <a:p>
            <a:pPr fontAlgn="t" hangingPunct="1"/>
            <a:endParaRPr lang="en-US" sz="1500" b="1" dirty="0">
              <a:solidFill>
                <a:srgbClr val="095763"/>
              </a:solidFill>
              <a:latin typeface="Times New Roman" panose="02020603050405020304" pitchFamily="18" charset="0"/>
              <a:ea typeface="Segoe UI" panose="020B0502040204020203" pitchFamily="34" charset="0"/>
              <a:cs typeface="Times New Roman" panose="02020603050405020304" pitchFamily="18" charset="0"/>
            </a:endParaRPr>
          </a:p>
          <a:p>
            <a:pPr fontAlgn="t" hangingPunct="1"/>
            <a:r>
              <a:rPr lang="mn-MN" sz="1500" b="1" dirty="0">
                <a:solidFill>
                  <a:srgbClr val="095763"/>
                </a:solidFill>
                <a:latin typeface="Times New Roman" panose="02020603050405020304" pitchFamily="18" charset="0"/>
                <a:ea typeface="Segoe UI" panose="020B0502040204020203" pitchFamily="34" charset="0"/>
                <a:cs typeface="Times New Roman" panose="02020603050405020304" pitchFamily="18" charset="0"/>
              </a:rPr>
              <a:t>Үйл ажиллагааны чиглэл</a:t>
            </a:r>
            <a:endParaRPr lang="en-US" sz="1500" b="1" dirty="0">
              <a:solidFill>
                <a:srgbClr val="095763"/>
              </a:solidFill>
              <a:latin typeface="Times New Roman" panose="02020603050405020304" pitchFamily="18" charset="0"/>
              <a:ea typeface="Segoe UI" panose="020B0502040204020203" pitchFamily="34" charset="0"/>
              <a:cs typeface="Times New Roman" panose="02020603050405020304" pitchFamily="18" charset="0"/>
            </a:endParaRPr>
          </a:p>
          <a:p>
            <a:endParaRPr lang="en-US" sz="1500" b="1" dirty="0">
              <a:solidFill>
                <a:srgbClr val="095763"/>
              </a:solidFill>
              <a:latin typeface="Times New Roman" panose="02020603050405020304" pitchFamily="18" charset="0"/>
              <a:ea typeface="Segoe UI" panose="020B0502040204020203" pitchFamily="34" charset="0"/>
              <a:cs typeface="Times New Roman" panose="02020603050405020304" pitchFamily="18" charset="0"/>
            </a:endParaRPr>
          </a:p>
          <a:p>
            <a:pPr fontAlgn="t" hangingPunct="1"/>
            <a:endParaRPr lang="mn-MN" sz="1500" b="1" dirty="0">
              <a:solidFill>
                <a:srgbClr val="095763"/>
              </a:solidFill>
              <a:latin typeface="Times New Roman" panose="02020603050405020304" pitchFamily="18" charset="0"/>
              <a:ea typeface="Segoe UI" panose="020B0502040204020203" pitchFamily="34" charset="0"/>
              <a:cs typeface="Times New Roman" panose="02020603050405020304" pitchFamily="18" charset="0"/>
            </a:endParaRPr>
          </a:p>
          <a:p>
            <a:pPr fontAlgn="t" hangingPunct="1"/>
            <a:r>
              <a:rPr lang="mn-MN" sz="1500" b="1" dirty="0">
                <a:solidFill>
                  <a:srgbClr val="095763"/>
                </a:solidFill>
                <a:latin typeface="Times New Roman" panose="02020603050405020304" pitchFamily="18" charset="0"/>
                <a:ea typeface="Segoe UI" panose="020B0502040204020203" pitchFamily="34" charset="0"/>
                <a:cs typeface="Times New Roman" panose="02020603050405020304" pitchFamily="18" charset="0"/>
              </a:rPr>
              <a:t>Компанийн албан ёсны хаяг</a:t>
            </a:r>
            <a:endParaRPr lang="en-US" sz="1500" b="1" dirty="0">
              <a:solidFill>
                <a:srgbClr val="095763"/>
              </a:solidFill>
              <a:latin typeface="Times New Roman" panose="02020603050405020304" pitchFamily="18" charset="0"/>
              <a:ea typeface="Segoe UI" panose="020B0502040204020203" pitchFamily="34" charset="0"/>
              <a:cs typeface="Times New Roman" panose="02020603050405020304" pitchFamily="18" charset="0"/>
            </a:endParaRPr>
          </a:p>
          <a:p>
            <a:pPr fontAlgn="t" hangingPunct="1"/>
            <a:endParaRPr lang="en-US" sz="1500" b="1" dirty="0">
              <a:solidFill>
                <a:srgbClr val="095763"/>
              </a:solidFill>
              <a:latin typeface="Times New Roman" panose="02020603050405020304" pitchFamily="18" charset="0"/>
              <a:ea typeface="Segoe UI" panose="020B0502040204020203" pitchFamily="34" charset="0"/>
              <a:cs typeface="Times New Roman" panose="02020603050405020304" pitchFamily="18" charset="0"/>
            </a:endParaRPr>
          </a:p>
          <a:p>
            <a:pPr fontAlgn="t" hangingPunct="1"/>
            <a:r>
              <a:rPr lang="mn-MN" sz="1500" b="1" dirty="0">
                <a:solidFill>
                  <a:srgbClr val="095763"/>
                </a:solidFill>
                <a:latin typeface="Times New Roman" panose="02020603050405020304" pitchFamily="18" charset="0"/>
                <a:ea typeface="Segoe UI" panose="020B0502040204020203" pitchFamily="34" charset="0"/>
                <a:cs typeface="Times New Roman" panose="02020603050405020304" pitchFamily="18" charset="0"/>
              </a:rPr>
              <a:t>Холбоо барих</a:t>
            </a:r>
          </a:p>
          <a:p>
            <a:pPr fontAlgn="t" hangingPunct="1"/>
            <a:endParaRPr lang="mn-MN" sz="1500" b="1" dirty="0">
              <a:solidFill>
                <a:srgbClr val="095763"/>
              </a:solidFill>
              <a:latin typeface="Times New Roman" panose="02020603050405020304" pitchFamily="18" charset="0"/>
              <a:ea typeface="Segoe UI" panose="020B0502040204020203" pitchFamily="34" charset="0"/>
              <a:cs typeface="Times New Roman" panose="02020603050405020304" pitchFamily="18" charset="0"/>
            </a:endParaRPr>
          </a:p>
          <a:p>
            <a:pPr fontAlgn="t" hangingPunct="1"/>
            <a:endParaRPr lang="mn-MN" sz="1500" b="1" dirty="0">
              <a:solidFill>
                <a:srgbClr val="095763"/>
              </a:solidFill>
              <a:latin typeface="Times New Roman" panose="02020603050405020304" pitchFamily="18" charset="0"/>
              <a:ea typeface="Segoe UI" panose="020B0502040204020203" pitchFamily="34" charset="0"/>
              <a:cs typeface="Times New Roman" panose="02020603050405020304" pitchFamily="18" charset="0"/>
            </a:endParaRPr>
          </a:p>
          <a:p>
            <a:pPr fontAlgn="t" hangingPunct="1"/>
            <a:endParaRPr lang="mn-MN" sz="1500" b="1" dirty="0">
              <a:solidFill>
                <a:srgbClr val="095763"/>
              </a:solidFill>
              <a:latin typeface="Times New Roman" panose="02020603050405020304" pitchFamily="18" charset="0"/>
              <a:ea typeface="Segoe UI" panose="020B0502040204020203" pitchFamily="34" charset="0"/>
              <a:cs typeface="Times New Roman" panose="02020603050405020304" pitchFamily="18" charset="0"/>
            </a:endParaRPr>
          </a:p>
          <a:p>
            <a:pPr fontAlgn="t" hangingPunct="1"/>
            <a:endParaRPr lang="mn-MN" sz="1500" b="1" dirty="0">
              <a:solidFill>
                <a:srgbClr val="095763"/>
              </a:solidFill>
              <a:latin typeface="Times New Roman" panose="02020603050405020304" pitchFamily="18" charset="0"/>
              <a:ea typeface="Segoe UI" panose="020B0502040204020203" pitchFamily="34" charset="0"/>
              <a:cs typeface="Times New Roman" panose="02020603050405020304" pitchFamily="18" charset="0"/>
            </a:endParaRPr>
          </a:p>
          <a:p>
            <a:pPr fontAlgn="t" hangingPunct="1"/>
            <a:endParaRPr lang="mn-MN" sz="1500" b="1" dirty="0">
              <a:solidFill>
                <a:srgbClr val="095763"/>
              </a:solidFill>
              <a:latin typeface="Times New Roman" panose="02020603050405020304" pitchFamily="18" charset="0"/>
              <a:ea typeface="Segoe UI" panose="020B0502040204020203" pitchFamily="34" charset="0"/>
              <a:cs typeface="Times New Roman" panose="02020603050405020304" pitchFamily="18" charset="0"/>
            </a:endParaRPr>
          </a:p>
          <a:p>
            <a:pPr fontAlgn="t" hangingPunct="1"/>
            <a:endParaRPr lang="mn-MN" sz="1500" b="1" dirty="0">
              <a:solidFill>
                <a:srgbClr val="095763"/>
              </a:solidFill>
              <a:latin typeface="Times New Roman" panose="02020603050405020304" pitchFamily="18" charset="0"/>
              <a:ea typeface="Segoe UI" panose="020B0502040204020203" pitchFamily="34" charset="0"/>
              <a:cs typeface="Times New Roman" panose="02020603050405020304" pitchFamily="18" charset="0"/>
            </a:endParaRPr>
          </a:p>
          <a:p>
            <a:pPr fontAlgn="t" hangingPunct="1"/>
            <a:endParaRPr lang="mn-MN" sz="1500" b="1" dirty="0">
              <a:solidFill>
                <a:srgbClr val="095763"/>
              </a:solidFill>
              <a:latin typeface="Times New Roman" panose="02020603050405020304" pitchFamily="18" charset="0"/>
              <a:ea typeface="Segoe UI" panose="020B0502040204020203" pitchFamily="34" charset="0"/>
              <a:cs typeface="Times New Roman" panose="02020603050405020304" pitchFamily="18" charset="0"/>
            </a:endParaRPr>
          </a:p>
          <a:p>
            <a:pPr fontAlgn="t" hangingPunct="1"/>
            <a:endParaRPr lang="mn-MN" sz="1500" b="1" dirty="0">
              <a:solidFill>
                <a:srgbClr val="095763"/>
              </a:solidFill>
              <a:latin typeface="Times New Roman" panose="02020603050405020304" pitchFamily="18" charset="0"/>
              <a:ea typeface="Segoe UI" panose="020B0502040204020203" pitchFamily="34" charset="0"/>
              <a:cs typeface="Times New Roman" panose="02020603050405020304" pitchFamily="18" charset="0"/>
            </a:endParaRPr>
          </a:p>
          <a:p>
            <a:pPr fontAlgn="t" hangingPunct="1"/>
            <a:endParaRPr lang="mn-MN" sz="1500" b="1" dirty="0">
              <a:solidFill>
                <a:srgbClr val="095763"/>
              </a:solidFill>
              <a:latin typeface="Times New Roman" panose="02020603050405020304" pitchFamily="18" charset="0"/>
              <a:ea typeface="Segoe UI" panose="020B0502040204020203" pitchFamily="34" charset="0"/>
              <a:cs typeface="Times New Roman" panose="02020603050405020304" pitchFamily="18" charset="0"/>
            </a:endParaRPr>
          </a:p>
          <a:p>
            <a:pPr fontAlgn="t" hangingPunct="1"/>
            <a:endParaRPr lang="en-US" sz="1500" b="1" dirty="0">
              <a:solidFill>
                <a:srgbClr val="095763"/>
              </a:solidFill>
              <a:latin typeface="Times New Roman" panose="02020603050405020304" pitchFamily="18" charset="0"/>
              <a:ea typeface="Segoe UI" panose="020B0502040204020203" pitchFamily="34" charset="0"/>
              <a:cs typeface="Times New Roman" panose="02020603050405020304" pitchFamily="18" charset="0"/>
            </a:endParaRPr>
          </a:p>
          <a:p>
            <a:pPr fontAlgn="t" hangingPunct="1"/>
            <a:r>
              <a:rPr lang="mn-MN" sz="1500" b="1" dirty="0">
                <a:solidFill>
                  <a:srgbClr val="095763"/>
                </a:solidFill>
                <a:latin typeface="Times New Roman" panose="02020603050405020304" pitchFamily="18" charset="0"/>
                <a:ea typeface="Segoe UI" panose="020B0502040204020203" pitchFamily="34" charset="0"/>
                <a:cs typeface="Times New Roman" panose="02020603050405020304" pitchFamily="18" charset="0"/>
              </a:rPr>
              <a:t>Компанийн удирдлага</a:t>
            </a:r>
          </a:p>
          <a:p>
            <a:pPr fontAlgn="t" hangingPunct="1"/>
            <a:endParaRPr lang="mn-MN" sz="1500" b="1" dirty="0">
              <a:solidFill>
                <a:srgbClr val="095763"/>
              </a:solidFill>
              <a:latin typeface="Times New Roman" panose="02020603050405020304" pitchFamily="18" charset="0"/>
              <a:ea typeface="Segoe UI" panose="020B0502040204020203" pitchFamily="34" charset="0"/>
              <a:cs typeface="Times New Roman" panose="02020603050405020304" pitchFamily="18" charset="0"/>
            </a:endParaRPr>
          </a:p>
          <a:p>
            <a:pPr fontAlgn="t" hangingPunct="1"/>
            <a:endParaRPr lang="mn-MN" sz="1500" b="1" dirty="0">
              <a:solidFill>
                <a:srgbClr val="095763"/>
              </a:solidFill>
              <a:latin typeface="Times New Roman" panose="02020603050405020304" pitchFamily="18" charset="0"/>
              <a:ea typeface="Segoe UI" panose="020B0502040204020203" pitchFamily="34" charset="0"/>
              <a:cs typeface="Times New Roman" panose="02020603050405020304" pitchFamily="18" charset="0"/>
            </a:endParaRPr>
          </a:p>
          <a:p>
            <a:pPr fontAlgn="t" hangingPunct="1"/>
            <a:endParaRPr lang="en-US" sz="1500" b="1" dirty="0">
              <a:solidFill>
                <a:srgbClr val="095763"/>
              </a:solidFill>
              <a:latin typeface="Times New Roman" panose="02020603050405020304" pitchFamily="18" charset="0"/>
              <a:ea typeface="Segoe UI" panose="020B0502040204020203" pitchFamily="34" charset="0"/>
              <a:cs typeface="Times New Roman" panose="02020603050405020304" pitchFamily="18" charset="0"/>
            </a:endParaRPr>
          </a:p>
          <a:p>
            <a:pPr fontAlgn="t" hangingPunct="1"/>
            <a:r>
              <a:rPr lang="mn-MN" sz="1500" b="1" dirty="0">
                <a:solidFill>
                  <a:srgbClr val="095763"/>
                </a:solidFill>
                <a:latin typeface="Times New Roman" panose="02020603050405020304" pitchFamily="18" charset="0"/>
                <a:ea typeface="Segoe UI" panose="020B0502040204020203" pitchFamily="34" charset="0"/>
                <a:cs typeface="Times New Roman" panose="02020603050405020304" pitchFamily="18" charset="0"/>
              </a:rPr>
              <a:t>Үүсгэн байгуулагдсан огноо</a:t>
            </a:r>
          </a:p>
          <a:p>
            <a:pPr fontAlgn="t" hangingPunct="1"/>
            <a:endParaRPr lang="mn-MN" sz="1500" b="1" dirty="0">
              <a:solidFill>
                <a:srgbClr val="095763"/>
              </a:solidFill>
              <a:latin typeface="Times New Roman" panose="02020603050405020304" pitchFamily="18" charset="0"/>
              <a:ea typeface="Segoe UI" panose="020B0502040204020203" pitchFamily="34" charset="0"/>
              <a:cs typeface="Times New Roman" panose="02020603050405020304" pitchFamily="18" charset="0"/>
            </a:endParaRPr>
          </a:p>
          <a:p>
            <a:pPr fontAlgn="t" hangingPunct="1"/>
            <a:endParaRPr lang="mn-MN" sz="1500" b="1" dirty="0">
              <a:solidFill>
                <a:srgbClr val="095763"/>
              </a:solidFill>
              <a:latin typeface="Times New Roman" panose="02020603050405020304" pitchFamily="18" charset="0"/>
              <a:ea typeface="Segoe UI" panose="020B0502040204020203" pitchFamily="34" charset="0"/>
              <a:cs typeface="Times New Roman" panose="02020603050405020304" pitchFamily="18" charset="0"/>
            </a:endParaRPr>
          </a:p>
          <a:p>
            <a:pPr fontAlgn="t" hangingPunct="1"/>
            <a:endParaRPr lang="mn-MN" sz="1500" b="1" dirty="0">
              <a:solidFill>
                <a:srgbClr val="095763"/>
              </a:solidFill>
              <a:latin typeface="Times New Roman" panose="02020603050405020304" pitchFamily="18" charset="0"/>
              <a:ea typeface="Segoe UI" panose="020B0502040204020203" pitchFamily="34" charset="0"/>
              <a:cs typeface="Times New Roman" panose="02020603050405020304" pitchFamily="18" charset="0"/>
            </a:endParaRPr>
          </a:p>
          <a:p>
            <a:pPr fontAlgn="t" hangingPunct="1"/>
            <a:endParaRPr lang="en-US" sz="1500" b="1" dirty="0">
              <a:solidFill>
                <a:srgbClr val="095763"/>
              </a:solidFill>
              <a:latin typeface="Times New Roman" panose="02020603050405020304" pitchFamily="18" charset="0"/>
              <a:ea typeface="Segoe UI" panose="020B0502040204020203" pitchFamily="34" charset="0"/>
              <a:cs typeface="Times New Roman" panose="02020603050405020304" pitchFamily="18" charset="0"/>
            </a:endParaRPr>
          </a:p>
          <a:p>
            <a:pPr fontAlgn="t" hangingPunct="1"/>
            <a:r>
              <a:rPr lang="mn-MN" sz="1500" b="1" dirty="0">
                <a:solidFill>
                  <a:srgbClr val="095763"/>
                </a:solidFill>
                <a:latin typeface="Times New Roman" panose="02020603050405020304" pitchFamily="18" charset="0"/>
                <a:ea typeface="Segoe UI" panose="020B0502040204020203" pitchFamily="34" charset="0"/>
                <a:cs typeface="Times New Roman" panose="02020603050405020304" pitchFamily="18" charset="0"/>
              </a:rPr>
              <a:t>Ажилчдын тоо</a:t>
            </a:r>
            <a:endParaRPr lang="en-US" sz="1500" b="1" dirty="0">
              <a:solidFill>
                <a:srgbClr val="095763"/>
              </a:solidFill>
              <a:latin typeface="Times New Roman" panose="02020603050405020304" pitchFamily="18" charset="0"/>
              <a:ea typeface="Segoe UI" panose="020B0502040204020203" pitchFamily="34" charset="0"/>
              <a:cs typeface="Times New Roman" panose="02020603050405020304" pitchFamily="18" charset="0"/>
            </a:endParaRPr>
          </a:p>
          <a:p>
            <a:endParaRPr lang="en-US" sz="150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endParaRPr>
          </a:p>
          <a:p>
            <a:endParaRPr lang="en-US" sz="150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endParaRPr>
          </a:p>
          <a:p>
            <a:endParaRPr lang="en-US" sz="150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endParaRPr>
          </a:p>
          <a:p>
            <a:endParaRPr lang="en-US" sz="150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endParaRPr>
          </a:p>
          <a:p>
            <a:endParaRPr lang="en-US" sz="150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endParaRPr>
          </a:p>
          <a:p>
            <a:endParaRPr lang="en-US" sz="150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endParaRPr>
          </a:p>
          <a:p>
            <a:endParaRPr lang="en-US" sz="150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5" name="Straight Connector 4"/>
          <p:cNvCxnSpPr/>
          <p:nvPr/>
        </p:nvCxnSpPr>
        <p:spPr>
          <a:xfrm>
            <a:off x="4140438" y="1913463"/>
            <a:ext cx="0" cy="7681210"/>
          </a:xfrm>
          <a:prstGeom prst="line">
            <a:avLst/>
          </a:prstGeom>
          <a:noFill/>
          <a:ln w="12700" cap="flat">
            <a:solidFill>
              <a:srgbClr val="A6AAA9"/>
            </a:solidFill>
            <a:prstDash val="solid"/>
            <a:miter lim="400000"/>
          </a:ln>
          <a:effectLst/>
          <a:sp3d/>
        </p:spPr>
        <p:style>
          <a:lnRef idx="0">
            <a:scrgbClr r="0" g="0" b="0"/>
          </a:lnRef>
          <a:fillRef idx="0">
            <a:scrgbClr r="0" g="0" b="0"/>
          </a:fillRef>
          <a:effectRef idx="0">
            <a:scrgbClr r="0" g="0" b="0"/>
          </a:effectRef>
          <a:fontRef idx="none"/>
        </p:style>
      </p:cxnSp>
      <p:sp>
        <p:nvSpPr>
          <p:cNvPr id="11" name="Rectangle 10"/>
          <p:cNvSpPr/>
          <p:nvPr/>
        </p:nvSpPr>
        <p:spPr>
          <a:xfrm>
            <a:off x="4568130" y="2176124"/>
            <a:ext cx="7200900" cy="6707306"/>
          </a:xfrm>
          <a:prstGeom prst="rect">
            <a:avLst/>
          </a:prstGeom>
          <a:noFill/>
          <a:ln>
            <a:noFill/>
          </a:ln>
          <a:effectLst>
            <a:outerShdw blurRad="50800" dist="50800" dir="5400000" algn="ctr" rotWithShape="0">
              <a:schemeClr val="bg1"/>
            </a:outerShdw>
          </a:effectLst>
        </p:spPr>
        <p:txBody>
          <a:bodyPr lIns="58757" tIns="29379" rIns="58757" bIns="29379">
            <a:spAutoFit/>
          </a:bodyPr>
          <a:lstStyle/>
          <a:p>
            <a:pPr algn="l" fontAlgn="t" hangingPunct="1"/>
            <a:r>
              <a:rPr lang="mn-MN" sz="1600" dirty="0">
                <a:solidFill>
                  <a:srgbClr val="095763"/>
                </a:solidFill>
                <a:latin typeface="Times New Roman" panose="02020603050405020304" pitchFamily="18" charset="0"/>
                <a:cs typeface="Times New Roman" panose="02020603050405020304" pitchFamily="18" charset="0"/>
              </a:rPr>
              <a:t>Дархан нэхий ХК</a:t>
            </a:r>
            <a:endParaRPr lang="mn-MN" sz="1600" dirty="0">
              <a:solidFill>
                <a:srgbClr val="095763"/>
              </a:solidFill>
              <a:effectLst>
                <a:glow rad="139700">
                  <a:schemeClr val="accent3">
                    <a:satMod val="175000"/>
                    <a:alpha val="40000"/>
                  </a:schemeClr>
                </a:glow>
              </a:effectLst>
              <a:latin typeface="Times New Roman" panose="02020603050405020304" pitchFamily="18" charset="0"/>
              <a:cs typeface="Times New Roman" panose="02020603050405020304" pitchFamily="18" charset="0"/>
            </a:endParaRPr>
          </a:p>
          <a:p>
            <a:pPr algn="l" fontAlgn="t" hangingPunct="1"/>
            <a:endParaRPr lang="mn-MN" sz="1600" dirty="0">
              <a:solidFill>
                <a:srgbClr val="095763"/>
              </a:solidFill>
              <a:effectLst>
                <a:glow rad="139700">
                  <a:schemeClr val="accent3">
                    <a:satMod val="175000"/>
                    <a:alpha val="40000"/>
                  </a:schemeClr>
                </a:glow>
              </a:effectLst>
              <a:latin typeface="Times New Roman" panose="02020603050405020304" pitchFamily="18" charset="0"/>
              <a:cs typeface="Times New Roman" panose="02020603050405020304" pitchFamily="18" charset="0"/>
            </a:endParaRPr>
          </a:p>
          <a:p>
            <a:pPr algn="l" fontAlgn="t" hangingPunct="1"/>
            <a:r>
              <a:rPr lang="mn-MN" sz="1600" dirty="0">
                <a:solidFill>
                  <a:srgbClr val="095763"/>
                </a:solidFill>
                <a:latin typeface="Times New Roman" panose="02020603050405020304" pitchFamily="18" charset="0"/>
                <a:cs typeface="Times New Roman" panose="02020603050405020304" pitchFamily="18" charset="0"/>
              </a:rPr>
              <a:t>Хонины нэхий, ямааны арьс, үхрийн ширээр  боловсруулалт хийж, нэмүү өртөг шингэсэн эцсийн бүтээгдэхүүн үйлдвэрлэх , худалдаа, үйлчилгээ </a:t>
            </a:r>
          </a:p>
          <a:p>
            <a:pPr algn="l" fontAlgn="t" hangingPunct="1"/>
            <a:endParaRPr lang="mn-MN" sz="1600" dirty="0">
              <a:solidFill>
                <a:srgbClr val="095763"/>
              </a:solidFill>
              <a:effectLst>
                <a:glow rad="139700">
                  <a:schemeClr val="accent3">
                    <a:satMod val="175000"/>
                    <a:alpha val="40000"/>
                  </a:schemeClr>
                </a:glow>
              </a:effectLst>
              <a:latin typeface="Times New Roman" panose="02020603050405020304" pitchFamily="18" charset="0"/>
              <a:cs typeface="Times New Roman" panose="02020603050405020304" pitchFamily="18" charset="0"/>
            </a:endParaRPr>
          </a:p>
          <a:p>
            <a:pPr algn="l" fontAlgn="t" hangingPunct="1"/>
            <a:r>
              <a:rPr lang="mn-MN" sz="1600" dirty="0">
                <a:solidFill>
                  <a:srgbClr val="095763"/>
                </a:solidFill>
                <a:latin typeface="Times New Roman" panose="02020603050405020304" pitchFamily="18" charset="0"/>
                <a:cs typeface="Times New Roman" panose="02020603050405020304" pitchFamily="18" charset="0"/>
              </a:rPr>
              <a:t>Дархан-Уул аймаг, Дархан сум, Үйлдвэрийн район, Дархан нэхий ХК</a:t>
            </a:r>
            <a:endParaRPr lang="mn-MN" sz="1600" dirty="0">
              <a:solidFill>
                <a:srgbClr val="095763"/>
              </a:solidFill>
              <a:effectLst>
                <a:glow rad="139700">
                  <a:schemeClr val="accent3">
                    <a:satMod val="175000"/>
                    <a:alpha val="40000"/>
                  </a:schemeClr>
                </a:glow>
              </a:effectLst>
              <a:latin typeface="Times New Roman" panose="02020603050405020304" pitchFamily="18" charset="0"/>
              <a:cs typeface="Times New Roman" panose="02020603050405020304" pitchFamily="18" charset="0"/>
            </a:endParaRPr>
          </a:p>
          <a:p>
            <a:pPr algn="l" fontAlgn="t" hangingPunct="1"/>
            <a:endParaRPr lang="mn-MN" sz="1600" dirty="0">
              <a:solidFill>
                <a:srgbClr val="095763"/>
              </a:solidFill>
              <a:latin typeface="Times New Roman" panose="02020603050405020304" pitchFamily="18" charset="0"/>
              <a:cs typeface="Times New Roman" panose="02020603050405020304" pitchFamily="18" charset="0"/>
            </a:endParaRPr>
          </a:p>
          <a:p>
            <a:pPr algn="l" fontAlgn="t" hangingPunct="1"/>
            <a:r>
              <a:rPr lang="mn-MN" sz="1600" dirty="0">
                <a:solidFill>
                  <a:srgbClr val="095763"/>
                </a:solidFill>
                <a:latin typeface="Times New Roman" panose="02020603050405020304" pitchFamily="18" charset="0"/>
                <a:cs typeface="Times New Roman" panose="02020603050405020304" pitchFamily="18" charset="0"/>
              </a:rPr>
              <a:t>Шуудангийн хаяг : Дархан- 213800</a:t>
            </a:r>
          </a:p>
          <a:p>
            <a:pPr algn="l" fontAlgn="t" hangingPunct="1"/>
            <a:r>
              <a:rPr lang="mn-MN" sz="1600" dirty="0">
                <a:solidFill>
                  <a:srgbClr val="095763"/>
                </a:solidFill>
                <a:latin typeface="Times New Roman" panose="02020603050405020304" pitchFamily="18" charset="0"/>
                <a:cs typeface="Times New Roman" panose="02020603050405020304" pitchFamily="18" charset="0"/>
              </a:rPr>
              <a:t>Шуудангийн хайрцаг : 901, Дархан нэхий </a:t>
            </a:r>
          </a:p>
          <a:p>
            <a:pPr fontAlgn="t"/>
            <a:r>
              <a:rPr lang="mn-MN" sz="1600" dirty="0">
                <a:solidFill>
                  <a:srgbClr val="095763"/>
                </a:solidFill>
                <a:latin typeface="Times New Roman" panose="02020603050405020304" pitchFamily="18" charset="0"/>
                <a:cs typeface="Times New Roman" panose="02020603050405020304" pitchFamily="18" charset="0"/>
              </a:rPr>
              <a:t>Утас: </a:t>
            </a:r>
            <a:r>
              <a:rPr lang="en-US" sz="1600" dirty="0">
                <a:solidFill>
                  <a:srgbClr val="095763"/>
                </a:solidFill>
                <a:latin typeface="Times New Roman" panose="02020603050405020304" pitchFamily="18" charset="0"/>
                <a:cs typeface="Times New Roman" panose="02020603050405020304" pitchFamily="18" charset="0"/>
              </a:rPr>
              <a:t> (</a:t>
            </a:r>
            <a:r>
              <a:rPr lang="mn-MN" sz="1600" dirty="0">
                <a:solidFill>
                  <a:srgbClr val="095763"/>
                </a:solidFill>
                <a:latin typeface="Times New Roman" panose="02020603050405020304" pitchFamily="18" charset="0"/>
                <a:cs typeface="Times New Roman" panose="02020603050405020304" pitchFamily="18" charset="0"/>
              </a:rPr>
              <a:t>976</a:t>
            </a:r>
            <a:r>
              <a:rPr lang="en-US" sz="1600" dirty="0">
                <a:solidFill>
                  <a:srgbClr val="095763"/>
                </a:solidFill>
                <a:latin typeface="Times New Roman" panose="02020603050405020304" pitchFamily="18" charset="0"/>
                <a:cs typeface="Times New Roman" panose="02020603050405020304" pitchFamily="18" charset="0"/>
              </a:rPr>
              <a:t>)</a:t>
            </a:r>
            <a:r>
              <a:rPr lang="mn-MN" sz="1600" dirty="0">
                <a:solidFill>
                  <a:srgbClr val="095763"/>
                </a:solidFill>
                <a:latin typeface="Times New Roman" panose="02020603050405020304" pitchFamily="18" charset="0"/>
                <a:cs typeface="Times New Roman" panose="02020603050405020304" pitchFamily="18" charset="0"/>
              </a:rPr>
              <a:t>-</a:t>
            </a:r>
            <a:r>
              <a:rPr lang="en-US" sz="1600" dirty="0">
                <a:solidFill>
                  <a:srgbClr val="095763"/>
                </a:solidFill>
                <a:latin typeface="Times New Roman" panose="02020603050405020304" pitchFamily="18" charset="0"/>
                <a:cs typeface="Times New Roman" panose="02020603050405020304" pitchFamily="18" charset="0"/>
              </a:rPr>
              <a:t>77175555</a:t>
            </a:r>
            <a:endParaRPr lang="mn-MN" sz="1600" dirty="0">
              <a:solidFill>
                <a:srgbClr val="095763"/>
              </a:solidFill>
              <a:latin typeface="Times New Roman" panose="02020603050405020304" pitchFamily="18" charset="0"/>
              <a:cs typeface="Times New Roman" panose="02020603050405020304" pitchFamily="18" charset="0"/>
            </a:endParaRPr>
          </a:p>
          <a:p>
            <a:pPr algn="l" fontAlgn="t" hangingPunct="1"/>
            <a:r>
              <a:rPr lang="mn-MN" sz="1600" dirty="0">
                <a:solidFill>
                  <a:srgbClr val="095763"/>
                </a:solidFill>
                <a:latin typeface="Times New Roman" panose="02020603050405020304" pitchFamily="18" charset="0"/>
                <a:cs typeface="Times New Roman" panose="02020603050405020304" pitchFamily="18" charset="0"/>
              </a:rPr>
              <a:t>          </a:t>
            </a:r>
            <a:r>
              <a:rPr lang="en-US" sz="1600" dirty="0">
                <a:solidFill>
                  <a:srgbClr val="095763"/>
                </a:solidFill>
                <a:latin typeface="Times New Roman" panose="02020603050405020304" pitchFamily="18" charset="0"/>
                <a:cs typeface="Times New Roman" panose="02020603050405020304" pitchFamily="18" charset="0"/>
              </a:rPr>
              <a:t>(</a:t>
            </a:r>
            <a:r>
              <a:rPr lang="mn-MN" sz="1600" dirty="0">
                <a:solidFill>
                  <a:srgbClr val="095763"/>
                </a:solidFill>
                <a:latin typeface="Times New Roman" panose="02020603050405020304" pitchFamily="18" charset="0"/>
                <a:cs typeface="Times New Roman" panose="02020603050405020304" pitchFamily="18" charset="0"/>
              </a:rPr>
              <a:t>976</a:t>
            </a:r>
            <a:r>
              <a:rPr lang="en-US" sz="1600" dirty="0">
                <a:solidFill>
                  <a:srgbClr val="095763"/>
                </a:solidFill>
                <a:latin typeface="Times New Roman" panose="02020603050405020304" pitchFamily="18" charset="0"/>
                <a:cs typeface="Times New Roman" panose="02020603050405020304" pitchFamily="18" charset="0"/>
              </a:rPr>
              <a:t>)</a:t>
            </a:r>
            <a:r>
              <a:rPr lang="mn-MN" sz="1600" dirty="0">
                <a:solidFill>
                  <a:srgbClr val="095763"/>
                </a:solidFill>
                <a:latin typeface="Times New Roman" panose="02020603050405020304" pitchFamily="18" charset="0"/>
                <a:cs typeface="Times New Roman" panose="02020603050405020304" pitchFamily="18" charset="0"/>
              </a:rPr>
              <a:t>-70378499</a:t>
            </a:r>
          </a:p>
          <a:p>
            <a:pPr algn="l" fontAlgn="t" hangingPunct="1"/>
            <a:r>
              <a:rPr lang="mn-MN" sz="1600" dirty="0">
                <a:solidFill>
                  <a:srgbClr val="095763"/>
                </a:solidFill>
                <a:latin typeface="Times New Roman" panose="02020603050405020304" pitchFamily="18" charset="0"/>
                <a:cs typeface="Times New Roman" panose="02020603050405020304" pitchFamily="18" charset="0"/>
              </a:rPr>
              <a:t>Факс: </a:t>
            </a:r>
            <a:r>
              <a:rPr lang="en-US" sz="1600" dirty="0">
                <a:solidFill>
                  <a:srgbClr val="095763"/>
                </a:solidFill>
                <a:latin typeface="Times New Roman" panose="02020603050405020304" pitchFamily="18" charset="0"/>
                <a:cs typeface="Times New Roman" panose="02020603050405020304" pitchFamily="18" charset="0"/>
              </a:rPr>
              <a:t>(</a:t>
            </a:r>
            <a:r>
              <a:rPr lang="mn-MN" sz="1600" dirty="0">
                <a:solidFill>
                  <a:srgbClr val="095763"/>
                </a:solidFill>
                <a:latin typeface="Times New Roman" panose="02020603050405020304" pitchFamily="18" charset="0"/>
                <a:cs typeface="Times New Roman" panose="02020603050405020304" pitchFamily="18" charset="0"/>
              </a:rPr>
              <a:t>976</a:t>
            </a:r>
            <a:r>
              <a:rPr lang="en-US" sz="1600" dirty="0">
                <a:solidFill>
                  <a:srgbClr val="095763"/>
                </a:solidFill>
                <a:latin typeface="Times New Roman" panose="02020603050405020304" pitchFamily="18" charset="0"/>
                <a:cs typeface="Times New Roman" panose="02020603050405020304" pitchFamily="18" charset="0"/>
              </a:rPr>
              <a:t>)</a:t>
            </a:r>
            <a:r>
              <a:rPr lang="mn-MN" sz="1600" dirty="0">
                <a:solidFill>
                  <a:srgbClr val="095763"/>
                </a:solidFill>
                <a:latin typeface="Times New Roman" panose="02020603050405020304" pitchFamily="18" charset="0"/>
                <a:cs typeface="Times New Roman" panose="02020603050405020304" pitchFamily="18" charset="0"/>
              </a:rPr>
              <a:t>-70373149</a:t>
            </a:r>
            <a:endParaRPr lang="en-US" sz="1600" dirty="0">
              <a:solidFill>
                <a:srgbClr val="095763"/>
              </a:solidFill>
              <a:latin typeface="Times New Roman" panose="02020603050405020304" pitchFamily="18" charset="0"/>
              <a:cs typeface="Times New Roman" panose="02020603050405020304" pitchFamily="18" charset="0"/>
            </a:endParaRPr>
          </a:p>
          <a:p>
            <a:pPr algn="l" fontAlgn="t" hangingPunct="1"/>
            <a:endParaRPr lang="mn-MN" sz="1600" dirty="0">
              <a:solidFill>
                <a:srgbClr val="095763"/>
              </a:solidFill>
              <a:latin typeface="Times New Roman" panose="02020603050405020304" pitchFamily="18" charset="0"/>
              <a:cs typeface="Times New Roman" panose="02020603050405020304" pitchFamily="18" charset="0"/>
            </a:endParaRPr>
          </a:p>
          <a:p>
            <a:pPr algn="l" fontAlgn="t" hangingPunct="1"/>
            <a:r>
              <a:rPr lang="mn-MN" sz="1600" dirty="0">
                <a:solidFill>
                  <a:srgbClr val="095763"/>
                </a:solidFill>
                <a:latin typeface="Times New Roman" panose="02020603050405020304" pitchFamily="18" charset="0"/>
                <a:cs typeface="Times New Roman" panose="02020603050405020304" pitchFamily="18" charset="0"/>
              </a:rPr>
              <a:t>И-мэйл:</a:t>
            </a:r>
            <a:r>
              <a:rPr lang="en-US" sz="1600" dirty="0">
                <a:solidFill>
                  <a:srgbClr val="095763"/>
                </a:solidFill>
                <a:latin typeface="Times New Roman" panose="02020603050405020304" pitchFamily="18" charset="0"/>
                <a:cs typeface="Times New Roman" panose="02020603050405020304" pitchFamily="18" charset="0"/>
              </a:rPr>
              <a:t> info@nekhii.mn</a:t>
            </a:r>
            <a:endParaRPr lang="mn-MN" sz="1600" dirty="0">
              <a:solidFill>
                <a:srgbClr val="095763"/>
              </a:solidFill>
              <a:latin typeface="Times New Roman" panose="02020603050405020304" pitchFamily="18" charset="0"/>
              <a:cs typeface="Times New Roman" panose="02020603050405020304" pitchFamily="18" charset="0"/>
            </a:endParaRPr>
          </a:p>
          <a:p>
            <a:pPr algn="l" fontAlgn="t" hangingPunct="1"/>
            <a:r>
              <a:rPr lang="mn-MN" sz="1600" dirty="0">
                <a:solidFill>
                  <a:srgbClr val="095763"/>
                </a:solidFill>
                <a:latin typeface="Times New Roman" panose="02020603050405020304" pitchFamily="18" charset="0"/>
                <a:cs typeface="Times New Roman" panose="02020603050405020304" pitchFamily="18" charset="0"/>
              </a:rPr>
              <a:t>Веб хуудас:</a:t>
            </a:r>
            <a:r>
              <a:rPr lang="en-US" sz="1600" dirty="0">
                <a:solidFill>
                  <a:srgbClr val="095763"/>
                </a:solidFill>
                <a:latin typeface="Times New Roman" panose="02020603050405020304" pitchFamily="18" charset="0"/>
                <a:cs typeface="Times New Roman" panose="02020603050405020304" pitchFamily="18" charset="0"/>
              </a:rPr>
              <a:t> www.nekhii.mn</a:t>
            </a:r>
            <a:endParaRPr lang="mn-MN" sz="1600" dirty="0">
              <a:solidFill>
                <a:srgbClr val="095763"/>
              </a:solidFill>
              <a:latin typeface="Times New Roman" panose="02020603050405020304" pitchFamily="18" charset="0"/>
              <a:cs typeface="Times New Roman" panose="02020603050405020304" pitchFamily="18" charset="0"/>
            </a:endParaRPr>
          </a:p>
          <a:p>
            <a:pPr algn="l" fontAlgn="t" hangingPunct="1"/>
            <a:r>
              <a:rPr lang="mn-MN" sz="1600" dirty="0">
                <a:solidFill>
                  <a:srgbClr val="095763"/>
                </a:solidFill>
                <a:latin typeface="Times New Roman" panose="02020603050405020304" pitchFamily="18" charset="0"/>
                <a:cs typeface="Times New Roman" panose="02020603050405020304" pitchFamily="18" charset="0"/>
              </a:rPr>
              <a:t>Фэйсбүүк:</a:t>
            </a:r>
            <a:r>
              <a:rPr lang="en-US" sz="1600" dirty="0">
                <a:solidFill>
                  <a:srgbClr val="095763"/>
                </a:solidFill>
                <a:latin typeface="Times New Roman" panose="02020603050405020304" pitchFamily="18" charset="0"/>
                <a:cs typeface="Times New Roman" panose="02020603050405020304" pitchFamily="18" charset="0"/>
              </a:rPr>
              <a:t> </a:t>
            </a:r>
            <a:r>
              <a:rPr lang="zh-CN" altLang="en-US" sz="1600" dirty="0">
                <a:solidFill>
                  <a:srgbClr val="095763"/>
                </a:solidFill>
                <a:latin typeface="Times New Roman" panose="02020603050405020304" pitchFamily="18" charset="0"/>
                <a:cs typeface="Times New Roman" panose="02020603050405020304" pitchFamily="18" charset="0"/>
              </a:rPr>
              <a:t> </a:t>
            </a:r>
            <a:r>
              <a:rPr lang="mn-MN" altLang="zh-CN" sz="1600" dirty="0">
                <a:solidFill>
                  <a:srgbClr val="095763"/>
                </a:solidFill>
                <a:latin typeface="Times New Roman" panose="02020603050405020304" pitchFamily="18" charset="0"/>
                <a:cs typeface="Times New Roman" panose="02020603050405020304" pitchFamily="18" charset="0"/>
              </a:rPr>
              <a:t>Дархан Нэхий</a:t>
            </a:r>
            <a:endParaRPr lang="mn-MN" sz="1600" dirty="0">
              <a:solidFill>
                <a:srgbClr val="095763"/>
              </a:solidFill>
              <a:effectLst>
                <a:glow rad="139700">
                  <a:schemeClr val="accent3">
                    <a:satMod val="175000"/>
                    <a:alpha val="40000"/>
                  </a:schemeClr>
                </a:glow>
              </a:effectLst>
              <a:latin typeface="Times New Roman" panose="02020603050405020304" pitchFamily="18" charset="0"/>
              <a:cs typeface="Times New Roman" panose="02020603050405020304" pitchFamily="18" charset="0"/>
            </a:endParaRPr>
          </a:p>
          <a:p>
            <a:pPr algn="l" fontAlgn="t" hangingPunct="1"/>
            <a:endParaRPr lang="mn-MN" sz="1600" dirty="0">
              <a:solidFill>
                <a:srgbClr val="095763"/>
              </a:solidFill>
              <a:effectLst>
                <a:glow rad="139700">
                  <a:schemeClr val="accent3">
                    <a:satMod val="175000"/>
                    <a:alpha val="40000"/>
                  </a:schemeClr>
                </a:glow>
              </a:effectLst>
              <a:latin typeface="Times New Roman" panose="02020603050405020304" pitchFamily="18" charset="0"/>
              <a:cs typeface="Times New Roman" panose="02020603050405020304" pitchFamily="18" charset="0"/>
            </a:endParaRPr>
          </a:p>
          <a:p>
            <a:pPr algn="l" fontAlgn="t" hangingPunct="1"/>
            <a:r>
              <a:rPr lang="mn-MN" sz="1600" dirty="0">
                <a:solidFill>
                  <a:srgbClr val="095763"/>
                </a:solidFill>
                <a:latin typeface="Times New Roman" panose="02020603050405020304" pitchFamily="18" charset="0"/>
                <a:cs typeface="Times New Roman" panose="02020603050405020304" pitchFamily="18" charset="0"/>
              </a:rPr>
              <a:t>ТУЗ-ын дарга :  Э.Батсайхан</a:t>
            </a:r>
          </a:p>
          <a:p>
            <a:pPr algn="l" fontAlgn="t" hangingPunct="1"/>
            <a:r>
              <a:rPr lang="mn-MN" sz="1600" dirty="0">
                <a:solidFill>
                  <a:srgbClr val="095763"/>
                </a:solidFill>
                <a:latin typeface="Times New Roman" panose="02020603050405020304" pitchFamily="18" charset="0"/>
                <a:cs typeface="Times New Roman" panose="02020603050405020304" pitchFamily="18" charset="0"/>
              </a:rPr>
              <a:t>Гүйцэтгэх захирал :  Б.Гэрэлмаа</a:t>
            </a:r>
          </a:p>
          <a:p>
            <a:pPr algn="l" fontAlgn="t" hangingPunct="1"/>
            <a:endParaRPr lang="mn-MN" sz="1600" dirty="0">
              <a:solidFill>
                <a:srgbClr val="095763"/>
              </a:solidFill>
              <a:effectLst>
                <a:glow rad="139700">
                  <a:schemeClr val="accent3">
                    <a:satMod val="175000"/>
                    <a:alpha val="40000"/>
                  </a:schemeClr>
                </a:glow>
              </a:effectLst>
              <a:latin typeface="Times New Roman" panose="02020603050405020304" pitchFamily="18" charset="0"/>
              <a:cs typeface="Times New Roman" panose="02020603050405020304" pitchFamily="18" charset="0"/>
            </a:endParaRPr>
          </a:p>
          <a:p>
            <a:pPr algn="l" fontAlgn="t" hangingPunct="1"/>
            <a:endParaRPr lang="mn-MN" sz="1600" dirty="0">
              <a:solidFill>
                <a:srgbClr val="095763"/>
              </a:solidFill>
              <a:effectLst>
                <a:glow rad="139700">
                  <a:schemeClr val="accent3">
                    <a:satMod val="175000"/>
                    <a:alpha val="40000"/>
                  </a:schemeClr>
                </a:glow>
              </a:effectLst>
              <a:latin typeface="Times New Roman" panose="02020603050405020304" pitchFamily="18" charset="0"/>
              <a:cs typeface="Times New Roman" panose="02020603050405020304" pitchFamily="18" charset="0"/>
            </a:endParaRPr>
          </a:p>
          <a:p>
            <a:pPr algn="l" fontAlgn="t" hangingPunct="1"/>
            <a:r>
              <a:rPr lang="mn-MN" sz="1600" dirty="0">
                <a:solidFill>
                  <a:srgbClr val="095763"/>
                </a:solidFill>
                <a:latin typeface="Times New Roman" panose="02020603050405020304" pitchFamily="18" charset="0"/>
                <a:cs typeface="Times New Roman" panose="02020603050405020304" pitchFamily="18" charset="0"/>
              </a:rPr>
              <a:t>1972 он</a:t>
            </a:r>
            <a:endParaRPr lang="mn-MN" sz="1600" dirty="0">
              <a:solidFill>
                <a:srgbClr val="095763"/>
              </a:solidFill>
              <a:effectLst>
                <a:glow rad="139700">
                  <a:schemeClr val="accent3">
                    <a:satMod val="175000"/>
                    <a:alpha val="40000"/>
                  </a:schemeClr>
                </a:glow>
              </a:effectLst>
              <a:latin typeface="Times New Roman" panose="02020603050405020304" pitchFamily="18" charset="0"/>
              <a:cs typeface="Times New Roman" panose="02020603050405020304" pitchFamily="18" charset="0"/>
            </a:endParaRPr>
          </a:p>
          <a:p>
            <a:pPr algn="l" fontAlgn="t" hangingPunct="1"/>
            <a:endParaRPr lang="mn-MN" sz="1600" dirty="0">
              <a:solidFill>
                <a:srgbClr val="095763"/>
              </a:solidFill>
              <a:effectLst>
                <a:glow rad="139700">
                  <a:schemeClr val="accent3">
                    <a:satMod val="175000"/>
                    <a:alpha val="40000"/>
                  </a:schemeClr>
                </a:glow>
              </a:effectLst>
              <a:latin typeface="Times New Roman" panose="02020603050405020304" pitchFamily="18" charset="0"/>
              <a:cs typeface="Times New Roman" panose="02020603050405020304" pitchFamily="18" charset="0"/>
            </a:endParaRPr>
          </a:p>
          <a:p>
            <a:pPr algn="l" fontAlgn="t" hangingPunct="1"/>
            <a:endParaRPr lang="mn-MN" sz="1600" dirty="0">
              <a:solidFill>
                <a:srgbClr val="095763"/>
              </a:solidFill>
              <a:effectLst>
                <a:glow rad="139700">
                  <a:schemeClr val="accent3">
                    <a:satMod val="175000"/>
                    <a:alpha val="40000"/>
                  </a:schemeClr>
                </a:glow>
              </a:effectLst>
              <a:latin typeface="Times New Roman" panose="02020603050405020304" pitchFamily="18" charset="0"/>
              <a:cs typeface="Times New Roman" panose="02020603050405020304" pitchFamily="18" charset="0"/>
            </a:endParaRPr>
          </a:p>
          <a:p>
            <a:pPr algn="l" fontAlgn="t" hangingPunct="1"/>
            <a:endParaRPr lang="mn-MN" sz="1600" dirty="0">
              <a:solidFill>
                <a:srgbClr val="095763"/>
              </a:solidFill>
              <a:effectLst>
                <a:glow rad="139700">
                  <a:schemeClr val="accent3">
                    <a:satMod val="175000"/>
                    <a:alpha val="40000"/>
                  </a:schemeClr>
                </a:glow>
              </a:effectLst>
              <a:latin typeface="Times New Roman" panose="02020603050405020304" pitchFamily="18" charset="0"/>
              <a:cs typeface="Times New Roman" panose="02020603050405020304" pitchFamily="18" charset="0"/>
            </a:endParaRPr>
          </a:p>
          <a:p>
            <a:pPr algn="l" fontAlgn="t" hangingPunct="1"/>
            <a:r>
              <a:rPr lang="mn-MN" sz="1600" dirty="0">
                <a:solidFill>
                  <a:srgbClr val="095763"/>
                </a:solidFill>
                <a:latin typeface="Times New Roman" panose="02020603050405020304" pitchFamily="18" charset="0"/>
                <a:cs typeface="Times New Roman" panose="02020603050405020304" pitchFamily="18" charset="0"/>
              </a:rPr>
              <a:t>279</a:t>
            </a:r>
            <a:endParaRPr lang="en-US" sz="1600" dirty="0">
              <a:solidFill>
                <a:srgbClr val="095763"/>
              </a:solidFill>
              <a:effectLst>
                <a:glow rad="139700">
                  <a:schemeClr val="accent3">
                    <a:satMod val="175000"/>
                    <a:alpha val="40000"/>
                  </a:schemeClr>
                </a:glo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477949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743" y="-292100"/>
            <a:ext cx="14692643" cy="10591800"/>
          </a:xfrm>
          <a:prstGeom prst="rect">
            <a:avLst/>
          </a:prstGeom>
          <a:effectLst>
            <a:softEdge rad="88900"/>
          </a:effectLst>
        </p:spPr>
      </p:pic>
      <p:cxnSp>
        <p:nvCxnSpPr>
          <p:cNvPr id="2" name="Straight Connector 1"/>
          <p:cNvCxnSpPr/>
          <p:nvPr/>
        </p:nvCxnSpPr>
        <p:spPr>
          <a:xfrm>
            <a:off x="6286500" y="121998"/>
            <a:ext cx="0" cy="2819400"/>
          </a:xfrm>
          <a:prstGeom prst="line">
            <a:avLst/>
          </a:prstGeom>
          <a:noFill/>
          <a:ln w="12700" cap="flat">
            <a:solidFill>
              <a:schemeClr val="bg1"/>
            </a:solidFill>
            <a:prstDash val="solid"/>
            <a:miter lim="400000"/>
          </a:ln>
          <a:effectLst/>
          <a:sp3d/>
        </p:spPr>
        <p:style>
          <a:lnRef idx="0">
            <a:scrgbClr r="0" g="0" b="0"/>
          </a:lnRef>
          <a:fillRef idx="0">
            <a:scrgbClr r="0" g="0" b="0"/>
          </a:fillRef>
          <a:effectRef idx="0">
            <a:scrgbClr r="0" g="0" b="0"/>
          </a:effectRef>
          <a:fontRef idx="none"/>
        </p:style>
      </p:cxnSp>
      <p:sp>
        <p:nvSpPr>
          <p:cNvPr id="5" name="Rectangle 4">
            <a:extLst>
              <a:ext uri="{FF2B5EF4-FFF2-40B4-BE49-F238E27FC236}">
                <a16:creationId xmlns:a16="http://schemas.microsoft.com/office/drawing/2014/main" id="{7F958F77-1848-D549-B1D5-D11BB9769390}"/>
              </a:ext>
            </a:extLst>
          </p:cNvPr>
          <p:cNvSpPr/>
          <p:nvPr/>
        </p:nvSpPr>
        <p:spPr>
          <a:xfrm>
            <a:off x="647700" y="317500"/>
            <a:ext cx="5067300" cy="4768313"/>
          </a:xfrm>
          <a:prstGeom prst="rect">
            <a:avLst/>
          </a:prstGeom>
        </p:spPr>
        <p:txBody>
          <a:bodyPr wrap="square" lIns="58757" tIns="29379" rIns="58757" bIns="29379">
            <a:spAutoFit/>
          </a:bodyPr>
          <a:lstStyle/>
          <a:p>
            <a:pPr algn="l"/>
            <a:r>
              <a:rPr lang="mn-MN" b="1" dirty="0">
                <a:solidFill>
                  <a:schemeClr val="bg1"/>
                </a:solidFill>
                <a:latin typeface="Lato"/>
                <a:cs typeface="Times New Roman" panose="02020603050405020304" pitchFamily="18" charset="0"/>
              </a:rPr>
              <a:t>ЭРХЭМ ЗОРИЛГО</a:t>
            </a:r>
          </a:p>
          <a:p>
            <a:pPr lvl="0" algn="l"/>
            <a:endParaRPr lang="en-US" dirty="0">
              <a:solidFill>
                <a:schemeClr val="bg1"/>
              </a:solidFill>
              <a:latin typeface="Lato"/>
              <a:cs typeface="Times New Roman" panose="02020603050405020304" pitchFamily="18" charset="0"/>
            </a:endParaRPr>
          </a:p>
          <a:p>
            <a:pPr lvl="0" algn="just"/>
            <a:r>
              <a:rPr lang="en-US" dirty="0" err="1">
                <a:solidFill>
                  <a:schemeClr val="bg1"/>
                </a:solidFill>
                <a:latin typeface="Lato"/>
                <a:cs typeface="Times New Roman" panose="02020603050405020304" pitchFamily="18" charset="0"/>
              </a:rPr>
              <a:t>Бид</a:t>
            </a:r>
            <a:r>
              <a:rPr lang="en-US" dirty="0">
                <a:solidFill>
                  <a:schemeClr val="bg1"/>
                </a:solidFill>
                <a:latin typeface="Lato"/>
                <a:cs typeface="Times New Roman" panose="02020603050405020304" pitchFamily="18" charset="0"/>
              </a:rPr>
              <a:t> </a:t>
            </a:r>
            <a:r>
              <a:rPr lang="en-US" dirty="0" err="1">
                <a:solidFill>
                  <a:schemeClr val="bg1"/>
                </a:solidFill>
                <a:latin typeface="Lato"/>
                <a:cs typeface="Times New Roman" panose="02020603050405020304" pitchFamily="18" charset="0"/>
              </a:rPr>
              <a:t>олон</a:t>
            </a:r>
            <a:r>
              <a:rPr lang="en-US" dirty="0">
                <a:solidFill>
                  <a:schemeClr val="bg1"/>
                </a:solidFill>
                <a:latin typeface="Lato"/>
                <a:cs typeface="Times New Roman" panose="02020603050405020304" pitchFamily="18" charset="0"/>
              </a:rPr>
              <a:t> </a:t>
            </a:r>
            <a:r>
              <a:rPr lang="en-US" dirty="0" err="1">
                <a:solidFill>
                  <a:schemeClr val="bg1"/>
                </a:solidFill>
                <a:latin typeface="Lato"/>
                <a:cs typeface="Times New Roman" panose="02020603050405020304" pitchFamily="18" charset="0"/>
              </a:rPr>
              <a:t>улсын</a:t>
            </a:r>
            <a:r>
              <a:rPr lang="en-US" dirty="0">
                <a:solidFill>
                  <a:schemeClr val="bg1"/>
                </a:solidFill>
                <a:latin typeface="Lato"/>
                <a:cs typeface="Times New Roman" panose="02020603050405020304" pitchFamily="18" charset="0"/>
              </a:rPr>
              <a:t> </a:t>
            </a:r>
            <a:r>
              <a:rPr lang="en-US" dirty="0" err="1">
                <a:solidFill>
                  <a:schemeClr val="bg1"/>
                </a:solidFill>
                <a:latin typeface="Lato"/>
                <a:cs typeface="Times New Roman" panose="02020603050405020304" pitchFamily="18" charset="0"/>
              </a:rPr>
              <a:t>чанар</a:t>
            </a:r>
            <a:r>
              <a:rPr lang="en-US" dirty="0">
                <a:solidFill>
                  <a:schemeClr val="bg1"/>
                </a:solidFill>
                <a:latin typeface="Lato"/>
                <a:cs typeface="Times New Roman" panose="02020603050405020304" pitchFamily="18" charset="0"/>
              </a:rPr>
              <a:t> </a:t>
            </a:r>
            <a:r>
              <a:rPr lang="en-US" dirty="0" err="1">
                <a:solidFill>
                  <a:schemeClr val="bg1"/>
                </a:solidFill>
                <a:latin typeface="Lato"/>
                <a:cs typeface="Times New Roman" panose="02020603050405020304" pitchFamily="18" charset="0"/>
              </a:rPr>
              <a:t>стандартын</a:t>
            </a:r>
            <a:r>
              <a:rPr lang="en-US" dirty="0">
                <a:solidFill>
                  <a:schemeClr val="bg1"/>
                </a:solidFill>
                <a:latin typeface="Lato"/>
                <a:cs typeface="Times New Roman" panose="02020603050405020304" pitchFamily="18" charset="0"/>
              </a:rPr>
              <a:t> </a:t>
            </a:r>
            <a:r>
              <a:rPr lang="en-US" dirty="0" err="1">
                <a:solidFill>
                  <a:schemeClr val="bg1"/>
                </a:solidFill>
                <a:latin typeface="Lato"/>
                <a:cs typeface="Times New Roman" panose="02020603050405020304" pitchFamily="18" charset="0"/>
              </a:rPr>
              <a:t>түвшинд</a:t>
            </a:r>
            <a:r>
              <a:rPr lang="en-US" dirty="0">
                <a:solidFill>
                  <a:schemeClr val="bg1"/>
                </a:solidFill>
                <a:latin typeface="Lato"/>
                <a:cs typeface="Times New Roman" panose="02020603050405020304" pitchFamily="18" charset="0"/>
              </a:rPr>
              <a:t> </a:t>
            </a:r>
            <a:r>
              <a:rPr lang="en-US" dirty="0" err="1">
                <a:solidFill>
                  <a:schemeClr val="bg1"/>
                </a:solidFill>
                <a:latin typeface="Lato"/>
                <a:cs typeface="Times New Roman" panose="02020603050405020304" pitchFamily="18" charset="0"/>
              </a:rPr>
              <a:t>хүрсэн</a:t>
            </a:r>
            <a:r>
              <a:rPr lang="en-US" dirty="0">
                <a:solidFill>
                  <a:schemeClr val="bg1"/>
                </a:solidFill>
                <a:latin typeface="Lato"/>
                <a:cs typeface="Times New Roman" panose="02020603050405020304" pitchFamily="18" charset="0"/>
              </a:rPr>
              <a:t>, </a:t>
            </a:r>
            <a:r>
              <a:rPr lang="en-US" dirty="0" err="1">
                <a:solidFill>
                  <a:schemeClr val="bg1"/>
                </a:solidFill>
                <a:latin typeface="Lato"/>
                <a:cs typeface="Times New Roman" panose="02020603050405020304" pitchFamily="18" charset="0"/>
              </a:rPr>
              <a:t>зах</a:t>
            </a:r>
            <a:r>
              <a:rPr lang="en-US" dirty="0">
                <a:solidFill>
                  <a:schemeClr val="bg1"/>
                </a:solidFill>
                <a:latin typeface="Lato"/>
                <a:cs typeface="Times New Roman" panose="02020603050405020304" pitchFamily="18" charset="0"/>
              </a:rPr>
              <a:t> </a:t>
            </a:r>
            <a:r>
              <a:rPr lang="en-US" dirty="0" err="1">
                <a:solidFill>
                  <a:schemeClr val="bg1"/>
                </a:solidFill>
                <a:latin typeface="Lato"/>
                <a:cs typeface="Times New Roman" panose="02020603050405020304" pitchFamily="18" charset="0"/>
              </a:rPr>
              <a:t>зээлд</a:t>
            </a:r>
            <a:r>
              <a:rPr lang="en-US" dirty="0">
                <a:solidFill>
                  <a:schemeClr val="bg1"/>
                </a:solidFill>
                <a:latin typeface="Lato"/>
                <a:cs typeface="Times New Roman" panose="02020603050405020304" pitchFamily="18" charset="0"/>
              </a:rPr>
              <a:t> </a:t>
            </a:r>
            <a:r>
              <a:rPr lang="en-US" dirty="0" err="1">
                <a:solidFill>
                  <a:schemeClr val="bg1"/>
                </a:solidFill>
                <a:latin typeface="Lato"/>
                <a:cs typeface="Times New Roman" panose="02020603050405020304" pitchFamily="18" charset="0"/>
              </a:rPr>
              <a:t>өрсөлдөх</a:t>
            </a:r>
            <a:r>
              <a:rPr lang="en-US" dirty="0">
                <a:solidFill>
                  <a:schemeClr val="bg1"/>
                </a:solidFill>
                <a:latin typeface="Lato"/>
                <a:cs typeface="Times New Roman" panose="02020603050405020304" pitchFamily="18" charset="0"/>
              </a:rPr>
              <a:t> </a:t>
            </a:r>
            <a:r>
              <a:rPr lang="en-US" dirty="0" err="1">
                <a:solidFill>
                  <a:schemeClr val="bg1"/>
                </a:solidFill>
                <a:latin typeface="Lato"/>
                <a:cs typeface="Times New Roman" panose="02020603050405020304" pitchFamily="18" charset="0"/>
              </a:rPr>
              <a:t>чадвар</a:t>
            </a:r>
            <a:r>
              <a:rPr lang="en-US" dirty="0">
                <a:solidFill>
                  <a:schemeClr val="bg1"/>
                </a:solidFill>
                <a:latin typeface="Lato"/>
                <a:cs typeface="Times New Roman" panose="02020603050405020304" pitchFamily="18" charset="0"/>
              </a:rPr>
              <a:t> </a:t>
            </a:r>
            <a:r>
              <a:rPr lang="en-US" dirty="0" err="1">
                <a:solidFill>
                  <a:schemeClr val="bg1"/>
                </a:solidFill>
                <a:latin typeface="Lato"/>
                <a:cs typeface="Times New Roman" panose="02020603050405020304" pitchFamily="18" charset="0"/>
              </a:rPr>
              <a:t>сайтай</a:t>
            </a:r>
            <a:r>
              <a:rPr lang="en-US" dirty="0">
                <a:solidFill>
                  <a:schemeClr val="bg1"/>
                </a:solidFill>
                <a:latin typeface="Lato"/>
                <a:cs typeface="Times New Roman" panose="02020603050405020304" pitchFamily="18" charset="0"/>
              </a:rPr>
              <a:t>, </a:t>
            </a:r>
            <a:r>
              <a:rPr lang="mn-MN" dirty="0">
                <a:solidFill>
                  <a:schemeClr val="bg1"/>
                </a:solidFill>
                <a:latin typeface="Lato"/>
                <a:cs typeface="Times New Roman" panose="02020603050405020304" pitchFamily="18" charset="0"/>
              </a:rPr>
              <a:t>арьс шир болон түүгээр хийсэн бүтээгдэхүүнийг</a:t>
            </a:r>
            <a:r>
              <a:rPr lang="en-US" dirty="0">
                <a:solidFill>
                  <a:schemeClr val="bg1"/>
                </a:solidFill>
                <a:latin typeface="Lato"/>
                <a:cs typeface="Times New Roman" panose="02020603050405020304" pitchFamily="18" charset="0"/>
              </a:rPr>
              <a:t> </a:t>
            </a:r>
            <a:r>
              <a:rPr lang="en-US" dirty="0" err="1">
                <a:solidFill>
                  <a:schemeClr val="bg1"/>
                </a:solidFill>
                <a:latin typeface="Lato"/>
                <a:cs typeface="Times New Roman" panose="02020603050405020304" pitchFamily="18" charset="0"/>
              </a:rPr>
              <a:t>шинэ</a:t>
            </a:r>
            <a:r>
              <a:rPr lang="en-US" dirty="0">
                <a:solidFill>
                  <a:schemeClr val="bg1"/>
                </a:solidFill>
                <a:latin typeface="Lato"/>
                <a:cs typeface="Times New Roman" panose="02020603050405020304" pitchFamily="18" charset="0"/>
              </a:rPr>
              <a:t> </a:t>
            </a:r>
            <a:r>
              <a:rPr lang="en-US" dirty="0" err="1">
                <a:solidFill>
                  <a:schemeClr val="bg1"/>
                </a:solidFill>
                <a:latin typeface="Lato"/>
                <a:cs typeface="Times New Roman" panose="02020603050405020304" pitchFamily="18" charset="0"/>
              </a:rPr>
              <a:t>болон</a:t>
            </a:r>
            <a:r>
              <a:rPr lang="en-US" dirty="0">
                <a:solidFill>
                  <a:schemeClr val="bg1"/>
                </a:solidFill>
                <a:latin typeface="Lato"/>
                <a:cs typeface="Times New Roman" panose="02020603050405020304" pitchFamily="18" charset="0"/>
              </a:rPr>
              <a:t> </a:t>
            </a:r>
            <a:r>
              <a:rPr lang="en-US" dirty="0" err="1">
                <a:solidFill>
                  <a:schemeClr val="bg1"/>
                </a:solidFill>
                <a:latin typeface="Lato"/>
                <a:cs typeface="Times New Roman" panose="02020603050405020304" pitchFamily="18" charset="0"/>
              </a:rPr>
              <a:t>шинэчилсэн</a:t>
            </a:r>
            <a:r>
              <a:rPr lang="en-US" dirty="0">
                <a:solidFill>
                  <a:schemeClr val="bg1"/>
                </a:solidFill>
                <a:latin typeface="Lato"/>
                <a:cs typeface="Times New Roman" panose="02020603050405020304" pitchFamily="18" charset="0"/>
              </a:rPr>
              <a:t> </a:t>
            </a:r>
            <a:r>
              <a:rPr lang="en-US" dirty="0" err="1">
                <a:solidFill>
                  <a:schemeClr val="bg1"/>
                </a:solidFill>
                <a:latin typeface="Lato"/>
                <a:cs typeface="Times New Roman" panose="02020603050405020304" pitchFamily="18" charset="0"/>
              </a:rPr>
              <a:t>технологиор</a:t>
            </a:r>
            <a:r>
              <a:rPr lang="en-US" dirty="0">
                <a:solidFill>
                  <a:schemeClr val="bg1"/>
                </a:solidFill>
                <a:latin typeface="Lato"/>
                <a:cs typeface="Times New Roman" panose="02020603050405020304" pitchFamily="18" charset="0"/>
              </a:rPr>
              <a:t> </a:t>
            </a:r>
            <a:r>
              <a:rPr lang="en-US" dirty="0" err="1">
                <a:solidFill>
                  <a:schemeClr val="bg1"/>
                </a:solidFill>
                <a:latin typeface="Lato"/>
                <a:cs typeface="Times New Roman" panose="02020603050405020304" pitchFamily="18" charset="0"/>
              </a:rPr>
              <a:t>үйлдвэрлэж</a:t>
            </a:r>
            <a:r>
              <a:rPr lang="en-US" dirty="0">
                <a:solidFill>
                  <a:schemeClr val="bg1"/>
                </a:solidFill>
                <a:latin typeface="Lato"/>
                <a:cs typeface="Times New Roman" panose="02020603050405020304" pitchFamily="18" charset="0"/>
              </a:rPr>
              <a:t>, </a:t>
            </a:r>
            <a:r>
              <a:rPr lang="en-US" dirty="0" err="1">
                <a:solidFill>
                  <a:schemeClr val="bg1"/>
                </a:solidFill>
                <a:latin typeface="Lato"/>
                <a:cs typeface="Times New Roman" panose="02020603050405020304" pitchFamily="18" charset="0"/>
              </a:rPr>
              <a:t>дотоод</a:t>
            </a:r>
            <a:r>
              <a:rPr lang="en-US" dirty="0">
                <a:solidFill>
                  <a:schemeClr val="bg1"/>
                </a:solidFill>
                <a:latin typeface="Lato"/>
                <a:cs typeface="Times New Roman" panose="02020603050405020304" pitchFamily="18" charset="0"/>
              </a:rPr>
              <a:t>, </a:t>
            </a:r>
            <a:r>
              <a:rPr lang="en-US" dirty="0" err="1">
                <a:solidFill>
                  <a:schemeClr val="bg1"/>
                </a:solidFill>
                <a:latin typeface="Lato"/>
                <a:cs typeface="Times New Roman" panose="02020603050405020304" pitchFamily="18" charset="0"/>
              </a:rPr>
              <a:t>гадаадын</a:t>
            </a:r>
            <a:r>
              <a:rPr lang="en-US" dirty="0">
                <a:solidFill>
                  <a:schemeClr val="bg1"/>
                </a:solidFill>
                <a:latin typeface="Lato"/>
                <a:cs typeface="Times New Roman" panose="02020603050405020304" pitchFamily="18" charset="0"/>
              </a:rPr>
              <a:t> </a:t>
            </a:r>
            <a:r>
              <a:rPr lang="en-US" dirty="0" err="1">
                <a:solidFill>
                  <a:schemeClr val="bg1"/>
                </a:solidFill>
                <a:latin typeface="Lato"/>
                <a:cs typeface="Times New Roman" panose="02020603050405020304" pitchFamily="18" charset="0"/>
              </a:rPr>
              <a:t>зах</a:t>
            </a:r>
            <a:r>
              <a:rPr lang="en-US" dirty="0">
                <a:solidFill>
                  <a:schemeClr val="bg1"/>
                </a:solidFill>
                <a:latin typeface="Lato"/>
                <a:cs typeface="Times New Roman" panose="02020603050405020304" pitchFamily="18" charset="0"/>
              </a:rPr>
              <a:t> </a:t>
            </a:r>
            <a:r>
              <a:rPr lang="en-US" dirty="0" err="1">
                <a:solidFill>
                  <a:schemeClr val="bg1"/>
                </a:solidFill>
                <a:latin typeface="Lato"/>
                <a:cs typeface="Times New Roman" panose="02020603050405020304" pitchFamily="18" charset="0"/>
              </a:rPr>
              <a:t>зээлд</a:t>
            </a:r>
            <a:r>
              <a:rPr lang="en-US" dirty="0">
                <a:solidFill>
                  <a:schemeClr val="bg1"/>
                </a:solidFill>
                <a:latin typeface="Lato"/>
                <a:cs typeface="Times New Roman" panose="02020603050405020304" pitchFamily="18" charset="0"/>
              </a:rPr>
              <a:t> </a:t>
            </a:r>
            <a:r>
              <a:rPr lang="en-US" dirty="0" err="1">
                <a:solidFill>
                  <a:schemeClr val="bg1"/>
                </a:solidFill>
                <a:latin typeface="Lato"/>
                <a:cs typeface="Times New Roman" panose="02020603050405020304" pitchFamily="18" charset="0"/>
              </a:rPr>
              <a:t>борлуулна</a:t>
            </a:r>
            <a:r>
              <a:rPr lang="en-US" dirty="0">
                <a:solidFill>
                  <a:schemeClr val="bg1"/>
                </a:solidFill>
                <a:latin typeface="Lato"/>
                <a:cs typeface="Times New Roman" panose="02020603050405020304" pitchFamily="18" charset="0"/>
              </a:rPr>
              <a:t>.</a:t>
            </a:r>
          </a:p>
          <a:p>
            <a:pPr marL="293786" indent="-293786">
              <a:buFont typeface="Wingdings" panose="05000000000000000000" pitchFamily="2" charset="2"/>
              <a:buChar char="Ø"/>
            </a:pPr>
            <a:endParaRPr lang="mn-MN" dirty="0">
              <a:solidFill>
                <a:schemeClr val="bg1"/>
              </a:solidFill>
              <a:latin typeface="Lato"/>
              <a:cs typeface="Times New Roman" panose="02020603050405020304" pitchFamily="18" charset="0"/>
            </a:endParaRPr>
          </a:p>
          <a:p>
            <a:pPr algn="l"/>
            <a:r>
              <a:rPr lang="mn-MN" b="1" dirty="0">
                <a:solidFill>
                  <a:schemeClr val="bg1"/>
                </a:solidFill>
                <a:latin typeface="Lato"/>
                <a:cs typeface="Times New Roman" panose="02020603050405020304" pitchFamily="18" charset="0"/>
              </a:rPr>
              <a:t>ЭРХЭМЛЭХ ҮНЭТ ЗҮЙЛС</a:t>
            </a:r>
          </a:p>
          <a:p>
            <a:pPr marL="148934"/>
            <a:endParaRPr lang="en-US" dirty="0">
              <a:solidFill>
                <a:schemeClr val="bg1"/>
              </a:solidFill>
              <a:latin typeface="Lato"/>
              <a:cs typeface="Times New Roman" panose="02020603050405020304" pitchFamily="18" charset="0"/>
            </a:endParaRPr>
          </a:p>
          <a:p>
            <a:pPr marL="148934" algn="just"/>
            <a:r>
              <a:rPr lang="mn-MN" dirty="0">
                <a:solidFill>
                  <a:schemeClr val="bg1"/>
                </a:solidFill>
                <a:latin typeface="Lato"/>
                <a:cs typeface="Times New Roman" panose="02020603050405020304" pitchFamily="18" charset="0"/>
              </a:rPr>
              <a:t>Д</a:t>
            </a:r>
            <a:r>
              <a:rPr lang="en-US" dirty="0" err="1">
                <a:solidFill>
                  <a:schemeClr val="bg1"/>
                </a:solidFill>
                <a:latin typeface="Lato"/>
                <a:cs typeface="Times New Roman" panose="02020603050405020304" pitchFamily="18" charset="0"/>
              </a:rPr>
              <a:t>уурсах</a:t>
            </a:r>
            <a:r>
              <a:rPr lang="en-US" dirty="0">
                <a:solidFill>
                  <a:schemeClr val="bg1"/>
                </a:solidFill>
                <a:latin typeface="Lato"/>
                <a:cs typeface="Times New Roman" panose="02020603050405020304" pitchFamily="18" charset="0"/>
              </a:rPr>
              <a:t> </a:t>
            </a:r>
            <a:r>
              <a:rPr lang="en-US" dirty="0" err="1">
                <a:solidFill>
                  <a:schemeClr val="bg1"/>
                </a:solidFill>
                <a:latin typeface="Lato"/>
                <a:cs typeface="Times New Roman" panose="02020603050405020304" pitchFamily="18" charset="0"/>
              </a:rPr>
              <a:t>нэртэй</a:t>
            </a:r>
            <a:r>
              <a:rPr lang="mn-MN" dirty="0">
                <a:solidFill>
                  <a:schemeClr val="bg1"/>
                </a:solidFill>
                <a:latin typeface="Lato"/>
                <a:cs typeface="Times New Roman" panose="02020603050405020304" pitchFamily="18" charset="0"/>
              </a:rPr>
              <a:t>,</a:t>
            </a:r>
            <a:r>
              <a:rPr lang="en-US" dirty="0">
                <a:solidFill>
                  <a:schemeClr val="bg1"/>
                </a:solidFill>
                <a:latin typeface="Lato"/>
                <a:cs typeface="Times New Roman" panose="02020603050405020304" pitchFamily="18" charset="0"/>
              </a:rPr>
              <a:t> </a:t>
            </a:r>
            <a:r>
              <a:rPr lang="en-US" dirty="0" err="1">
                <a:solidFill>
                  <a:schemeClr val="bg1"/>
                </a:solidFill>
                <a:latin typeface="Lato"/>
                <a:cs typeface="Times New Roman" panose="02020603050405020304" pitchFamily="18" charset="0"/>
              </a:rPr>
              <a:t>дуудах</a:t>
            </a:r>
            <a:r>
              <a:rPr lang="en-US" dirty="0">
                <a:solidFill>
                  <a:schemeClr val="bg1"/>
                </a:solidFill>
                <a:latin typeface="Lato"/>
                <a:cs typeface="Times New Roman" panose="02020603050405020304" pitchFamily="18" charset="0"/>
              </a:rPr>
              <a:t> </a:t>
            </a:r>
            <a:r>
              <a:rPr lang="en-US" dirty="0" err="1">
                <a:solidFill>
                  <a:schemeClr val="bg1"/>
                </a:solidFill>
                <a:latin typeface="Lato"/>
                <a:cs typeface="Times New Roman" panose="02020603050405020304" pitchFamily="18" charset="0"/>
              </a:rPr>
              <a:t>хүчтэй</a:t>
            </a:r>
            <a:r>
              <a:rPr lang="mn-MN" dirty="0">
                <a:solidFill>
                  <a:schemeClr val="bg1"/>
                </a:solidFill>
                <a:latin typeface="Lato"/>
                <a:cs typeface="Times New Roman" panose="02020603050405020304" pitchFamily="18" charset="0"/>
              </a:rPr>
              <a:t>,</a:t>
            </a:r>
            <a:r>
              <a:rPr lang="en-US" dirty="0">
                <a:solidFill>
                  <a:schemeClr val="bg1"/>
                </a:solidFill>
                <a:latin typeface="Lato"/>
                <a:cs typeface="Times New Roman" panose="02020603050405020304" pitchFamily="18" charset="0"/>
              </a:rPr>
              <a:t> </a:t>
            </a:r>
            <a:r>
              <a:rPr lang="en-US" dirty="0" err="1">
                <a:solidFill>
                  <a:schemeClr val="bg1"/>
                </a:solidFill>
                <a:latin typeface="Lato"/>
                <a:cs typeface="Times New Roman" panose="02020603050405020304" pitchFamily="18" charset="0"/>
              </a:rPr>
              <a:t>хамгийн</a:t>
            </a:r>
            <a:r>
              <a:rPr lang="en-US" dirty="0">
                <a:solidFill>
                  <a:schemeClr val="bg1"/>
                </a:solidFill>
                <a:latin typeface="Lato"/>
                <a:cs typeface="Times New Roman" panose="02020603050405020304" pitchFamily="18" charset="0"/>
              </a:rPr>
              <a:t> </a:t>
            </a:r>
            <a:r>
              <a:rPr lang="en-US" dirty="0" err="1">
                <a:solidFill>
                  <a:schemeClr val="bg1"/>
                </a:solidFill>
                <a:latin typeface="Lato"/>
                <a:cs typeface="Times New Roman" panose="02020603050405020304" pitchFamily="18" charset="0"/>
              </a:rPr>
              <a:t>чанартай</a:t>
            </a:r>
            <a:r>
              <a:rPr lang="en-US" dirty="0">
                <a:solidFill>
                  <a:schemeClr val="bg1"/>
                </a:solidFill>
                <a:latin typeface="Lato"/>
                <a:cs typeface="Times New Roman" panose="02020603050405020304" pitchFamily="18" charset="0"/>
              </a:rPr>
              <a:t>, </a:t>
            </a:r>
            <a:r>
              <a:rPr lang="en-US" dirty="0" err="1">
                <a:solidFill>
                  <a:schemeClr val="bg1"/>
                </a:solidFill>
                <a:latin typeface="Lato"/>
                <a:cs typeface="Times New Roman" panose="02020603050405020304" pitchFamily="18" charset="0"/>
              </a:rPr>
              <a:t>хамгийн</a:t>
            </a:r>
            <a:r>
              <a:rPr lang="en-US" dirty="0">
                <a:solidFill>
                  <a:schemeClr val="bg1"/>
                </a:solidFill>
                <a:latin typeface="Lato"/>
                <a:cs typeface="Times New Roman" panose="02020603050405020304" pitchFamily="18" charset="0"/>
              </a:rPr>
              <a:t> </a:t>
            </a:r>
            <a:r>
              <a:rPr lang="en-US" dirty="0" err="1">
                <a:solidFill>
                  <a:schemeClr val="bg1"/>
                </a:solidFill>
                <a:latin typeface="Lato"/>
                <a:cs typeface="Times New Roman" panose="02020603050405020304" pitchFamily="18" charset="0"/>
              </a:rPr>
              <a:t>хямд</a:t>
            </a:r>
            <a:r>
              <a:rPr lang="en-US" dirty="0">
                <a:solidFill>
                  <a:schemeClr val="bg1"/>
                </a:solidFill>
                <a:latin typeface="Lato"/>
                <a:cs typeface="Times New Roman" panose="02020603050405020304" pitchFamily="18" charset="0"/>
              </a:rPr>
              <a:t>  </a:t>
            </a:r>
            <a:r>
              <a:rPr lang="en-US" dirty="0" err="1">
                <a:solidFill>
                  <a:schemeClr val="bg1"/>
                </a:solidFill>
                <a:latin typeface="Lato"/>
                <a:cs typeface="Times New Roman" panose="02020603050405020304" pitchFamily="18" charset="0"/>
              </a:rPr>
              <a:t>Монгол</a:t>
            </a:r>
            <a:r>
              <a:rPr lang="mn-MN" dirty="0">
                <a:solidFill>
                  <a:schemeClr val="bg1"/>
                </a:solidFill>
                <a:latin typeface="Lato"/>
                <a:cs typeface="Times New Roman" panose="02020603050405020304" pitchFamily="18" charset="0"/>
              </a:rPr>
              <a:t>    </a:t>
            </a:r>
            <a:r>
              <a:rPr lang="en-US" dirty="0" err="1">
                <a:solidFill>
                  <a:schemeClr val="bg1"/>
                </a:solidFill>
                <a:latin typeface="Lato"/>
                <a:cs typeface="Times New Roman" panose="02020603050405020304" pitchFamily="18" charset="0"/>
              </a:rPr>
              <a:t>бүтээгдэхүүнийг</a:t>
            </a:r>
            <a:r>
              <a:rPr lang="en-US" dirty="0">
                <a:solidFill>
                  <a:schemeClr val="bg1"/>
                </a:solidFill>
                <a:latin typeface="Lato"/>
                <a:cs typeface="Times New Roman" panose="02020603050405020304" pitchFamily="18" charset="0"/>
              </a:rPr>
              <a:t> </a:t>
            </a:r>
            <a:r>
              <a:rPr lang="en-US" dirty="0" err="1">
                <a:solidFill>
                  <a:schemeClr val="bg1"/>
                </a:solidFill>
                <a:latin typeface="Lato"/>
                <a:cs typeface="Times New Roman" panose="02020603050405020304" pitchFamily="18" charset="0"/>
              </a:rPr>
              <a:t>Монголчууд</a:t>
            </a:r>
            <a:r>
              <a:rPr lang="en-US" dirty="0">
                <a:solidFill>
                  <a:schemeClr val="bg1"/>
                </a:solidFill>
                <a:latin typeface="Lato"/>
                <a:cs typeface="Times New Roman" panose="02020603050405020304" pitchFamily="18" charset="0"/>
              </a:rPr>
              <a:t> </a:t>
            </a:r>
            <a:r>
              <a:rPr lang="en-US" dirty="0" err="1">
                <a:solidFill>
                  <a:schemeClr val="bg1"/>
                </a:solidFill>
                <a:latin typeface="Lato"/>
                <a:cs typeface="Times New Roman" panose="02020603050405020304" pitchFamily="18" charset="0"/>
              </a:rPr>
              <a:t>өөрсдөө</a:t>
            </a:r>
            <a:r>
              <a:rPr lang="en-US" dirty="0">
                <a:solidFill>
                  <a:schemeClr val="bg1"/>
                </a:solidFill>
                <a:latin typeface="Lato"/>
                <a:cs typeface="Times New Roman" panose="02020603050405020304" pitchFamily="18" charset="0"/>
              </a:rPr>
              <a:t> </a:t>
            </a:r>
            <a:r>
              <a:rPr lang="en-US" dirty="0" err="1">
                <a:solidFill>
                  <a:schemeClr val="bg1"/>
                </a:solidFill>
                <a:latin typeface="Lato"/>
                <a:cs typeface="Times New Roman" panose="02020603050405020304" pitchFamily="18" charset="0"/>
              </a:rPr>
              <a:t>үйлдвэрлэх</a:t>
            </a:r>
            <a:endParaRPr lang="en-US" dirty="0">
              <a:solidFill>
                <a:schemeClr val="bg1"/>
              </a:solidFill>
              <a:latin typeface="Lato"/>
              <a:cs typeface="Times New Roman" panose="02020603050405020304" pitchFamily="18" charset="0"/>
            </a:endParaRPr>
          </a:p>
          <a:p>
            <a:pPr algn="l"/>
            <a:endParaRPr lang="mn-MN" dirty="0">
              <a:solidFill>
                <a:schemeClr val="bg1"/>
              </a:solidFill>
              <a:latin typeface="Segoe UI Light" panose="020B0502040204020203" pitchFamily="34" charset="0"/>
              <a:cs typeface="Times New Roman" panose="02020603050405020304" pitchFamily="18" charset="0"/>
            </a:endParaRPr>
          </a:p>
          <a:p>
            <a:pPr marL="293786" indent="-293786">
              <a:buFont typeface="Wingdings" panose="05000000000000000000" pitchFamily="2" charset="2"/>
              <a:buChar char="Ø"/>
            </a:pPr>
            <a:endParaRPr lang="mn-MN" dirty="0">
              <a:solidFill>
                <a:schemeClr val="bg1"/>
              </a:solidFill>
              <a:latin typeface="Segoe UI Light" panose="020B0502040204020203" pitchFamily="34" charset="0"/>
              <a:cs typeface="Times New Roman" panose="02020603050405020304" pitchFamily="18" charset="0"/>
            </a:endParaRPr>
          </a:p>
        </p:txBody>
      </p:sp>
      <p:sp>
        <p:nvSpPr>
          <p:cNvPr id="3" name="Rectangle 2"/>
          <p:cNvSpPr/>
          <p:nvPr/>
        </p:nvSpPr>
        <p:spPr>
          <a:xfrm>
            <a:off x="7200900" y="121998"/>
            <a:ext cx="7200900" cy="4524315"/>
          </a:xfrm>
          <a:prstGeom prst="rect">
            <a:avLst/>
          </a:prstGeom>
        </p:spPr>
        <p:txBody>
          <a:bodyPr>
            <a:spAutoFit/>
          </a:bodyPr>
          <a:lstStyle/>
          <a:p>
            <a:pPr marL="293786" indent="-293786">
              <a:buFont typeface="Wingdings" panose="05000000000000000000" pitchFamily="2" charset="2"/>
              <a:buChar char="Ø"/>
            </a:pPr>
            <a:endParaRPr lang="mn-MN" dirty="0">
              <a:solidFill>
                <a:schemeClr val="bg1"/>
              </a:solidFill>
              <a:latin typeface="Segoe UI Light" panose="020B0502040204020203" pitchFamily="34" charset="0"/>
              <a:cs typeface="Times New Roman" panose="02020603050405020304" pitchFamily="18" charset="0"/>
            </a:endParaRPr>
          </a:p>
          <a:p>
            <a:r>
              <a:rPr lang="mn-MN" b="1" dirty="0">
                <a:solidFill>
                  <a:schemeClr val="bg1"/>
                </a:solidFill>
                <a:latin typeface="Lato"/>
                <a:cs typeface="Times New Roman" panose="02020603050405020304" pitchFamily="18" charset="0"/>
              </a:rPr>
              <a:t>БИДНИЙ УРИА</a:t>
            </a:r>
            <a:endParaRPr lang="en-US" b="1" dirty="0">
              <a:solidFill>
                <a:schemeClr val="bg1"/>
              </a:solidFill>
              <a:latin typeface="Lato"/>
              <a:cs typeface="Times New Roman" panose="02020603050405020304" pitchFamily="18" charset="0"/>
            </a:endParaRPr>
          </a:p>
          <a:p>
            <a:endParaRPr lang="mn-MN" b="1" dirty="0">
              <a:solidFill>
                <a:schemeClr val="bg1"/>
              </a:solidFill>
              <a:latin typeface="Lato"/>
              <a:cs typeface="Times New Roman" panose="02020603050405020304" pitchFamily="18" charset="0"/>
            </a:endParaRPr>
          </a:p>
          <a:p>
            <a:pPr lvl="0"/>
            <a:r>
              <a:rPr lang="en-US" b="1" dirty="0" err="1">
                <a:solidFill>
                  <a:schemeClr val="bg1"/>
                </a:solidFill>
                <a:latin typeface="Lato"/>
                <a:cs typeface="Times New Roman" panose="02020603050405020304" pitchFamily="18" charset="0"/>
              </a:rPr>
              <a:t>Дэвшлийг</a:t>
            </a:r>
            <a:r>
              <a:rPr lang="en-US" b="1" dirty="0">
                <a:solidFill>
                  <a:schemeClr val="bg1"/>
                </a:solidFill>
                <a:latin typeface="Lato"/>
                <a:cs typeface="Times New Roman" panose="02020603050405020304" pitchFamily="18" charset="0"/>
              </a:rPr>
              <a:t> </a:t>
            </a:r>
            <a:r>
              <a:rPr lang="en-US" b="1" dirty="0" err="1">
                <a:solidFill>
                  <a:schemeClr val="bg1"/>
                </a:solidFill>
                <a:latin typeface="Lato"/>
                <a:cs typeface="Times New Roman" panose="02020603050405020304" pitchFamily="18" charset="0"/>
              </a:rPr>
              <a:t>хэрэгжүүлэгч</a:t>
            </a:r>
            <a:r>
              <a:rPr lang="en-US" b="1" dirty="0">
                <a:solidFill>
                  <a:schemeClr val="bg1"/>
                </a:solidFill>
                <a:latin typeface="Lato"/>
                <a:cs typeface="Times New Roman" panose="02020603050405020304" pitchFamily="18" charset="0"/>
              </a:rPr>
              <a:t>, </a:t>
            </a:r>
            <a:r>
              <a:rPr lang="mn-MN" b="1" dirty="0">
                <a:solidFill>
                  <a:schemeClr val="bg1"/>
                </a:solidFill>
                <a:latin typeface="Lato"/>
                <a:cs typeface="Times New Roman" panose="02020603050405020304" pitchFamily="18" charset="0"/>
              </a:rPr>
              <a:t>Ё</a:t>
            </a:r>
            <a:r>
              <a:rPr lang="en-US" b="1" dirty="0">
                <a:solidFill>
                  <a:schemeClr val="bg1"/>
                </a:solidFill>
                <a:latin typeface="Lato"/>
                <a:cs typeface="Times New Roman" panose="02020603050405020304" pitchFamily="18" charset="0"/>
              </a:rPr>
              <a:t>с </a:t>
            </a:r>
            <a:r>
              <a:rPr lang="en-US" b="1" dirty="0" err="1">
                <a:solidFill>
                  <a:schemeClr val="bg1"/>
                </a:solidFill>
                <a:latin typeface="Lato"/>
                <a:cs typeface="Times New Roman" panose="02020603050405020304" pitchFamily="18" charset="0"/>
              </a:rPr>
              <a:t>зүйг</a:t>
            </a:r>
            <a:r>
              <a:rPr lang="en-US" b="1" dirty="0">
                <a:solidFill>
                  <a:schemeClr val="bg1"/>
                </a:solidFill>
                <a:latin typeface="Lato"/>
                <a:cs typeface="Times New Roman" panose="02020603050405020304" pitchFamily="18" charset="0"/>
              </a:rPr>
              <a:t> </a:t>
            </a:r>
            <a:r>
              <a:rPr lang="en-US" b="1" dirty="0" err="1">
                <a:solidFill>
                  <a:schemeClr val="bg1"/>
                </a:solidFill>
                <a:latin typeface="Lato"/>
                <a:cs typeface="Times New Roman" panose="02020603050405020304" pitchFamily="18" charset="0"/>
              </a:rPr>
              <a:t>эрхэмлэгч</a:t>
            </a:r>
            <a:r>
              <a:rPr lang="en-US" b="1" dirty="0">
                <a:solidFill>
                  <a:schemeClr val="bg1"/>
                </a:solidFill>
                <a:latin typeface="Lato"/>
                <a:cs typeface="Times New Roman" panose="02020603050405020304" pitchFamily="18" charset="0"/>
              </a:rPr>
              <a:t>, </a:t>
            </a:r>
            <a:r>
              <a:rPr lang="mn-MN" b="1" dirty="0">
                <a:solidFill>
                  <a:schemeClr val="bg1"/>
                </a:solidFill>
                <a:latin typeface="Lato"/>
                <a:cs typeface="Times New Roman" panose="02020603050405020304" pitchFamily="18" charset="0"/>
              </a:rPr>
              <a:t>Б</a:t>
            </a:r>
            <a:r>
              <a:rPr lang="en-US" b="1" dirty="0" err="1">
                <a:solidFill>
                  <a:schemeClr val="bg1"/>
                </a:solidFill>
                <a:latin typeface="Lato"/>
                <a:cs typeface="Times New Roman" panose="02020603050405020304" pitchFamily="18" charset="0"/>
              </a:rPr>
              <a:t>айгальд</a:t>
            </a:r>
            <a:r>
              <a:rPr lang="en-US" b="1" dirty="0">
                <a:solidFill>
                  <a:schemeClr val="bg1"/>
                </a:solidFill>
                <a:latin typeface="Lato"/>
                <a:cs typeface="Times New Roman" panose="02020603050405020304" pitchFamily="18" charset="0"/>
              </a:rPr>
              <a:t> </a:t>
            </a:r>
            <a:r>
              <a:rPr lang="en-US" b="1" dirty="0" err="1">
                <a:solidFill>
                  <a:schemeClr val="bg1"/>
                </a:solidFill>
                <a:latin typeface="Lato"/>
                <a:cs typeface="Times New Roman" panose="02020603050405020304" pitchFamily="18" charset="0"/>
              </a:rPr>
              <a:t>ээлтэй</a:t>
            </a:r>
            <a:r>
              <a:rPr lang="en-US" b="1" dirty="0">
                <a:solidFill>
                  <a:schemeClr val="bg1"/>
                </a:solidFill>
                <a:latin typeface="Lato"/>
                <a:cs typeface="Times New Roman" panose="02020603050405020304" pitchFamily="18" charset="0"/>
              </a:rPr>
              <a:t> </a:t>
            </a:r>
            <a:r>
              <a:rPr lang="en-US" b="1" dirty="0" err="1">
                <a:solidFill>
                  <a:schemeClr val="bg1"/>
                </a:solidFill>
                <a:latin typeface="Lato"/>
                <a:cs typeface="Times New Roman" panose="02020603050405020304" pitchFamily="18" charset="0"/>
              </a:rPr>
              <a:t>компани</a:t>
            </a:r>
            <a:endParaRPr lang="en-US" b="1" dirty="0">
              <a:solidFill>
                <a:schemeClr val="bg1"/>
              </a:solidFill>
              <a:latin typeface="Lato"/>
              <a:cs typeface="Times New Roman" panose="02020603050405020304" pitchFamily="18" charset="0"/>
            </a:endParaRPr>
          </a:p>
          <a:p>
            <a:r>
              <a:rPr lang="mn-MN" b="1" dirty="0">
                <a:solidFill>
                  <a:schemeClr val="bg1"/>
                </a:solidFill>
                <a:latin typeface="Lato"/>
                <a:cs typeface="Times New Roman" panose="02020603050405020304" pitchFamily="18" charset="0"/>
              </a:rPr>
              <a:t> </a:t>
            </a:r>
          </a:p>
          <a:p>
            <a:r>
              <a:rPr lang="mn-MN" b="1" dirty="0">
                <a:solidFill>
                  <a:schemeClr val="bg1"/>
                </a:solidFill>
                <a:latin typeface="Lato"/>
                <a:cs typeface="Times New Roman" panose="02020603050405020304" pitchFamily="18" charset="0"/>
              </a:rPr>
              <a:t>ҮЙЛ АЖИЛЛАГААНЫ ЗАРЧИМ</a:t>
            </a:r>
            <a:endParaRPr lang="en-US" b="1" dirty="0">
              <a:solidFill>
                <a:schemeClr val="bg1"/>
              </a:solidFill>
              <a:latin typeface="Lato"/>
              <a:cs typeface="Times New Roman" panose="02020603050405020304" pitchFamily="18" charset="0"/>
            </a:endParaRPr>
          </a:p>
          <a:p>
            <a:endParaRPr lang="mn-MN" b="1" dirty="0">
              <a:solidFill>
                <a:schemeClr val="bg1"/>
              </a:solidFill>
              <a:latin typeface="Lato"/>
              <a:cs typeface="Times New Roman" panose="02020603050405020304" pitchFamily="18" charset="0"/>
            </a:endParaRPr>
          </a:p>
          <a:p>
            <a:pPr marL="404976" indent="-330508">
              <a:buFont typeface="Wingdings" panose="05000000000000000000" pitchFamily="2" charset="2"/>
              <a:buChar char="Ø"/>
            </a:pPr>
            <a:r>
              <a:rPr lang="en-US" dirty="0">
                <a:solidFill>
                  <a:schemeClr val="bg1"/>
                </a:solidFill>
                <a:latin typeface="Lato"/>
                <a:cs typeface="Times New Roman" panose="02020603050405020304" pitchFamily="18" charset="0"/>
              </a:rPr>
              <a:t> </a:t>
            </a:r>
            <a:r>
              <a:rPr lang="en-US" dirty="0" err="1">
                <a:solidFill>
                  <a:schemeClr val="bg1"/>
                </a:solidFill>
                <a:latin typeface="Lato"/>
                <a:cs typeface="Times New Roman" panose="02020603050405020304" pitchFamily="18" charset="0"/>
              </a:rPr>
              <a:t>Шударга</a:t>
            </a:r>
            <a:r>
              <a:rPr lang="en-US" dirty="0">
                <a:solidFill>
                  <a:schemeClr val="bg1"/>
                </a:solidFill>
                <a:latin typeface="Lato"/>
                <a:cs typeface="Times New Roman" panose="02020603050405020304" pitchFamily="18" charset="0"/>
              </a:rPr>
              <a:t>, </a:t>
            </a:r>
            <a:r>
              <a:rPr lang="en-US" dirty="0" err="1">
                <a:solidFill>
                  <a:schemeClr val="bg1"/>
                </a:solidFill>
                <a:latin typeface="Lato"/>
                <a:cs typeface="Times New Roman" panose="02020603050405020304" pitchFamily="18" charset="0"/>
              </a:rPr>
              <a:t>ил</a:t>
            </a:r>
            <a:r>
              <a:rPr lang="en-US" dirty="0">
                <a:solidFill>
                  <a:schemeClr val="bg1"/>
                </a:solidFill>
                <a:latin typeface="Lato"/>
                <a:cs typeface="Times New Roman" panose="02020603050405020304" pitchFamily="18" charset="0"/>
              </a:rPr>
              <a:t> </a:t>
            </a:r>
            <a:r>
              <a:rPr lang="en-US" dirty="0" err="1">
                <a:solidFill>
                  <a:schemeClr val="bg1"/>
                </a:solidFill>
                <a:latin typeface="Lato"/>
                <a:cs typeface="Times New Roman" panose="02020603050405020304" pitchFamily="18" charset="0"/>
              </a:rPr>
              <a:t>тод</a:t>
            </a:r>
            <a:r>
              <a:rPr lang="en-US" dirty="0">
                <a:solidFill>
                  <a:schemeClr val="bg1"/>
                </a:solidFill>
                <a:latin typeface="Lato"/>
                <a:cs typeface="Times New Roman" panose="02020603050405020304" pitchFamily="18" charset="0"/>
              </a:rPr>
              <a:t>, </a:t>
            </a:r>
            <a:r>
              <a:rPr lang="en-US" dirty="0" err="1">
                <a:solidFill>
                  <a:schemeClr val="bg1"/>
                </a:solidFill>
                <a:latin typeface="Lato"/>
                <a:cs typeface="Times New Roman" panose="02020603050405020304" pitchFamily="18" charset="0"/>
              </a:rPr>
              <a:t>нээлттэй</a:t>
            </a:r>
            <a:endParaRPr lang="en-US" dirty="0">
              <a:solidFill>
                <a:schemeClr val="bg1"/>
              </a:solidFill>
              <a:latin typeface="Lato"/>
              <a:cs typeface="Times New Roman" panose="02020603050405020304" pitchFamily="18" charset="0"/>
            </a:endParaRPr>
          </a:p>
          <a:p>
            <a:pPr marL="404976" indent="-330508">
              <a:buFont typeface="Wingdings" panose="05000000000000000000" pitchFamily="2" charset="2"/>
              <a:buChar char="Ø"/>
            </a:pPr>
            <a:r>
              <a:rPr lang="en-US" dirty="0">
                <a:solidFill>
                  <a:schemeClr val="bg1"/>
                </a:solidFill>
                <a:latin typeface="Lato"/>
                <a:cs typeface="Times New Roman" panose="02020603050405020304" pitchFamily="18" charset="0"/>
              </a:rPr>
              <a:t> </a:t>
            </a:r>
            <a:r>
              <a:rPr lang="en-US" dirty="0" err="1">
                <a:solidFill>
                  <a:schemeClr val="bg1"/>
                </a:solidFill>
                <a:latin typeface="Lato"/>
                <a:cs typeface="Times New Roman" panose="02020603050405020304" pitchFamily="18" charset="0"/>
              </a:rPr>
              <a:t>Хууль</a:t>
            </a:r>
            <a:r>
              <a:rPr lang="en-US" dirty="0">
                <a:solidFill>
                  <a:schemeClr val="bg1"/>
                </a:solidFill>
                <a:latin typeface="Lato"/>
                <a:cs typeface="Times New Roman" panose="02020603050405020304" pitchFamily="18" charset="0"/>
              </a:rPr>
              <a:t>, </a:t>
            </a:r>
            <a:r>
              <a:rPr lang="en-US" dirty="0" err="1">
                <a:solidFill>
                  <a:schemeClr val="bg1"/>
                </a:solidFill>
                <a:latin typeface="Lato"/>
                <a:cs typeface="Times New Roman" panose="02020603050405020304" pitchFamily="18" charset="0"/>
              </a:rPr>
              <a:t>дүрмийг</a:t>
            </a:r>
            <a:r>
              <a:rPr lang="en-US" dirty="0">
                <a:solidFill>
                  <a:schemeClr val="bg1"/>
                </a:solidFill>
                <a:latin typeface="Lato"/>
                <a:cs typeface="Times New Roman" panose="02020603050405020304" pitchFamily="18" charset="0"/>
              </a:rPr>
              <a:t> </a:t>
            </a:r>
            <a:r>
              <a:rPr lang="en-US" dirty="0" err="1">
                <a:solidFill>
                  <a:schemeClr val="bg1"/>
                </a:solidFill>
                <a:latin typeface="Lato"/>
                <a:cs typeface="Times New Roman" panose="02020603050405020304" pitchFamily="18" charset="0"/>
              </a:rPr>
              <a:t>чандлан</a:t>
            </a:r>
            <a:r>
              <a:rPr lang="en-US" dirty="0">
                <a:solidFill>
                  <a:schemeClr val="bg1"/>
                </a:solidFill>
                <a:latin typeface="Lato"/>
                <a:cs typeface="Times New Roman" panose="02020603050405020304" pitchFamily="18" charset="0"/>
              </a:rPr>
              <a:t> </a:t>
            </a:r>
            <a:r>
              <a:rPr lang="en-US" dirty="0" err="1">
                <a:solidFill>
                  <a:schemeClr val="bg1"/>
                </a:solidFill>
                <a:latin typeface="Lato"/>
                <a:cs typeface="Times New Roman" panose="02020603050405020304" pitchFamily="18" charset="0"/>
              </a:rPr>
              <a:t>сахиулна</a:t>
            </a:r>
            <a:endParaRPr lang="en-US" dirty="0">
              <a:solidFill>
                <a:schemeClr val="bg1"/>
              </a:solidFill>
              <a:latin typeface="Lato"/>
              <a:cs typeface="Times New Roman" panose="02020603050405020304" pitchFamily="18" charset="0"/>
            </a:endParaRPr>
          </a:p>
          <a:p>
            <a:pPr marL="404976" indent="-330508">
              <a:buFont typeface="Wingdings" panose="05000000000000000000" pitchFamily="2" charset="2"/>
              <a:buChar char="Ø"/>
            </a:pPr>
            <a:r>
              <a:rPr lang="en-US" dirty="0">
                <a:solidFill>
                  <a:schemeClr val="bg1"/>
                </a:solidFill>
                <a:latin typeface="Lato"/>
                <a:cs typeface="Times New Roman" panose="02020603050405020304" pitchFamily="18" charset="0"/>
              </a:rPr>
              <a:t> </a:t>
            </a:r>
            <a:r>
              <a:rPr lang="en-US" dirty="0" err="1">
                <a:solidFill>
                  <a:schemeClr val="bg1"/>
                </a:solidFill>
                <a:latin typeface="Lato"/>
                <a:cs typeface="Times New Roman" panose="02020603050405020304" pitchFamily="18" charset="0"/>
              </a:rPr>
              <a:t>Бүтээлч</a:t>
            </a:r>
            <a:r>
              <a:rPr lang="en-US" dirty="0">
                <a:solidFill>
                  <a:schemeClr val="bg1"/>
                </a:solidFill>
                <a:latin typeface="Lato"/>
                <a:cs typeface="Times New Roman" panose="02020603050405020304" pitchFamily="18" charset="0"/>
              </a:rPr>
              <a:t> </a:t>
            </a:r>
            <a:r>
              <a:rPr lang="en-US" dirty="0" err="1">
                <a:solidFill>
                  <a:schemeClr val="bg1"/>
                </a:solidFill>
                <a:latin typeface="Lato"/>
                <a:cs typeface="Times New Roman" panose="02020603050405020304" pitchFamily="18" charset="0"/>
              </a:rPr>
              <a:t>сэтгэлгээг</a:t>
            </a:r>
            <a:r>
              <a:rPr lang="en-US" dirty="0">
                <a:solidFill>
                  <a:schemeClr val="bg1"/>
                </a:solidFill>
                <a:latin typeface="Lato"/>
                <a:cs typeface="Times New Roman" panose="02020603050405020304" pitchFamily="18" charset="0"/>
              </a:rPr>
              <a:t> </a:t>
            </a:r>
            <a:r>
              <a:rPr lang="en-US" dirty="0" err="1">
                <a:solidFill>
                  <a:schemeClr val="bg1"/>
                </a:solidFill>
                <a:latin typeface="Lato"/>
                <a:cs typeface="Times New Roman" panose="02020603050405020304" pitchFamily="18" charset="0"/>
              </a:rPr>
              <a:t>хөгжүүлнэ</a:t>
            </a:r>
            <a:endParaRPr lang="en-US" dirty="0">
              <a:solidFill>
                <a:schemeClr val="bg1"/>
              </a:solidFill>
              <a:latin typeface="Lato"/>
              <a:cs typeface="Times New Roman" panose="02020603050405020304" pitchFamily="18" charset="0"/>
            </a:endParaRPr>
          </a:p>
          <a:p>
            <a:pPr marL="404976" indent="-330508">
              <a:buFont typeface="Wingdings" panose="05000000000000000000" pitchFamily="2" charset="2"/>
              <a:buChar char="Ø"/>
            </a:pPr>
            <a:r>
              <a:rPr lang="en-US" dirty="0">
                <a:solidFill>
                  <a:schemeClr val="bg1"/>
                </a:solidFill>
                <a:latin typeface="Lato"/>
                <a:cs typeface="Times New Roman" panose="02020603050405020304" pitchFamily="18" charset="0"/>
              </a:rPr>
              <a:t> </a:t>
            </a:r>
            <a:r>
              <a:rPr lang="en-US" dirty="0" err="1">
                <a:solidFill>
                  <a:schemeClr val="bg1"/>
                </a:solidFill>
                <a:latin typeface="Lato"/>
                <a:cs typeface="Times New Roman" panose="02020603050405020304" pitchFamily="18" charset="0"/>
              </a:rPr>
              <a:t>Байгаль</a:t>
            </a:r>
            <a:r>
              <a:rPr lang="en-US" dirty="0">
                <a:solidFill>
                  <a:schemeClr val="bg1"/>
                </a:solidFill>
                <a:latin typeface="Lato"/>
                <a:cs typeface="Times New Roman" panose="02020603050405020304" pitchFamily="18" charset="0"/>
              </a:rPr>
              <a:t> </a:t>
            </a:r>
            <a:r>
              <a:rPr lang="en-US" dirty="0" err="1">
                <a:solidFill>
                  <a:schemeClr val="bg1"/>
                </a:solidFill>
                <a:latin typeface="Lato"/>
                <a:cs typeface="Times New Roman" panose="02020603050405020304" pitchFamily="18" charset="0"/>
              </a:rPr>
              <a:t>орчинд</a:t>
            </a:r>
            <a:r>
              <a:rPr lang="en-US" dirty="0">
                <a:solidFill>
                  <a:schemeClr val="bg1"/>
                </a:solidFill>
                <a:latin typeface="Lato"/>
                <a:cs typeface="Times New Roman" panose="02020603050405020304" pitchFamily="18" charset="0"/>
              </a:rPr>
              <a:t> </a:t>
            </a:r>
            <a:r>
              <a:rPr lang="en-US" dirty="0" err="1">
                <a:solidFill>
                  <a:schemeClr val="bg1"/>
                </a:solidFill>
                <a:latin typeface="Lato"/>
                <a:cs typeface="Times New Roman" panose="02020603050405020304" pitchFamily="18" charset="0"/>
              </a:rPr>
              <a:t>ээлтэй</a:t>
            </a:r>
            <a:r>
              <a:rPr lang="en-US" dirty="0">
                <a:solidFill>
                  <a:schemeClr val="bg1"/>
                </a:solidFill>
                <a:latin typeface="Lato"/>
                <a:cs typeface="Times New Roman" panose="02020603050405020304" pitchFamily="18" charset="0"/>
              </a:rPr>
              <a:t> </a:t>
            </a:r>
            <a:r>
              <a:rPr lang="en-US" dirty="0" err="1">
                <a:solidFill>
                  <a:schemeClr val="bg1"/>
                </a:solidFill>
                <a:latin typeface="Lato"/>
                <a:cs typeface="Times New Roman" panose="02020603050405020304" pitchFamily="18" charset="0"/>
              </a:rPr>
              <a:t>үйл</a:t>
            </a:r>
            <a:r>
              <a:rPr lang="en-US" dirty="0">
                <a:solidFill>
                  <a:schemeClr val="bg1"/>
                </a:solidFill>
                <a:latin typeface="Lato"/>
                <a:cs typeface="Times New Roman" panose="02020603050405020304" pitchFamily="18" charset="0"/>
              </a:rPr>
              <a:t> </a:t>
            </a:r>
            <a:r>
              <a:rPr lang="en-US" dirty="0" err="1">
                <a:solidFill>
                  <a:schemeClr val="bg1"/>
                </a:solidFill>
                <a:latin typeface="Lato"/>
                <a:cs typeface="Times New Roman" panose="02020603050405020304" pitchFamily="18" charset="0"/>
              </a:rPr>
              <a:t>ажиллагаа</a:t>
            </a:r>
            <a:r>
              <a:rPr lang="en-US" dirty="0">
                <a:solidFill>
                  <a:schemeClr val="bg1"/>
                </a:solidFill>
                <a:latin typeface="Lato"/>
                <a:cs typeface="Times New Roman" panose="02020603050405020304" pitchFamily="18" charset="0"/>
              </a:rPr>
              <a:t> </a:t>
            </a:r>
            <a:r>
              <a:rPr lang="en-US" dirty="0" err="1">
                <a:solidFill>
                  <a:schemeClr val="bg1"/>
                </a:solidFill>
                <a:latin typeface="Lato"/>
                <a:cs typeface="Times New Roman" panose="02020603050405020304" pitchFamily="18" charset="0"/>
              </a:rPr>
              <a:t>явуулна</a:t>
            </a:r>
            <a:endParaRPr lang="en-US" dirty="0">
              <a:solidFill>
                <a:schemeClr val="bg1"/>
              </a:solidFill>
              <a:latin typeface="Lato"/>
              <a:cs typeface="Times New Roman" panose="02020603050405020304" pitchFamily="18" charset="0"/>
            </a:endParaRPr>
          </a:p>
          <a:p>
            <a:pPr marL="293786" indent="-293786">
              <a:buFont typeface="Wingdings" panose="05000000000000000000" pitchFamily="2" charset="2"/>
              <a:buChar char="Ø"/>
            </a:pPr>
            <a:endParaRPr lang="mn-MN" dirty="0">
              <a:solidFill>
                <a:schemeClr val="bg1"/>
              </a:solidFill>
              <a:latin typeface="Segoe UI Light" panose="020B0502040204020203" pitchFamily="34" charset="0"/>
              <a:cs typeface="Times New Roman" panose="02020603050405020304" pitchFamily="18" charset="0"/>
            </a:endParaRPr>
          </a:p>
          <a:p>
            <a:endParaRPr lang="mn-MN" b="1" dirty="0">
              <a:solidFill>
                <a:schemeClr val="bg1"/>
              </a:solidFill>
              <a:latin typeface="Segoe UI Light" panose="020B0502040204020203" pitchFamily="34" charset="0"/>
              <a:cs typeface="Times New Roman" panose="02020603050405020304" pitchFamily="18" charset="0"/>
            </a:endParaRPr>
          </a:p>
          <a:p>
            <a:endParaRPr lang="mn-MN" b="1" dirty="0">
              <a:solidFill>
                <a:schemeClr val="bg1"/>
              </a:solidFill>
              <a:latin typeface="Segoe UI Light" panose="020B0502040204020203" pitchFamily="34" charset="0"/>
              <a:cs typeface="Times New Roman" panose="02020603050405020304" pitchFamily="18" charset="0"/>
            </a:endParaRPr>
          </a:p>
          <a:p>
            <a:pPr marL="293786" indent="-293786">
              <a:buFont typeface="Wingdings" panose="05000000000000000000" pitchFamily="2" charset="2"/>
              <a:buChar char="Ø"/>
            </a:pPr>
            <a:endParaRPr lang="en-US" dirty="0">
              <a:solidFill>
                <a:schemeClr val="bg1"/>
              </a:solidFill>
              <a:latin typeface="Segoe UI Light" panose="020B0502040204020203" pitchFamily="34" charset="0"/>
              <a:cs typeface="Times New Roman" panose="02020603050405020304" pitchFamily="18" charset="0"/>
            </a:endParaRPr>
          </a:p>
        </p:txBody>
      </p:sp>
    </p:spTree>
    <p:extLst>
      <p:ext uri="{BB962C8B-B14F-4D97-AF65-F5344CB8AC3E}">
        <p14:creationId xmlns:p14="http://schemas.microsoft.com/office/powerpoint/2010/main" val="281055699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p:tgtEl>
                                          <p:spTgt spid="5"/>
                                        </p:tgtEl>
                                        <p:attrNameLst>
                                          <p:attrName>ppt_x</p:attrName>
                                        </p:attrNameLst>
                                      </p:cBhvr>
                                      <p:tavLst>
                                        <p:tav tm="0">
                                          <p:val>
                                            <p:strVal val="#ppt_x-#ppt_w*1.125000"/>
                                          </p:val>
                                        </p:tav>
                                        <p:tav tm="100000">
                                          <p:val>
                                            <p:strVal val="#ppt_x"/>
                                          </p:val>
                                        </p:tav>
                                      </p:tavLst>
                                    </p:anim>
                                    <p:animEffect transition="in" filter="wipe(right)">
                                      <p:cBhvr>
                                        <p:cTn id="8"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399F7CC-4C39-76F0-7762-E7FFC486E60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700" y="1460500"/>
            <a:ext cx="13812236" cy="7543800"/>
          </a:xfrm>
          <a:prstGeom prst="rect">
            <a:avLst/>
          </a:prstGeom>
          <a:noFill/>
          <a:ln>
            <a:noFill/>
          </a:ln>
        </p:spPr>
      </p:pic>
      <p:sp>
        <p:nvSpPr>
          <p:cNvPr id="3" name="Rectangle 2">
            <a:extLst>
              <a:ext uri="{FF2B5EF4-FFF2-40B4-BE49-F238E27FC236}">
                <a16:creationId xmlns:a16="http://schemas.microsoft.com/office/drawing/2014/main" id="{483DA342-2902-F195-A842-1BA2235C331E}"/>
              </a:ext>
            </a:extLst>
          </p:cNvPr>
          <p:cNvSpPr/>
          <p:nvPr/>
        </p:nvSpPr>
        <p:spPr>
          <a:xfrm>
            <a:off x="9182100" y="241300"/>
            <a:ext cx="4800600" cy="1035420"/>
          </a:xfrm>
          <a:prstGeom prst="rect">
            <a:avLst/>
          </a:prstGeom>
          <a:solidFill>
            <a:srgbClr val="095763"/>
          </a:solidFill>
          <a:ln w="12700" cap="flat">
            <a:solidFill>
              <a:schemeClr val="bg1">
                <a:lumMod val="6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2643" tIns="32643" rIns="32643" bIns="32643" numCol="1" spcCol="24482" rtlCol="0" anchor="ctr">
            <a:spAutoFit/>
          </a:bodyPr>
          <a:lstStyle/>
          <a:p>
            <a:endParaRPr lang="en-US" sz="21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r>
              <a:rPr lang="en-US" sz="2100" dirty="0">
                <a:solidFill>
                  <a:schemeClr val="bg1"/>
                </a:solidFill>
                <a:latin typeface="Segoe UI" panose="020B0502040204020203" pitchFamily="34" charset="0"/>
                <a:ea typeface="Segoe UI" panose="020B0502040204020203" pitchFamily="34" charset="0"/>
                <a:cs typeface="Segoe UI" panose="020B0502040204020203" pitchFamily="34" charset="0"/>
              </a:rPr>
              <a:t>   КОМПАНИЙН ЕРӨНХИЙ </a:t>
            </a:r>
            <a:r>
              <a:rPr lang="mn-MN" sz="2100" dirty="0">
                <a:solidFill>
                  <a:schemeClr val="bg1"/>
                </a:solidFill>
                <a:latin typeface="Segoe UI" panose="020B0502040204020203" pitchFamily="34" charset="0"/>
                <a:ea typeface="Segoe UI" panose="020B0502040204020203" pitchFamily="34" charset="0"/>
                <a:cs typeface="Segoe UI" panose="020B0502040204020203" pitchFamily="34" charset="0"/>
              </a:rPr>
              <a:t>БҮТЭЦ</a:t>
            </a:r>
            <a:endParaRPr lang="en-US" sz="21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algn="ctr" defTabSz="530447" hangingPunct="0"/>
            <a:endParaRPr lang="en-US" sz="2100" dirty="0">
              <a:solidFill>
                <a:srgbClr val="FFFFFF"/>
              </a:solidFill>
              <a:latin typeface="Segoe UI" panose="020B0502040204020203" pitchFamily="34" charset="0"/>
              <a:ea typeface="Segoe UI" panose="020B0502040204020203" pitchFamily="34" charset="0"/>
              <a:cs typeface="Segoe UI" panose="020B0502040204020203" pitchFamily="34" charset="0"/>
              <a:sym typeface="Helvetica Light"/>
            </a:endParaRPr>
          </a:p>
        </p:txBody>
      </p:sp>
    </p:spTree>
    <p:extLst>
      <p:ext uri="{BB962C8B-B14F-4D97-AF65-F5344CB8AC3E}">
        <p14:creationId xmlns:p14="http://schemas.microsoft.com/office/powerpoint/2010/main" val="1075727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95763"/>
        </a:solidFill>
        <a:effectLst/>
      </p:bgPr>
    </p:bg>
    <p:spTree>
      <p:nvGrpSpPr>
        <p:cNvPr id="1" name=""/>
        <p:cNvGrpSpPr/>
        <p:nvPr/>
      </p:nvGrpSpPr>
      <p:grpSpPr>
        <a:xfrm>
          <a:off x="0" y="0"/>
          <a:ext cx="0" cy="0"/>
          <a:chOff x="0" y="0"/>
          <a:chExt cx="0" cy="0"/>
        </a:xfrm>
      </p:grpSpPr>
      <p:sp>
        <p:nvSpPr>
          <p:cNvPr id="14" name="Title 13"/>
          <p:cNvSpPr>
            <a:spLocks noGrp="1"/>
          </p:cNvSpPr>
          <p:nvPr>
            <p:ph type="title"/>
          </p:nvPr>
        </p:nvSpPr>
        <p:spPr>
          <a:xfrm>
            <a:off x="6972300" y="2679700"/>
            <a:ext cx="7098810" cy="731484"/>
          </a:xfrm>
        </p:spPr>
        <p:txBody>
          <a:bodyPr>
            <a:noAutofit/>
          </a:bodyPr>
          <a:lstStyle/>
          <a:p>
            <a:pPr algn="r"/>
            <a:r>
              <a:rPr lang="mn-MN" sz="3200" b="1" dirty="0">
                <a:solidFill>
                  <a:schemeClr val="bg1"/>
                </a:solidFill>
                <a:latin typeface="Arial" panose="020B0604020202020204" pitchFamily="34" charset="0"/>
                <a:cs typeface="Arial" panose="020B0604020202020204" pitchFamily="34" charset="0"/>
              </a:rPr>
              <a:t>ҮЙЛ АЖИЛЛАГААНЫ ТУХАЙ</a:t>
            </a:r>
            <a:endParaRPr lang="en-US" sz="3200" b="1" dirty="0">
              <a:solidFill>
                <a:schemeClr val="bg1"/>
              </a:solidFill>
              <a:latin typeface="Arial" panose="020B0604020202020204" pitchFamily="34" charset="0"/>
              <a:cs typeface="Arial" panose="020B0604020202020204" pitchFamily="34" charset="0"/>
            </a:endParaRPr>
          </a:p>
        </p:txBody>
      </p:sp>
      <p:sp>
        <p:nvSpPr>
          <p:cNvPr id="2" name="Text Placeholder 1"/>
          <p:cNvSpPr>
            <a:spLocks noGrp="1"/>
          </p:cNvSpPr>
          <p:nvPr>
            <p:ph type="body" sz="quarter" idx="10"/>
          </p:nvPr>
        </p:nvSpPr>
        <p:spPr>
          <a:xfrm>
            <a:off x="10325100" y="622300"/>
            <a:ext cx="3879959" cy="319900"/>
          </a:xfrm>
        </p:spPr>
        <p:txBody>
          <a:bodyPr/>
          <a:lstStyle/>
          <a:p>
            <a:r>
              <a:rPr lang="en-US" b="1" dirty="0">
                <a:solidFill>
                  <a:schemeClr val="bg1"/>
                </a:solidFill>
              </a:rPr>
              <a:t>TRUE MONGOLIAN GENUINE LEATHER  </a:t>
            </a:r>
          </a:p>
          <a:p>
            <a:endParaRPr lang="en-US" b="1" dirty="0">
              <a:solidFill>
                <a:schemeClr val="bg1"/>
              </a:solidFill>
            </a:endParaRPr>
          </a:p>
        </p:txBody>
      </p:sp>
      <p:sp>
        <p:nvSpPr>
          <p:cNvPr id="4" name="object 21"/>
          <p:cNvSpPr/>
          <p:nvPr/>
        </p:nvSpPr>
        <p:spPr>
          <a:xfrm flipH="1">
            <a:off x="2628900" y="-139700"/>
            <a:ext cx="152400" cy="10080625"/>
          </a:xfrm>
          <a:custGeom>
            <a:avLst/>
            <a:gdLst/>
            <a:ahLst/>
            <a:cxnLst/>
            <a:rect l="l" t="t" r="r" b="b"/>
            <a:pathLst>
              <a:path h="10080625">
                <a:moveTo>
                  <a:pt x="0" y="0"/>
                </a:moveTo>
                <a:lnTo>
                  <a:pt x="0" y="10080002"/>
                </a:lnTo>
              </a:path>
            </a:pathLst>
          </a:custGeom>
          <a:ln w="3175">
            <a:solidFill>
              <a:schemeClr val="bg1"/>
            </a:solidFill>
          </a:ln>
        </p:spPr>
        <p:txBody>
          <a:bodyPr wrap="square" lIns="0" tIns="0" rIns="0" bIns="0" rtlCol="0"/>
          <a:lstStyle/>
          <a:p>
            <a:endParaRPr/>
          </a:p>
        </p:txBody>
      </p:sp>
    </p:spTree>
    <p:extLst>
      <p:ext uri="{BB962C8B-B14F-4D97-AF65-F5344CB8AC3E}">
        <p14:creationId xmlns:p14="http://schemas.microsoft.com/office/powerpoint/2010/main" val="1645385812"/>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95763"/>
        </a:solidFill>
        <a:effectLst/>
      </p:bgPr>
    </p:bg>
    <p:spTree>
      <p:nvGrpSpPr>
        <p:cNvPr id="1" name="">
          <a:extLst>
            <a:ext uri="{FF2B5EF4-FFF2-40B4-BE49-F238E27FC236}">
              <a16:creationId xmlns:a16="http://schemas.microsoft.com/office/drawing/2014/main" id="{068E3126-B657-ADBE-B399-6BAB1BD3CE9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D66E492-3FCB-B916-76A6-5E7EF202F51B}"/>
              </a:ext>
            </a:extLst>
          </p:cNvPr>
          <p:cNvSpPr/>
          <p:nvPr/>
        </p:nvSpPr>
        <p:spPr>
          <a:xfrm>
            <a:off x="0" y="-3865"/>
            <a:ext cx="5915174" cy="10083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BC30670-9397-7F78-9F88-4EFD6C3B77A0}"/>
              </a:ext>
            </a:extLst>
          </p:cNvPr>
          <p:cNvSpPr/>
          <p:nvPr/>
        </p:nvSpPr>
        <p:spPr>
          <a:xfrm>
            <a:off x="6134100" y="622300"/>
            <a:ext cx="8057129" cy="9004299"/>
          </a:xfrm>
          <a:prstGeom prst="rect">
            <a:avLst/>
          </a:prstGeom>
          <a:solidFill>
            <a:srgbClr val="095763">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mn-MN" dirty="0"/>
          </a:p>
          <a:p>
            <a:endParaRPr lang="mn-MN" dirty="0"/>
          </a:p>
          <a:p>
            <a:endParaRPr lang="mn-MN" dirty="0"/>
          </a:p>
          <a:p>
            <a:endParaRPr lang="mn-MN" dirty="0"/>
          </a:p>
          <a:p>
            <a:endParaRPr lang="mn-MN" dirty="0"/>
          </a:p>
          <a:p>
            <a:endParaRPr lang="mn-MN" dirty="0"/>
          </a:p>
          <a:p>
            <a:endParaRPr lang="mn-MN" dirty="0"/>
          </a:p>
          <a:p>
            <a:endParaRPr lang="mn-MN" dirty="0"/>
          </a:p>
          <a:p>
            <a:endParaRPr lang="mn-MN" dirty="0"/>
          </a:p>
          <a:p>
            <a:endParaRPr lang="mn-MN" dirty="0"/>
          </a:p>
          <a:p>
            <a:endParaRPr lang="mn-MN" dirty="0"/>
          </a:p>
          <a:p>
            <a:endParaRPr lang="mn-MN" dirty="0"/>
          </a:p>
          <a:p>
            <a:endParaRPr lang="mn-MN" dirty="0"/>
          </a:p>
          <a:p>
            <a:endParaRPr lang="mn-MN" dirty="0"/>
          </a:p>
          <a:p>
            <a:endParaRPr lang="mn-MN" dirty="0"/>
          </a:p>
          <a:p>
            <a:pPr algn="ctr"/>
            <a:endParaRPr lang="mn-MN" b="1" i="1" dirty="0">
              <a:solidFill>
                <a:schemeClr val="bg1"/>
              </a:solidFill>
              <a:latin typeface="Times New Roman" panose="02020603050405020304" pitchFamily="18" charset="0"/>
              <a:cs typeface="Times New Roman" panose="02020603050405020304" pitchFamily="18" charset="0"/>
            </a:endParaRPr>
          </a:p>
          <a:p>
            <a:pPr algn="ctr"/>
            <a:endParaRPr lang="mn-MN" sz="2400" b="1" i="1" dirty="0">
              <a:solidFill>
                <a:schemeClr val="bg1"/>
              </a:solidFill>
              <a:latin typeface="Times New Roman" panose="02020603050405020304" pitchFamily="18" charset="0"/>
              <a:cs typeface="Times New Roman" panose="02020603050405020304" pitchFamily="18" charset="0"/>
            </a:endParaRPr>
          </a:p>
          <a:p>
            <a:pPr algn="ctr"/>
            <a:endParaRPr lang="mn-MN" sz="2400" b="1" i="1" dirty="0">
              <a:solidFill>
                <a:schemeClr val="bg1"/>
              </a:solidFill>
              <a:latin typeface="Times New Roman" panose="02020603050405020304" pitchFamily="18" charset="0"/>
              <a:cs typeface="Times New Roman" panose="02020603050405020304" pitchFamily="18" charset="0"/>
            </a:endParaRPr>
          </a:p>
          <a:p>
            <a:pPr algn="ctr"/>
            <a:r>
              <a:rPr lang="mn-MN" sz="2400" b="1" i="1" dirty="0">
                <a:solidFill>
                  <a:schemeClr val="bg1"/>
                </a:solidFill>
                <a:latin typeface="Times New Roman" panose="02020603050405020304" pitchFamily="18" charset="0"/>
                <a:cs typeface="Times New Roman" panose="02020603050405020304" pitchFamily="18" charset="0"/>
              </a:rPr>
              <a:t>Дархан нэхий ХК-ийн үйлдвэрлэлийн охин компаниудын 202</a:t>
            </a:r>
            <a:r>
              <a:rPr lang="en-US" sz="2400" b="1" i="1" dirty="0">
                <a:solidFill>
                  <a:schemeClr val="bg1"/>
                </a:solidFill>
                <a:latin typeface="Times New Roman" panose="02020603050405020304" pitchFamily="18" charset="0"/>
                <a:cs typeface="Times New Roman" panose="02020603050405020304" pitchFamily="18" charset="0"/>
              </a:rPr>
              <a:t>5</a:t>
            </a:r>
            <a:r>
              <a:rPr lang="mn-MN" sz="2400" b="1" i="1" dirty="0">
                <a:solidFill>
                  <a:schemeClr val="bg1"/>
                </a:solidFill>
                <a:latin typeface="Times New Roman" panose="02020603050405020304" pitchFamily="18" charset="0"/>
                <a:cs typeface="Times New Roman" panose="02020603050405020304" pitchFamily="18" charset="0"/>
              </a:rPr>
              <a:t> оны нийт төсөвт орон тоо </a:t>
            </a:r>
            <a:r>
              <a:rPr lang="mn-MN" sz="2400" b="1" i="1" dirty="0">
                <a:solidFill>
                  <a:srgbClr val="FFFF00"/>
                </a:solidFill>
                <a:latin typeface="Times New Roman" panose="02020603050405020304" pitchFamily="18" charset="0"/>
                <a:cs typeface="Times New Roman" panose="02020603050405020304" pitchFamily="18" charset="0"/>
              </a:rPr>
              <a:t>37</a:t>
            </a:r>
            <a:r>
              <a:rPr lang="en-US" sz="2400" b="1" i="1" dirty="0">
                <a:solidFill>
                  <a:srgbClr val="FFFF00"/>
                </a:solidFill>
                <a:latin typeface="Times New Roman" panose="02020603050405020304" pitchFamily="18" charset="0"/>
                <a:cs typeface="Times New Roman" panose="02020603050405020304" pitchFamily="18" charset="0"/>
              </a:rPr>
              <a:t>1 </a:t>
            </a:r>
            <a:r>
              <a:rPr lang="mn-MN" sz="2400" b="1" i="1" dirty="0">
                <a:solidFill>
                  <a:schemeClr val="bg1"/>
                </a:solidFill>
                <a:latin typeface="Times New Roman" panose="02020603050405020304" pitchFamily="18" charset="0"/>
                <a:cs typeface="Times New Roman" panose="02020603050405020304" pitchFamily="18" charset="0"/>
              </a:rPr>
              <a:t>ба 202</a:t>
            </a:r>
            <a:r>
              <a:rPr lang="en-US" sz="2400" b="1" i="1" dirty="0">
                <a:solidFill>
                  <a:schemeClr val="bg1"/>
                </a:solidFill>
                <a:latin typeface="Times New Roman" panose="02020603050405020304" pitchFamily="18" charset="0"/>
                <a:cs typeface="Times New Roman" panose="02020603050405020304" pitchFamily="18" charset="0"/>
              </a:rPr>
              <a:t>5</a:t>
            </a:r>
            <a:r>
              <a:rPr lang="mn-MN" sz="2400" b="1" i="1" dirty="0">
                <a:solidFill>
                  <a:schemeClr val="bg1"/>
                </a:solidFill>
                <a:latin typeface="Times New Roman" panose="02020603050405020304" pitchFamily="18" charset="0"/>
                <a:cs typeface="Times New Roman" panose="02020603050405020304" pitchFamily="18" charset="0"/>
              </a:rPr>
              <a:t> оны жилийн эхний хагас жилд </a:t>
            </a:r>
            <a:r>
              <a:rPr lang="mn-MN" sz="2400" b="1" i="1" dirty="0">
                <a:solidFill>
                  <a:srgbClr val="FFFF00"/>
                </a:solidFill>
                <a:latin typeface="Times New Roman" panose="02020603050405020304" pitchFamily="18" charset="0"/>
                <a:cs typeface="Times New Roman" panose="02020603050405020304" pitchFamily="18" charset="0"/>
              </a:rPr>
              <a:t>279</a:t>
            </a:r>
            <a:r>
              <a:rPr lang="mn-MN" sz="2400" b="1" i="1" dirty="0">
                <a:solidFill>
                  <a:schemeClr val="bg1"/>
                </a:solidFill>
                <a:latin typeface="Times New Roman" panose="02020603050405020304" pitchFamily="18" charset="0"/>
                <a:cs typeface="Times New Roman" panose="02020603050405020304" pitchFamily="18" charset="0"/>
              </a:rPr>
              <a:t> ажилтантайгаар буюу </a:t>
            </a:r>
            <a:r>
              <a:rPr lang="en-US" sz="2400" b="1" i="1" dirty="0">
                <a:solidFill>
                  <a:srgbClr val="FFFF00"/>
                </a:solidFill>
                <a:latin typeface="Times New Roman" panose="02020603050405020304" pitchFamily="18" charset="0"/>
                <a:cs typeface="Times New Roman" panose="02020603050405020304" pitchFamily="18" charset="0"/>
              </a:rPr>
              <a:t>75</a:t>
            </a:r>
            <a:r>
              <a:rPr lang="mn-MN" sz="2400" b="1" i="1" dirty="0">
                <a:solidFill>
                  <a:srgbClr val="FFFF00"/>
                </a:solidFill>
                <a:latin typeface="Times New Roman" panose="02020603050405020304" pitchFamily="18" charset="0"/>
                <a:cs typeface="Times New Roman" panose="02020603050405020304" pitchFamily="18" charset="0"/>
              </a:rPr>
              <a:t> %</a:t>
            </a:r>
            <a:r>
              <a:rPr lang="mn-MN" sz="2400" b="1" i="1" dirty="0">
                <a:solidFill>
                  <a:srgbClr val="FF0000"/>
                </a:solidFill>
                <a:latin typeface="Times New Roman" panose="02020603050405020304" pitchFamily="18" charset="0"/>
                <a:cs typeface="Times New Roman" panose="02020603050405020304" pitchFamily="18" charset="0"/>
              </a:rPr>
              <a:t> </a:t>
            </a:r>
            <a:r>
              <a:rPr lang="mn-MN" sz="2400" b="1" i="1" dirty="0">
                <a:solidFill>
                  <a:schemeClr val="bg1"/>
                </a:solidFill>
                <a:latin typeface="Times New Roman" panose="02020603050405020304" pitchFamily="18" charset="0"/>
                <a:cs typeface="Times New Roman" panose="02020603050405020304" pitchFamily="18" charset="0"/>
              </a:rPr>
              <a:t>гүйцэтгэлтэйгээр үйл ажиллагаа явууллаа. Ажилтнуудын дундаж цалин 202</a:t>
            </a:r>
            <a:r>
              <a:rPr lang="en-US" sz="2400" b="1" i="1" dirty="0">
                <a:solidFill>
                  <a:schemeClr val="bg1"/>
                </a:solidFill>
                <a:latin typeface="Times New Roman" panose="02020603050405020304" pitchFamily="18" charset="0"/>
                <a:cs typeface="Times New Roman" panose="02020603050405020304" pitchFamily="18" charset="0"/>
              </a:rPr>
              <a:t>5</a:t>
            </a:r>
            <a:r>
              <a:rPr lang="mn-MN" sz="2400" b="1" i="1" dirty="0">
                <a:solidFill>
                  <a:schemeClr val="bg1"/>
                </a:solidFill>
                <a:latin typeface="Times New Roman" panose="02020603050405020304" pitchFamily="18" charset="0"/>
                <a:cs typeface="Times New Roman" panose="02020603050405020304" pitchFamily="18" charset="0"/>
              </a:rPr>
              <a:t> онд </a:t>
            </a:r>
            <a:r>
              <a:rPr lang="en-US" sz="2400" b="1" i="1" dirty="0">
                <a:solidFill>
                  <a:srgbClr val="FFFF00"/>
                </a:solidFill>
                <a:latin typeface="Times New Roman" panose="02020603050405020304" pitchFamily="18" charset="0"/>
                <a:cs typeface="Times New Roman" panose="02020603050405020304" pitchFamily="18" charset="0"/>
              </a:rPr>
              <a:t>2,145,777</a:t>
            </a:r>
            <a:r>
              <a:rPr lang="mn-MN" sz="2400" b="1" i="1" dirty="0">
                <a:solidFill>
                  <a:schemeClr val="bg1"/>
                </a:solidFill>
                <a:latin typeface="Times New Roman" panose="02020603050405020304" pitchFamily="18" charset="0"/>
                <a:cs typeface="Times New Roman" panose="02020603050405020304" pitchFamily="18" charset="0"/>
              </a:rPr>
              <a:t> төгрөг байсан нь 202</a:t>
            </a:r>
            <a:r>
              <a:rPr lang="en-US" sz="2400" b="1" i="1" dirty="0">
                <a:solidFill>
                  <a:schemeClr val="bg1"/>
                </a:solidFill>
                <a:latin typeface="Times New Roman" panose="02020603050405020304" pitchFamily="18" charset="0"/>
                <a:cs typeface="Times New Roman" panose="02020603050405020304" pitchFamily="18" charset="0"/>
              </a:rPr>
              <a:t>4</a:t>
            </a:r>
            <a:r>
              <a:rPr lang="mn-MN" sz="2400" b="1" i="1" dirty="0">
                <a:solidFill>
                  <a:schemeClr val="bg1"/>
                </a:solidFill>
                <a:latin typeface="Times New Roman" panose="02020603050405020304" pitchFamily="18" charset="0"/>
                <a:cs typeface="Times New Roman" panose="02020603050405020304" pitchFamily="18" charset="0"/>
              </a:rPr>
              <a:t> онтой харьцуулахад </a:t>
            </a:r>
            <a:r>
              <a:rPr lang="en-US" sz="2400" b="1" i="1" dirty="0">
                <a:solidFill>
                  <a:srgbClr val="FFFF00"/>
                </a:solidFill>
                <a:latin typeface="Times New Roman" panose="02020603050405020304" pitchFamily="18" charset="0"/>
                <a:cs typeface="Times New Roman" panose="02020603050405020304" pitchFamily="18" charset="0"/>
              </a:rPr>
              <a:t>2</a:t>
            </a:r>
            <a:r>
              <a:rPr lang="mn-MN" sz="2400" b="1" i="1" dirty="0">
                <a:solidFill>
                  <a:srgbClr val="FFFF00"/>
                </a:solidFill>
                <a:latin typeface="Times New Roman" panose="02020603050405020304" pitchFamily="18" charset="0"/>
                <a:cs typeface="Times New Roman" panose="02020603050405020304" pitchFamily="18" charset="0"/>
              </a:rPr>
              <a:t>1%-иар </a:t>
            </a:r>
            <a:r>
              <a:rPr lang="mn-MN" sz="2400" b="1" i="1" dirty="0">
                <a:solidFill>
                  <a:schemeClr val="bg1"/>
                </a:solidFill>
                <a:latin typeface="Times New Roman" panose="02020603050405020304" pitchFamily="18" charset="0"/>
                <a:cs typeface="Times New Roman" panose="02020603050405020304" pitchFamily="18" charset="0"/>
              </a:rPr>
              <a:t>өссөн үзүүлэлттэй байна.</a:t>
            </a:r>
            <a:r>
              <a:rPr lang="mn-MN" b="1" i="1" dirty="0">
                <a:solidFill>
                  <a:schemeClr val="bg1"/>
                </a:solidFill>
                <a:latin typeface="Times New Roman" panose="02020603050405020304" pitchFamily="18" charset="0"/>
                <a:cs typeface="Times New Roman" panose="02020603050405020304" pitchFamily="18" charset="0"/>
              </a:rPr>
              <a:t> </a:t>
            </a:r>
            <a:endParaRPr lang="en-US" b="1" i="1" dirty="0">
              <a:solidFill>
                <a:schemeClr val="bg1"/>
              </a:solidFill>
              <a:latin typeface="Times New Roman" panose="02020603050405020304" pitchFamily="18" charset="0"/>
              <a:cs typeface="Times New Roman" panose="02020603050405020304" pitchFamily="18" charset="0"/>
            </a:endParaRPr>
          </a:p>
        </p:txBody>
      </p:sp>
      <p:graphicFrame>
        <p:nvGraphicFramePr>
          <p:cNvPr id="7" name="Chart 6">
            <a:extLst>
              <a:ext uri="{FF2B5EF4-FFF2-40B4-BE49-F238E27FC236}">
                <a16:creationId xmlns:a16="http://schemas.microsoft.com/office/drawing/2014/main" id="{1C928EE0-CCFE-E2DF-66BA-F3BEC2E16DCD}"/>
              </a:ext>
            </a:extLst>
          </p:cNvPr>
          <p:cNvGraphicFramePr/>
          <p:nvPr>
            <p:extLst>
              <p:ext uri="{D42A27DB-BD31-4B8C-83A1-F6EECF244321}">
                <p14:modId xmlns:p14="http://schemas.microsoft.com/office/powerpoint/2010/main" val="350184247"/>
              </p:ext>
            </p:extLst>
          </p:nvPr>
        </p:nvGraphicFramePr>
        <p:xfrm>
          <a:off x="6666488" y="241300"/>
          <a:ext cx="6992351" cy="5755066"/>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6">
            <a:extLst>
              <a:ext uri="{FF2B5EF4-FFF2-40B4-BE49-F238E27FC236}">
                <a16:creationId xmlns:a16="http://schemas.microsoft.com/office/drawing/2014/main" id="{3A0B508E-5BB4-2DA0-521B-013744012C0F}"/>
              </a:ext>
            </a:extLst>
          </p:cNvPr>
          <p:cNvSpPr txBox="1">
            <a:spLocks/>
          </p:cNvSpPr>
          <p:nvPr/>
        </p:nvSpPr>
        <p:spPr>
          <a:xfrm>
            <a:off x="210571" y="344851"/>
            <a:ext cx="5704604" cy="1190960"/>
          </a:xfrm>
          <a:prstGeom prst="rect">
            <a:avLst/>
          </a:prstGeom>
        </p:spPr>
        <p:txBody>
          <a:bodyPr>
            <a:normAutofit/>
          </a:bodyPr>
          <a:lstStyle>
            <a:lvl1pPr>
              <a:defRPr>
                <a:latin typeface="+mj-lt"/>
                <a:ea typeface="+mj-ea"/>
                <a:cs typeface="+mj-cs"/>
              </a:defRPr>
            </a:lvl1pPr>
          </a:lstStyle>
          <a:p>
            <a:pPr algn="ctr"/>
            <a:r>
              <a:rPr lang="mn-MN" sz="3200" b="1" i="1" kern="0" dirty="0">
                <a:solidFill>
                  <a:srgbClr val="095763"/>
                </a:solidFill>
                <a:latin typeface="Times New Roman" panose="02020603050405020304" pitchFamily="18" charset="0"/>
                <a:cs typeface="Times New Roman" panose="02020603050405020304" pitchFamily="18" charset="0"/>
              </a:rPr>
              <a:t>ДАРХАН НЭХИЙ ХК</a:t>
            </a:r>
            <a:endParaRPr lang="en-US" sz="3200" b="1" i="1" kern="0" dirty="0">
              <a:solidFill>
                <a:srgbClr val="095763"/>
              </a:solidFill>
              <a:latin typeface="Times New Roman" panose="02020603050405020304" pitchFamily="18" charset="0"/>
              <a:cs typeface="Times New Roman" panose="02020603050405020304" pitchFamily="18" charset="0"/>
            </a:endParaRPr>
          </a:p>
        </p:txBody>
      </p:sp>
      <p:grpSp>
        <p:nvGrpSpPr>
          <p:cNvPr id="10" name="Group 9">
            <a:extLst>
              <a:ext uri="{FF2B5EF4-FFF2-40B4-BE49-F238E27FC236}">
                <a16:creationId xmlns:a16="http://schemas.microsoft.com/office/drawing/2014/main" id="{4A2855FD-0DFF-501F-2100-60247C6307D6}"/>
              </a:ext>
            </a:extLst>
          </p:cNvPr>
          <p:cNvGrpSpPr/>
          <p:nvPr/>
        </p:nvGrpSpPr>
        <p:grpSpPr>
          <a:xfrm>
            <a:off x="614843" y="1066787"/>
            <a:ext cx="5409793" cy="3971248"/>
            <a:chOff x="1566445" y="1567966"/>
            <a:chExt cx="5482055" cy="4365785"/>
          </a:xfrm>
        </p:grpSpPr>
        <p:sp>
          <p:nvSpPr>
            <p:cNvPr id="11" name="TextBox 10">
              <a:extLst>
                <a:ext uri="{FF2B5EF4-FFF2-40B4-BE49-F238E27FC236}">
                  <a16:creationId xmlns:a16="http://schemas.microsoft.com/office/drawing/2014/main" id="{F4290B36-21FC-F4A1-7B74-A27266D40A2C}"/>
                </a:ext>
              </a:extLst>
            </p:cNvPr>
            <p:cNvSpPr txBox="1"/>
            <p:nvPr/>
          </p:nvSpPr>
          <p:spPr>
            <a:xfrm>
              <a:off x="2144131" y="1567966"/>
              <a:ext cx="4904369" cy="757940"/>
            </a:xfrm>
            <a:prstGeom prst="rect">
              <a:avLst/>
            </a:prstGeom>
            <a:noFill/>
          </p:spPr>
          <p:txBody>
            <a:bodyPr wrap="square" lIns="141010" tIns="70505" rIns="141010" bIns="70505" rtlCol="0">
              <a:spAutoFit/>
            </a:bodyPr>
            <a:lstStyle/>
            <a:p>
              <a:r>
                <a:rPr lang="mn-MN" sz="2000" b="1" i="1" dirty="0">
                  <a:solidFill>
                    <a:srgbClr val="095763"/>
                  </a:solidFill>
                  <a:latin typeface="Times New Roman" panose="02020603050405020304" pitchFamily="18" charset="0"/>
                  <a:ea typeface="Lato" panose="020F0502020204030203" pitchFamily="34" charset="0"/>
                  <a:cs typeface="Times New Roman" panose="02020603050405020304" pitchFamily="18" charset="0"/>
                </a:rPr>
                <a:t>Нэхий Таннери ХХК</a:t>
              </a:r>
              <a:endParaRPr lang="en-US" sz="2000" b="1" i="1" dirty="0">
                <a:solidFill>
                  <a:srgbClr val="095763"/>
                </a:solidFill>
                <a:latin typeface="Times New Roman" panose="02020603050405020304" pitchFamily="18" charset="0"/>
                <a:ea typeface="Lato" panose="020F0502020204030203" pitchFamily="34" charset="0"/>
                <a:cs typeface="Times New Roman" panose="02020603050405020304" pitchFamily="18" charset="0"/>
              </a:endParaRPr>
            </a:p>
            <a:p>
              <a:r>
                <a:rPr lang="en-US" sz="2000" b="1" i="1" dirty="0">
                  <a:solidFill>
                    <a:srgbClr val="095763"/>
                  </a:solidFill>
                  <a:latin typeface="Times New Roman" panose="02020603050405020304" pitchFamily="18" charset="0"/>
                  <a:ea typeface="Lato" panose="020F0502020204030203" pitchFamily="34" charset="0"/>
                  <a:cs typeface="Times New Roman" panose="02020603050405020304" pitchFamily="18" charset="0"/>
                </a:rPr>
                <a:t>А</a:t>
              </a:r>
              <a:r>
                <a:rPr lang="mn-MN" sz="2000" b="1" i="1" dirty="0">
                  <a:solidFill>
                    <a:srgbClr val="095763"/>
                  </a:solidFill>
                  <a:latin typeface="Times New Roman" panose="02020603050405020304" pitchFamily="18" charset="0"/>
                  <a:ea typeface="Lato" panose="020F0502020204030203" pitchFamily="34" charset="0"/>
                  <a:cs typeface="Times New Roman" panose="02020603050405020304" pitchFamily="18" charset="0"/>
                </a:rPr>
                <a:t>рьс шир боловсруулах үйлдвэрлэл</a:t>
              </a:r>
              <a:endParaRPr lang="en-US" sz="2000" b="1" i="1" dirty="0">
                <a:solidFill>
                  <a:srgbClr val="095763"/>
                </a:solidFill>
                <a:latin typeface="Times New Roman" panose="02020603050405020304" pitchFamily="18" charset="0"/>
                <a:ea typeface="Lato" panose="020F0502020204030203"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1B8B0016-25D6-1424-E05C-81394D086E23}"/>
                </a:ext>
              </a:extLst>
            </p:cNvPr>
            <p:cNvSpPr txBox="1"/>
            <p:nvPr/>
          </p:nvSpPr>
          <p:spPr>
            <a:xfrm>
              <a:off x="2123451" y="2497809"/>
              <a:ext cx="4620250" cy="757940"/>
            </a:xfrm>
            <a:prstGeom prst="rect">
              <a:avLst/>
            </a:prstGeom>
            <a:noFill/>
          </p:spPr>
          <p:txBody>
            <a:bodyPr wrap="square" lIns="141010" tIns="70505" rIns="141010" bIns="70505" rtlCol="0">
              <a:spAutoFit/>
            </a:bodyPr>
            <a:lstStyle/>
            <a:p>
              <a:r>
                <a:rPr lang="mn-MN" sz="2000" b="1" i="1" dirty="0">
                  <a:solidFill>
                    <a:srgbClr val="095763"/>
                  </a:solidFill>
                  <a:latin typeface="Times New Roman" panose="02020603050405020304" pitchFamily="18" charset="0"/>
                  <a:ea typeface="Lato" panose="020F0502020204030203" pitchFamily="34" charset="0"/>
                  <a:cs typeface="Times New Roman" panose="02020603050405020304" pitchFamily="18" charset="0"/>
                </a:rPr>
                <a:t>Нэхий Гармент ХХК</a:t>
              </a:r>
              <a:endParaRPr lang="en-US" sz="2000" b="1" i="1" dirty="0">
                <a:solidFill>
                  <a:srgbClr val="095763"/>
                </a:solidFill>
                <a:latin typeface="Times New Roman" panose="02020603050405020304" pitchFamily="18" charset="0"/>
                <a:ea typeface="Lato" panose="020F0502020204030203" pitchFamily="34" charset="0"/>
                <a:cs typeface="Times New Roman" panose="02020603050405020304" pitchFamily="18" charset="0"/>
              </a:endParaRPr>
            </a:p>
            <a:p>
              <a:r>
                <a:rPr lang="mn-MN" sz="2000" b="1" i="1" dirty="0">
                  <a:solidFill>
                    <a:srgbClr val="095763"/>
                  </a:solidFill>
                  <a:latin typeface="Times New Roman" panose="02020603050405020304" pitchFamily="18" charset="0"/>
                  <a:ea typeface="Lato" panose="020F0502020204030203" pitchFamily="34" charset="0"/>
                  <a:cs typeface="Times New Roman" panose="02020603050405020304" pitchFamily="18" charset="0"/>
                </a:rPr>
                <a:t>Хувцас оёдлын үйлдвэрлэл</a:t>
              </a:r>
              <a:endParaRPr lang="en-US" sz="2000" b="1" i="1" dirty="0">
                <a:solidFill>
                  <a:srgbClr val="095763"/>
                </a:solidFill>
                <a:latin typeface="Times New Roman" panose="02020603050405020304" pitchFamily="18" charset="0"/>
                <a:ea typeface="Lato" panose="020F0502020204030203"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330613B4-ABB0-C2A6-EC2A-5729EA1587A9}"/>
                </a:ext>
              </a:extLst>
            </p:cNvPr>
            <p:cNvSpPr txBox="1"/>
            <p:nvPr/>
          </p:nvSpPr>
          <p:spPr>
            <a:xfrm>
              <a:off x="2123451" y="4294464"/>
              <a:ext cx="4620250" cy="757940"/>
            </a:xfrm>
            <a:prstGeom prst="rect">
              <a:avLst/>
            </a:prstGeom>
            <a:noFill/>
          </p:spPr>
          <p:txBody>
            <a:bodyPr wrap="square" lIns="141010" tIns="70505" rIns="141010" bIns="70505" rtlCol="0">
              <a:spAutoFit/>
            </a:bodyPr>
            <a:lstStyle/>
            <a:p>
              <a:r>
                <a:rPr lang="mn-MN" sz="2000" b="1" i="1" dirty="0">
                  <a:solidFill>
                    <a:srgbClr val="095763"/>
                  </a:solidFill>
                  <a:latin typeface="Times New Roman" panose="02020603050405020304" pitchFamily="18" charset="0"/>
                  <a:ea typeface="Lato" panose="020F0502020204030203" pitchFamily="34" charset="0"/>
                  <a:cs typeface="Times New Roman" panose="02020603050405020304" pitchFamily="18" charset="0"/>
                </a:rPr>
                <a:t>Як Трейд ХХК</a:t>
              </a:r>
              <a:endParaRPr lang="en-US" sz="2000" b="1" i="1" dirty="0">
                <a:solidFill>
                  <a:srgbClr val="095763"/>
                </a:solidFill>
                <a:latin typeface="Times New Roman" panose="02020603050405020304" pitchFamily="18" charset="0"/>
                <a:ea typeface="Lato" panose="020F0502020204030203" pitchFamily="34" charset="0"/>
                <a:cs typeface="Times New Roman" panose="02020603050405020304" pitchFamily="18" charset="0"/>
              </a:endParaRPr>
            </a:p>
            <a:p>
              <a:r>
                <a:rPr lang="mn-MN" sz="2000" b="1" i="1" dirty="0">
                  <a:solidFill>
                    <a:srgbClr val="095763"/>
                  </a:solidFill>
                  <a:latin typeface="Times New Roman" panose="02020603050405020304" pitchFamily="18" charset="0"/>
                  <a:ea typeface="Lato" panose="020F0502020204030203" pitchFamily="34" charset="0"/>
                  <a:cs typeface="Times New Roman" panose="02020603050405020304" pitchFamily="18" charset="0"/>
                </a:rPr>
                <a:t>Үйлдвэрлэл, худалдаа</a:t>
              </a:r>
              <a:r>
                <a:rPr lang="en-US" sz="2000" b="1" i="1" dirty="0">
                  <a:solidFill>
                    <a:srgbClr val="095763"/>
                  </a:solidFill>
                  <a:latin typeface="Times New Roman" panose="02020603050405020304" pitchFamily="18" charset="0"/>
                  <a:ea typeface="Lato" panose="020F0502020204030203" pitchFamily="34" charset="0"/>
                  <a:cs typeface="Times New Roman" panose="02020603050405020304" pitchFamily="18" charset="0"/>
                </a:rPr>
                <a:t> </a:t>
              </a:r>
            </a:p>
          </p:txBody>
        </p:sp>
        <p:sp>
          <p:nvSpPr>
            <p:cNvPr id="16" name="TextBox 15">
              <a:extLst>
                <a:ext uri="{FF2B5EF4-FFF2-40B4-BE49-F238E27FC236}">
                  <a16:creationId xmlns:a16="http://schemas.microsoft.com/office/drawing/2014/main" id="{33A7E11B-93FE-2FD7-41EA-F475889BE43F}"/>
                </a:ext>
              </a:extLst>
            </p:cNvPr>
            <p:cNvSpPr txBox="1"/>
            <p:nvPr/>
          </p:nvSpPr>
          <p:spPr>
            <a:xfrm>
              <a:off x="2136751" y="5175811"/>
              <a:ext cx="4593651" cy="757940"/>
            </a:xfrm>
            <a:prstGeom prst="rect">
              <a:avLst/>
            </a:prstGeom>
            <a:noFill/>
          </p:spPr>
          <p:txBody>
            <a:bodyPr wrap="square" lIns="141010" tIns="70505" rIns="141010" bIns="70505" rtlCol="0">
              <a:spAutoFit/>
            </a:bodyPr>
            <a:lstStyle/>
            <a:p>
              <a:r>
                <a:rPr lang="mn-MN" sz="2000" b="1" i="1" dirty="0">
                  <a:solidFill>
                    <a:srgbClr val="095763"/>
                  </a:solidFill>
                  <a:latin typeface="Times New Roman" panose="02020603050405020304" pitchFamily="18" charset="0"/>
                  <a:ea typeface="Lato" panose="020F0502020204030203" pitchFamily="34" charset="0"/>
                  <a:cs typeface="Times New Roman" panose="02020603050405020304" pitchFamily="18" charset="0"/>
                </a:rPr>
                <a:t>Нэхий Трейд ХХК</a:t>
              </a:r>
              <a:endParaRPr lang="en-US" sz="2000" b="1" i="1" dirty="0">
                <a:solidFill>
                  <a:srgbClr val="095763"/>
                </a:solidFill>
                <a:latin typeface="Times New Roman" panose="02020603050405020304" pitchFamily="18" charset="0"/>
                <a:ea typeface="Lato" panose="020F0502020204030203" pitchFamily="34" charset="0"/>
                <a:cs typeface="Times New Roman" panose="02020603050405020304" pitchFamily="18" charset="0"/>
              </a:endParaRPr>
            </a:p>
            <a:p>
              <a:r>
                <a:rPr lang="mn-MN" sz="2000" b="1" i="1" dirty="0">
                  <a:solidFill>
                    <a:srgbClr val="095763"/>
                  </a:solidFill>
                  <a:latin typeface="Times New Roman" panose="02020603050405020304" pitchFamily="18" charset="0"/>
                  <a:ea typeface="Lato" panose="020F0502020204030203" pitchFamily="34" charset="0"/>
                  <a:cs typeface="Times New Roman" panose="02020603050405020304" pitchFamily="18" charset="0"/>
                </a:rPr>
                <a:t>Худалдаа үйлчилгээ</a:t>
              </a:r>
              <a:endParaRPr lang="en-US" sz="2000" b="1" i="1" dirty="0">
                <a:solidFill>
                  <a:srgbClr val="095763"/>
                </a:solidFill>
                <a:latin typeface="Times New Roman" panose="02020603050405020304" pitchFamily="18" charset="0"/>
                <a:ea typeface="Lato" panose="020F0502020204030203" pitchFamily="34" charset="0"/>
                <a:cs typeface="Times New Roman" panose="02020603050405020304" pitchFamily="18" charset="0"/>
              </a:endParaRPr>
            </a:p>
          </p:txBody>
        </p:sp>
        <p:pic>
          <p:nvPicPr>
            <p:cNvPr id="17" name="Picture 3">
              <a:extLst>
                <a:ext uri="{FF2B5EF4-FFF2-40B4-BE49-F238E27FC236}">
                  <a16:creationId xmlns:a16="http://schemas.microsoft.com/office/drawing/2014/main" id="{CEDC9479-AAD7-795D-8445-EA1BEE09FF07}"/>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66445" y="1676141"/>
              <a:ext cx="561975" cy="514350"/>
            </a:xfrm>
            <a:prstGeom prst="rect">
              <a:avLst/>
            </a:prstGeom>
            <a:pattFill prst="pct5">
              <a:fgClr>
                <a:srgbClr val="095763"/>
              </a:fgClr>
              <a:bgClr>
                <a:srgbClr val="095763"/>
              </a:bgClr>
            </a:pattFill>
            <a:ln>
              <a:noFill/>
            </a:ln>
          </p:spPr>
        </p:pic>
        <p:pic>
          <p:nvPicPr>
            <p:cNvPr id="18" name="Picture 3">
              <a:extLst>
                <a:ext uri="{FF2B5EF4-FFF2-40B4-BE49-F238E27FC236}">
                  <a16:creationId xmlns:a16="http://schemas.microsoft.com/office/drawing/2014/main" id="{95F54380-2CD1-CBBD-A162-0A4D285A84D8}"/>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66445" y="2548141"/>
              <a:ext cx="561975"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3">
              <a:extLst>
                <a:ext uri="{FF2B5EF4-FFF2-40B4-BE49-F238E27FC236}">
                  <a16:creationId xmlns:a16="http://schemas.microsoft.com/office/drawing/2014/main" id="{26EA6E38-9AF5-9CEF-EFC1-C0A5E3F44A2F}"/>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82156" y="4399950"/>
              <a:ext cx="561975"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3">
              <a:extLst>
                <a:ext uri="{FF2B5EF4-FFF2-40B4-BE49-F238E27FC236}">
                  <a16:creationId xmlns:a16="http://schemas.microsoft.com/office/drawing/2014/main" id="{5D059CCA-6505-6D20-AFF4-161A73394C89}"/>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82156" y="5363440"/>
              <a:ext cx="561975"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3">
              <a:extLst>
                <a:ext uri="{FF2B5EF4-FFF2-40B4-BE49-F238E27FC236}">
                  <a16:creationId xmlns:a16="http://schemas.microsoft.com/office/drawing/2014/main" id="{6F03BBD5-116C-8CD8-821A-5950A18A9C58}"/>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82156" y="3465315"/>
              <a:ext cx="561975"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Box 21">
              <a:extLst>
                <a:ext uri="{FF2B5EF4-FFF2-40B4-BE49-F238E27FC236}">
                  <a16:creationId xmlns:a16="http://schemas.microsoft.com/office/drawing/2014/main" id="{F4D60A35-3ACB-43FB-0CDD-B5719470B4FA}"/>
                </a:ext>
              </a:extLst>
            </p:cNvPr>
            <p:cNvSpPr txBox="1"/>
            <p:nvPr/>
          </p:nvSpPr>
          <p:spPr>
            <a:xfrm>
              <a:off x="2115261" y="3383028"/>
              <a:ext cx="4476039" cy="757940"/>
            </a:xfrm>
            <a:prstGeom prst="rect">
              <a:avLst/>
            </a:prstGeom>
            <a:noFill/>
          </p:spPr>
          <p:txBody>
            <a:bodyPr wrap="square" lIns="141010" tIns="70505" rIns="141010" bIns="70505" rtlCol="0">
              <a:spAutoFit/>
            </a:bodyPr>
            <a:lstStyle/>
            <a:p>
              <a:r>
                <a:rPr lang="mn-MN" sz="2000" b="1" i="1" dirty="0">
                  <a:solidFill>
                    <a:srgbClr val="095763"/>
                  </a:solidFill>
                  <a:latin typeface="Times New Roman" panose="02020603050405020304" pitchFamily="18" charset="0"/>
                  <a:ea typeface="Lato" panose="020F0502020204030203" pitchFamily="34" charset="0"/>
                  <a:cs typeface="Times New Roman" panose="02020603050405020304" pitchFamily="18" charset="0"/>
                </a:rPr>
                <a:t>Як ланд ХХК</a:t>
              </a:r>
              <a:endParaRPr lang="en-US" sz="2000" b="1" i="1" dirty="0">
                <a:solidFill>
                  <a:srgbClr val="095763"/>
                </a:solidFill>
                <a:latin typeface="Times New Roman" panose="02020603050405020304" pitchFamily="18" charset="0"/>
                <a:ea typeface="Lato" panose="020F0502020204030203" pitchFamily="34" charset="0"/>
                <a:cs typeface="Times New Roman" panose="02020603050405020304" pitchFamily="18" charset="0"/>
              </a:endParaRPr>
            </a:p>
            <a:p>
              <a:r>
                <a:rPr lang="mn-MN" sz="2000" b="1" i="1" dirty="0">
                  <a:solidFill>
                    <a:srgbClr val="095763"/>
                  </a:solidFill>
                  <a:latin typeface="Times New Roman" panose="02020603050405020304" pitchFamily="18" charset="0"/>
                  <a:ea typeface="Lato" panose="020F0502020204030203" pitchFamily="34" charset="0"/>
                  <a:cs typeface="Times New Roman" panose="02020603050405020304" pitchFamily="18" charset="0"/>
                </a:rPr>
                <a:t>Гутал үйлдвэрлэл</a:t>
              </a:r>
              <a:endParaRPr lang="en-US" sz="2000" b="1" i="1" dirty="0">
                <a:solidFill>
                  <a:srgbClr val="095763"/>
                </a:solidFill>
                <a:latin typeface="Times New Roman" panose="02020603050405020304" pitchFamily="18" charset="0"/>
                <a:ea typeface="Lato" panose="020F0502020204030203" pitchFamily="34" charset="0"/>
                <a:cs typeface="Times New Roman" panose="02020603050405020304" pitchFamily="18" charset="0"/>
              </a:endParaRPr>
            </a:p>
          </p:txBody>
        </p:sp>
      </p:grpSp>
      <p:sp>
        <p:nvSpPr>
          <p:cNvPr id="23" name="TextBox 22">
            <a:extLst>
              <a:ext uri="{FF2B5EF4-FFF2-40B4-BE49-F238E27FC236}">
                <a16:creationId xmlns:a16="http://schemas.microsoft.com/office/drawing/2014/main" id="{6BADECBB-4D2E-10BC-86E5-E32846A3DA50}"/>
              </a:ext>
            </a:extLst>
          </p:cNvPr>
          <p:cNvSpPr txBox="1"/>
          <p:nvPr/>
        </p:nvSpPr>
        <p:spPr>
          <a:xfrm>
            <a:off x="1162822" y="5209555"/>
            <a:ext cx="4593651" cy="450164"/>
          </a:xfrm>
          <a:prstGeom prst="rect">
            <a:avLst/>
          </a:prstGeom>
          <a:noFill/>
        </p:spPr>
        <p:txBody>
          <a:bodyPr wrap="square" lIns="141010" tIns="70505" rIns="141010" bIns="70505" rtlCol="0">
            <a:spAutoFit/>
          </a:bodyPr>
          <a:lstStyle/>
          <a:p>
            <a:r>
              <a:rPr lang="mn-MN" sz="2000" b="1" i="1" dirty="0">
                <a:solidFill>
                  <a:srgbClr val="095763"/>
                </a:solidFill>
                <a:latin typeface="Times New Roman" panose="02020603050405020304" pitchFamily="18" charset="0"/>
                <a:ea typeface="Lato" panose="020F0502020204030203" pitchFamily="34" charset="0"/>
                <a:cs typeface="Times New Roman" panose="02020603050405020304" pitchFamily="18" charset="0"/>
              </a:rPr>
              <a:t>Гранд Як ХХК</a:t>
            </a:r>
            <a:endParaRPr lang="en-US" sz="2000" b="1" i="1" dirty="0">
              <a:solidFill>
                <a:srgbClr val="095763"/>
              </a:solidFill>
              <a:latin typeface="Times New Roman" panose="02020603050405020304" pitchFamily="18" charset="0"/>
              <a:ea typeface="Lato" panose="020F0502020204030203"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7B34C501-2A21-52CE-5DCA-52B86D7F3441}"/>
              </a:ext>
            </a:extLst>
          </p:cNvPr>
          <p:cNvSpPr txBox="1"/>
          <p:nvPr/>
        </p:nvSpPr>
        <p:spPr>
          <a:xfrm>
            <a:off x="1162823" y="5797044"/>
            <a:ext cx="4593651" cy="450164"/>
          </a:xfrm>
          <a:prstGeom prst="rect">
            <a:avLst/>
          </a:prstGeom>
          <a:noFill/>
        </p:spPr>
        <p:txBody>
          <a:bodyPr wrap="square" lIns="141010" tIns="70505" rIns="141010" bIns="70505" rtlCol="0">
            <a:spAutoFit/>
          </a:bodyPr>
          <a:lstStyle/>
          <a:p>
            <a:r>
              <a:rPr lang="mn-MN" sz="2000" b="1" i="1" dirty="0">
                <a:solidFill>
                  <a:srgbClr val="095763"/>
                </a:solidFill>
                <a:latin typeface="Times New Roman" panose="02020603050405020304" pitchFamily="18" charset="0"/>
                <a:ea typeface="Lato" panose="020F0502020204030203" pitchFamily="34" charset="0"/>
                <a:cs typeface="Times New Roman" panose="02020603050405020304" pitchFamily="18" charset="0"/>
              </a:rPr>
              <a:t>Дэвжих нэхий ББСБ</a:t>
            </a:r>
            <a:endParaRPr lang="en-US" sz="2000" b="1" i="1" dirty="0">
              <a:solidFill>
                <a:srgbClr val="095763"/>
              </a:solidFill>
              <a:latin typeface="Times New Roman" panose="02020603050405020304" pitchFamily="18" charset="0"/>
              <a:ea typeface="Lato" panose="020F0502020204030203" pitchFamily="34" charset="0"/>
              <a:cs typeface="Times New Roman" panose="02020603050405020304" pitchFamily="18" charset="0"/>
            </a:endParaRPr>
          </a:p>
        </p:txBody>
      </p:sp>
      <p:pic>
        <p:nvPicPr>
          <p:cNvPr id="25" name="Picture 3">
            <a:extLst>
              <a:ext uri="{FF2B5EF4-FFF2-40B4-BE49-F238E27FC236}">
                <a16:creationId xmlns:a16="http://schemas.microsoft.com/office/drawing/2014/main" id="{E6A526EE-4963-AAF5-8227-23E2E50C5A8B}"/>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0347" y="5207047"/>
            <a:ext cx="554567" cy="467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3">
            <a:extLst>
              <a:ext uri="{FF2B5EF4-FFF2-40B4-BE49-F238E27FC236}">
                <a16:creationId xmlns:a16="http://schemas.microsoft.com/office/drawing/2014/main" id="{89678F4A-6E5F-66CC-EF2C-67D78AECE718}"/>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0347" y="5879574"/>
            <a:ext cx="554567" cy="467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7215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6BF5953F-4B45-81B0-1AD5-D4C07DCBA659}"/>
              </a:ext>
            </a:extLst>
          </p:cNvPr>
          <p:cNvSpPr txBox="1">
            <a:spLocks/>
          </p:cNvSpPr>
          <p:nvPr/>
        </p:nvSpPr>
        <p:spPr>
          <a:xfrm>
            <a:off x="4838047" y="389008"/>
            <a:ext cx="5424354" cy="783470"/>
          </a:xfrm>
          <a:prstGeom prst="rect">
            <a:avLst/>
          </a:prstGeom>
        </p:spPr>
        <p:txBody>
          <a:bodyPr>
            <a:normAutofit/>
          </a:bodyPr>
          <a:lstStyle>
            <a:lvl1pPr>
              <a:defRPr>
                <a:latin typeface="+mj-lt"/>
                <a:ea typeface="+mj-ea"/>
                <a:cs typeface="+mj-cs"/>
              </a:defRPr>
            </a:lvl1pPr>
          </a:lstStyle>
          <a:p>
            <a:r>
              <a:rPr lang="mn-MN" sz="2835" kern="0">
                <a:solidFill>
                  <a:srgbClr val="095763"/>
                </a:solidFill>
                <a:latin typeface="Times New Roman" panose="02020603050405020304" pitchFamily="18" charset="0"/>
                <a:cs typeface="Times New Roman" panose="02020603050405020304" pitchFamily="18" charset="0"/>
              </a:rPr>
              <a:t>Хүний нөөц, дундаж цалин</a:t>
            </a:r>
            <a:endParaRPr lang="en-US" sz="2835" kern="0" dirty="0">
              <a:solidFill>
                <a:srgbClr val="095763"/>
              </a:solidFill>
              <a:latin typeface="Times New Roman" panose="020206030504050203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id="{DBA84615-ABF9-6244-D649-48A9EE3672EA}"/>
              </a:ext>
            </a:extLst>
          </p:cNvPr>
          <p:cNvGrpSpPr/>
          <p:nvPr/>
        </p:nvGrpSpPr>
        <p:grpSpPr>
          <a:xfrm>
            <a:off x="520174" y="1312106"/>
            <a:ext cx="8593697" cy="1356221"/>
            <a:chOff x="197265" y="1518876"/>
            <a:chExt cx="7408818" cy="1170536"/>
          </a:xfrm>
        </p:grpSpPr>
        <p:sp>
          <p:nvSpPr>
            <p:cNvPr id="4" name="Rounded Rectangle 4">
              <a:extLst>
                <a:ext uri="{FF2B5EF4-FFF2-40B4-BE49-F238E27FC236}">
                  <a16:creationId xmlns:a16="http://schemas.microsoft.com/office/drawing/2014/main" id="{3DBCB6AF-9774-5E3F-496E-882A5A1F6AD3}"/>
                </a:ext>
              </a:extLst>
            </p:cNvPr>
            <p:cNvSpPr/>
            <p:nvPr/>
          </p:nvSpPr>
          <p:spPr>
            <a:xfrm>
              <a:off x="197265" y="1518876"/>
              <a:ext cx="7408818" cy="1170535"/>
            </a:xfrm>
            <a:prstGeom prst="round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0181">
                <a:defRPr/>
              </a:pPr>
              <a:endParaRPr lang="en-US" sz="2126">
                <a:solidFill>
                  <a:prstClr val="white"/>
                </a:solidFill>
                <a:latin typeface="Segoe UI Light"/>
              </a:endParaRPr>
            </a:p>
          </p:txBody>
        </p:sp>
        <p:sp>
          <p:nvSpPr>
            <p:cNvPr id="5" name="TextBox 4">
              <a:extLst>
                <a:ext uri="{FF2B5EF4-FFF2-40B4-BE49-F238E27FC236}">
                  <a16:creationId xmlns:a16="http://schemas.microsoft.com/office/drawing/2014/main" id="{4C2A29ED-68E9-FB71-D6E5-9D29591302F1}"/>
                </a:ext>
              </a:extLst>
            </p:cNvPr>
            <p:cNvSpPr txBox="1"/>
            <p:nvPr/>
          </p:nvSpPr>
          <p:spPr>
            <a:xfrm>
              <a:off x="6426011" y="1586464"/>
              <a:ext cx="1166169" cy="456343"/>
            </a:xfrm>
            <a:prstGeom prst="rect">
              <a:avLst/>
            </a:prstGeom>
            <a:noFill/>
          </p:spPr>
          <p:txBody>
            <a:bodyPr wrap="square" rtlCol="0">
              <a:spAutoFit/>
            </a:bodyPr>
            <a:lstStyle/>
            <a:p>
              <a:pPr defTabSz="1080181">
                <a:defRPr/>
              </a:pPr>
              <a:r>
                <a:rPr lang="mn-MN" sz="1418" b="1" dirty="0">
                  <a:solidFill>
                    <a:srgbClr val="095763"/>
                  </a:solidFill>
                  <a:latin typeface="Times New Roman" panose="02020603050405020304" pitchFamily="18" charset="0"/>
                  <a:cs typeface="Times New Roman" panose="02020603050405020304" pitchFamily="18" charset="0"/>
                </a:rPr>
                <a:t>Хүүхэд асрах чөлөөтэй :</a:t>
              </a:r>
              <a:endParaRPr lang="en-US" sz="1418" b="1" dirty="0">
                <a:solidFill>
                  <a:srgbClr val="095763"/>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E533765-83A2-E5DE-DC15-5B402AB9B26B}"/>
                </a:ext>
              </a:extLst>
            </p:cNvPr>
            <p:cNvSpPr/>
            <p:nvPr/>
          </p:nvSpPr>
          <p:spPr>
            <a:xfrm>
              <a:off x="228600" y="1518877"/>
              <a:ext cx="1474694" cy="1170535"/>
            </a:xfrm>
            <a:prstGeom prst="roundRect">
              <a:avLst/>
            </a:prstGeom>
            <a:solidFill>
              <a:srgbClr val="095763"/>
            </a:solidFill>
            <a:ln>
              <a:solidFill>
                <a:srgbClr val="0429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0181">
                <a:defRPr/>
              </a:pPr>
              <a:endParaRPr lang="en-US" sz="1418" dirty="0">
                <a:solidFill>
                  <a:prstClr val="white"/>
                </a:solidFill>
                <a:latin typeface="Times New Roman" panose="02020603050405020304" pitchFamily="18"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2FCDDACC-F090-D0D8-1B64-FE772959C099}"/>
                </a:ext>
              </a:extLst>
            </p:cNvPr>
            <p:cNvCxnSpPr/>
            <p:nvPr/>
          </p:nvCxnSpPr>
          <p:spPr>
            <a:xfrm>
              <a:off x="3116260" y="1668262"/>
              <a:ext cx="0" cy="833718"/>
            </a:xfrm>
            <a:prstGeom prst="line">
              <a:avLst/>
            </a:prstGeom>
            <a:ln>
              <a:solidFill>
                <a:srgbClr val="04294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8AF4F69-FE5C-5E79-33C1-3454C57DB285}"/>
                </a:ext>
              </a:extLst>
            </p:cNvPr>
            <p:cNvCxnSpPr/>
            <p:nvPr/>
          </p:nvCxnSpPr>
          <p:spPr>
            <a:xfrm>
              <a:off x="4534954" y="1658469"/>
              <a:ext cx="0" cy="833718"/>
            </a:xfrm>
            <a:prstGeom prst="line">
              <a:avLst/>
            </a:prstGeom>
            <a:ln>
              <a:solidFill>
                <a:srgbClr val="04294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9A9B7FD-F5C5-165C-8105-2A8FA7789D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8927" y="1658469"/>
              <a:ext cx="389660" cy="389660"/>
            </a:xfrm>
            <a:prstGeom prst="rect">
              <a:avLst/>
            </a:prstGeom>
          </p:spPr>
        </p:pic>
        <p:sp>
          <p:nvSpPr>
            <p:cNvPr id="10" name="TextBox 9">
              <a:extLst>
                <a:ext uri="{FF2B5EF4-FFF2-40B4-BE49-F238E27FC236}">
                  <a16:creationId xmlns:a16="http://schemas.microsoft.com/office/drawing/2014/main" id="{CA1D9C8F-EE97-F7AE-C392-5C37637FE0C5}"/>
                </a:ext>
              </a:extLst>
            </p:cNvPr>
            <p:cNvSpPr txBox="1"/>
            <p:nvPr/>
          </p:nvSpPr>
          <p:spPr>
            <a:xfrm>
              <a:off x="2168537" y="1675873"/>
              <a:ext cx="1018903" cy="268018"/>
            </a:xfrm>
            <a:prstGeom prst="rect">
              <a:avLst/>
            </a:prstGeom>
            <a:noFill/>
          </p:spPr>
          <p:txBody>
            <a:bodyPr wrap="square" rtlCol="0">
              <a:spAutoFit/>
            </a:bodyPr>
            <a:lstStyle/>
            <a:p>
              <a:pPr defTabSz="1080181">
                <a:defRPr/>
              </a:pPr>
              <a:r>
                <a:rPr lang="mn-MN" sz="1418" b="1" dirty="0">
                  <a:solidFill>
                    <a:srgbClr val="095763"/>
                  </a:solidFill>
                  <a:latin typeface="Times New Roman" panose="02020603050405020304" pitchFamily="18" charset="0"/>
                  <a:cs typeface="Times New Roman" panose="02020603050405020304" pitchFamily="18" charset="0"/>
                </a:rPr>
                <a:t>Удирдлага :</a:t>
              </a:r>
              <a:endParaRPr lang="en-US" sz="1418" b="1" dirty="0">
                <a:solidFill>
                  <a:srgbClr val="095763"/>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54ED4B1C-63D1-33DF-0EC5-42D4ABAF5407}"/>
                </a:ext>
              </a:extLst>
            </p:cNvPr>
            <p:cNvSpPr txBox="1"/>
            <p:nvPr/>
          </p:nvSpPr>
          <p:spPr>
            <a:xfrm>
              <a:off x="5115197" y="1672089"/>
              <a:ext cx="1018903" cy="268018"/>
            </a:xfrm>
            <a:prstGeom prst="rect">
              <a:avLst/>
            </a:prstGeom>
            <a:noFill/>
          </p:spPr>
          <p:txBody>
            <a:bodyPr wrap="square" rtlCol="0">
              <a:spAutoFit/>
            </a:bodyPr>
            <a:lstStyle/>
            <a:p>
              <a:pPr defTabSz="1080181">
                <a:defRPr/>
              </a:pPr>
              <a:r>
                <a:rPr lang="mn-MN" sz="1418" b="1" dirty="0">
                  <a:solidFill>
                    <a:srgbClr val="095763"/>
                  </a:solidFill>
                  <a:latin typeface="Times New Roman" panose="02020603050405020304" pitchFamily="18" charset="0"/>
                  <a:cs typeface="Times New Roman" panose="02020603050405020304" pitchFamily="18" charset="0"/>
                </a:rPr>
                <a:t>Ажилчид :</a:t>
              </a:r>
              <a:endParaRPr lang="en-US" sz="1418" b="1" dirty="0">
                <a:solidFill>
                  <a:srgbClr val="095763"/>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CE87A91C-8D3E-07D5-62BD-5E3690668BE8}"/>
                </a:ext>
              </a:extLst>
            </p:cNvPr>
            <p:cNvSpPr txBox="1"/>
            <p:nvPr/>
          </p:nvSpPr>
          <p:spPr>
            <a:xfrm>
              <a:off x="3834389" y="1660283"/>
              <a:ext cx="1018903" cy="268018"/>
            </a:xfrm>
            <a:prstGeom prst="rect">
              <a:avLst/>
            </a:prstGeom>
            <a:noFill/>
          </p:spPr>
          <p:txBody>
            <a:bodyPr wrap="square" rtlCol="0">
              <a:spAutoFit/>
            </a:bodyPr>
            <a:lstStyle/>
            <a:p>
              <a:pPr defTabSz="1080181">
                <a:defRPr/>
              </a:pPr>
              <a:r>
                <a:rPr lang="mn-MN" sz="1418" b="1" dirty="0">
                  <a:solidFill>
                    <a:srgbClr val="095763"/>
                  </a:solidFill>
                  <a:latin typeface="Times New Roman" panose="02020603050405020304" pitchFamily="18" charset="0"/>
                  <a:cs typeface="Times New Roman" panose="02020603050405020304" pitchFamily="18" charset="0"/>
                </a:rPr>
                <a:t>Санхүү</a:t>
              </a:r>
              <a:endParaRPr lang="en-US" sz="1418" b="1" dirty="0">
                <a:solidFill>
                  <a:srgbClr val="095763"/>
                </a:solidFill>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CBAD7063-7B82-91DF-CEFD-E8709A4FCA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1945" y="1658469"/>
              <a:ext cx="543785" cy="438048"/>
            </a:xfrm>
            <a:prstGeom prst="rect">
              <a:avLst/>
            </a:prstGeom>
          </p:spPr>
        </p:pic>
        <p:sp>
          <p:nvSpPr>
            <p:cNvPr id="14" name="TextBox 13">
              <a:extLst>
                <a:ext uri="{FF2B5EF4-FFF2-40B4-BE49-F238E27FC236}">
                  <a16:creationId xmlns:a16="http://schemas.microsoft.com/office/drawing/2014/main" id="{4869B9B0-7B63-266C-3D4B-50AA4BFCB169}"/>
                </a:ext>
              </a:extLst>
            </p:cNvPr>
            <p:cNvSpPr txBox="1"/>
            <p:nvPr/>
          </p:nvSpPr>
          <p:spPr>
            <a:xfrm>
              <a:off x="2512681" y="1935468"/>
              <a:ext cx="582706" cy="519046"/>
            </a:xfrm>
            <a:prstGeom prst="rect">
              <a:avLst/>
            </a:prstGeom>
            <a:noFill/>
          </p:spPr>
          <p:txBody>
            <a:bodyPr wrap="square" rtlCol="0">
              <a:spAutoFit/>
            </a:bodyPr>
            <a:lstStyle/>
            <a:p>
              <a:pPr defTabSz="1080181">
                <a:defRPr/>
              </a:pPr>
              <a:r>
                <a:rPr lang="mn-MN" sz="3308" b="1" dirty="0">
                  <a:solidFill>
                    <a:srgbClr val="095763"/>
                  </a:solidFill>
                  <a:latin typeface="Times New Roman" panose="02020603050405020304" pitchFamily="18" charset="0"/>
                  <a:cs typeface="Times New Roman" panose="02020603050405020304" pitchFamily="18" charset="0"/>
                </a:rPr>
                <a:t>10</a:t>
              </a:r>
            </a:p>
          </p:txBody>
        </p:sp>
        <p:sp>
          <p:nvSpPr>
            <p:cNvPr id="15" name="TextBox 14">
              <a:extLst>
                <a:ext uri="{FF2B5EF4-FFF2-40B4-BE49-F238E27FC236}">
                  <a16:creationId xmlns:a16="http://schemas.microsoft.com/office/drawing/2014/main" id="{28EFECE7-3BA1-D59A-689B-12CE51854172}"/>
                </a:ext>
              </a:extLst>
            </p:cNvPr>
            <p:cNvSpPr txBox="1"/>
            <p:nvPr/>
          </p:nvSpPr>
          <p:spPr>
            <a:xfrm>
              <a:off x="5115197" y="1969011"/>
              <a:ext cx="737878" cy="519046"/>
            </a:xfrm>
            <a:prstGeom prst="rect">
              <a:avLst/>
            </a:prstGeom>
            <a:noFill/>
          </p:spPr>
          <p:txBody>
            <a:bodyPr wrap="square" rtlCol="0">
              <a:spAutoFit/>
            </a:bodyPr>
            <a:lstStyle/>
            <a:p>
              <a:pPr defTabSz="1080181">
                <a:defRPr/>
              </a:pPr>
              <a:r>
                <a:rPr lang="mn-MN" sz="3308" b="1" dirty="0">
                  <a:solidFill>
                    <a:srgbClr val="095763"/>
                  </a:solidFill>
                  <a:latin typeface="Times New Roman" panose="02020603050405020304" pitchFamily="18" charset="0"/>
                  <a:cs typeface="Times New Roman" panose="02020603050405020304" pitchFamily="18" charset="0"/>
                </a:rPr>
                <a:t>239</a:t>
              </a:r>
              <a:endParaRPr lang="en-US" sz="3308" b="1" dirty="0">
                <a:solidFill>
                  <a:srgbClr val="095763"/>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2F0216F8-75AE-584A-3008-F3A851FE92D3}"/>
                </a:ext>
              </a:extLst>
            </p:cNvPr>
            <p:cNvSpPr txBox="1"/>
            <p:nvPr/>
          </p:nvSpPr>
          <p:spPr>
            <a:xfrm>
              <a:off x="3943027" y="1937633"/>
              <a:ext cx="582706" cy="519045"/>
            </a:xfrm>
            <a:prstGeom prst="rect">
              <a:avLst/>
            </a:prstGeom>
            <a:noFill/>
          </p:spPr>
          <p:txBody>
            <a:bodyPr wrap="square" rtlCol="0">
              <a:spAutoFit/>
            </a:bodyPr>
            <a:lstStyle/>
            <a:p>
              <a:pPr defTabSz="1080181">
                <a:defRPr/>
              </a:pPr>
              <a:r>
                <a:rPr lang="mn-MN" sz="3308" b="1" dirty="0">
                  <a:solidFill>
                    <a:srgbClr val="095763"/>
                  </a:solidFill>
                  <a:latin typeface="Times New Roman" panose="02020603050405020304" pitchFamily="18" charset="0"/>
                  <a:cs typeface="Times New Roman" panose="02020603050405020304" pitchFamily="18" charset="0"/>
                </a:rPr>
                <a:t>12</a:t>
              </a:r>
            </a:p>
          </p:txBody>
        </p:sp>
        <p:sp>
          <p:nvSpPr>
            <p:cNvPr id="17" name="TextBox 16">
              <a:extLst>
                <a:ext uri="{FF2B5EF4-FFF2-40B4-BE49-F238E27FC236}">
                  <a16:creationId xmlns:a16="http://schemas.microsoft.com/office/drawing/2014/main" id="{DC039641-309C-87FB-6158-FACFE4E1A0C3}"/>
                </a:ext>
              </a:extLst>
            </p:cNvPr>
            <p:cNvSpPr txBox="1"/>
            <p:nvPr/>
          </p:nvSpPr>
          <p:spPr>
            <a:xfrm>
              <a:off x="269647" y="1539099"/>
              <a:ext cx="1045040" cy="738806"/>
            </a:xfrm>
            <a:prstGeom prst="rect">
              <a:avLst/>
            </a:prstGeom>
            <a:noFill/>
          </p:spPr>
          <p:txBody>
            <a:bodyPr wrap="square" rtlCol="0">
              <a:spAutoFit/>
            </a:bodyPr>
            <a:lstStyle/>
            <a:p>
              <a:pPr defTabSz="1080181">
                <a:defRPr/>
              </a:pPr>
              <a:r>
                <a:rPr lang="mn-MN" sz="1654" dirty="0">
                  <a:solidFill>
                    <a:prstClr val="white"/>
                  </a:solidFill>
                  <a:latin typeface="Times New Roman" panose="02020603050405020304" pitchFamily="18" charset="0"/>
                  <a:cs typeface="Times New Roman" panose="02020603050405020304" pitchFamily="18" charset="0"/>
                </a:rPr>
                <a:t>Нийт ажилчдын тоо</a:t>
              </a:r>
              <a:endParaRPr lang="en-US" sz="1654" dirty="0">
                <a:solidFill>
                  <a:prstClr val="white"/>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4EC7F774-8645-BAA6-F4C0-CEF083005C63}"/>
                </a:ext>
              </a:extLst>
            </p:cNvPr>
            <p:cNvSpPr txBox="1"/>
            <p:nvPr/>
          </p:nvSpPr>
          <p:spPr>
            <a:xfrm>
              <a:off x="792167" y="1935468"/>
              <a:ext cx="749762" cy="519046"/>
            </a:xfrm>
            <a:prstGeom prst="rect">
              <a:avLst/>
            </a:prstGeom>
            <a:noFill/>
          </p:spPr>
          <p:txBody>
            <a:bodyPr wrap="square" rtlCol="0">
              <a:spAutoFit/>
            </a:bodyPr>
            <a:lstStyle/>
            <a:p>
              <a:pPr defTabSz="1080181">
                <a:defRPr/>
              </a:pPr>
              <a:r>
                <a:rPr lang="en-US" sz="3308" b="1" dirty="0">
                  <a:solidFill>
                    <a:srgbClr val="FFC000"/>
                  </a:solidFill>
                  <a:latin typeface="Times New Roman" panose="02020603050405020304" pitchFamily="18" charset="0"/>
                  <a:cs typeface="Times New Roman" panose="02020603050405020304" pitchFamily="18" charset="0"/>
                </a:rPr>
                <a:t>2</a:t>
              </a:r>
              <a:r>
                <a:rPr lang="mn-MN" sz="3308" b="1" dirty="0">
                  <a:solidFill>
                    <a:srgbClr val="FFC000"/>
                  </a:solidFill>
                  <a:latin typeface="Times New Roman" panose="02020603050405020304" pitchFamily="18" charset="0"/>
                  <a:cs typeface="Times New Roman" panose="02020603050405020304" pitchFamily="18" charset="0"/>
                </a:rPr>
                <a:t>79</a:t>
              </a:r>
            </a:p>
          </p:txBody>
        </p:sp>
        <p:pic>
          <p:nvPicPr>
            <p:cNvPr id="19" name="Picture 18">
              <a:extLst>
                <a:ext uri="{FF2B5EF4-FFF2-40B4-BE49-F238E27FC236}">
                  <a16:creationId xmlns:a16="http://schemas.microsoft.com/office/drawing/2014/main" id="{16EE7B97-3D87-C71C-B108-A78B76D4E9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3789" y="1683651"/>
              <a:ext cx="395039" cy="395039"/>
            </a:xfrm>
            <a:prstGeom prst="rect">
              <a:avLst/>
            </a:prstGeom>
          </p:spPr>
        </p:pic>
        <p:cxnSp>
          <p:nvCxnSpPr>
            <p:cNvPr id="20" name="Straight Connector 19">
              <a:extLst>
                <a:ext uri="{FF2B5EF4-FFF2-40B4-BE49-F238E27FC236}">
                  <a16:creationId xmlns:a16="http://schemas.microsoft.com/office/drawing/2014/main" id="{A6080C9E-D8DB-C9B6-1A79-7E0AC1FDEF7A}"/>
                </a:ext>
              </a:extLst>
            </p:cNvPr>
            <p:cNvCxnSpPr/>
            <p:nvPr/>
          </p:nvCxnSpPr>
          <p:spPr>
            <a:xfrm>
              <a:off x="5993035" y="1658469"/>
              <a:ext cx="0" cy="833718"/>
            </a:xfrm>
            <a:prstGeom prst="line">
              <a:avLst/>
            </a:prstGeom>
            <a:ln>
              <a:solidFill>
                <a:srgbClr val="042940"/>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56DC0FE9-3EDF-3FCB-8253-83E64A8151C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25180" y="1683651"/>
              <a:ext cx="443832" cy="364478"/>
            </a:xfrm>
            <a:prstGeom prst="rect">
              <a:avLst/>
            </a:prstGeom>
          </p:spPr>
        </p:pic>
        <p:sp>
          <p:nvSpPr>
            <p:cNvPr id="22" name="TextBox 21">
              <a:extLst>
                <a:ext uri="{FF2B5EF4-FFF2-40B4-BE49-F238E27FC236}">
                  <a16:creationId xmlns:a16="http://schemas.microsoft.com/office/drawing/2014/main" id="{469F2496-AEA7-4627-09F7-4AD8153E2189}"/>
                </a:ext>
              </a:extLst>
            </p:cNvPr>
            <p:cNvSpPr txBox="1"/>
            <p:nvPr/>
          </p:nvSpPr>
          <p:spPr>
            <a:xfrm>
              <a:off x="6738478" y="1968967"/>
              <a:ext cx="582706" cy="519046"/>
            </a:xfrm>
            <a:prstGeom prst="rect">
              <a:avLst/>
            </a:prstGeom>
            <a:noFill/>
          </p:spPr>
          <p:txBody>
            <a:bodyPr wrap="square" rtlCol="0">
              <a:spAutoFit/>
            </a:bodyPr>
            <a:lstStyle/>
            <a:p>
              <a:pPr defTabSz="1080181">
                <a:defRPr/>
              </a:pPr>
              <a:r>
                <a:rPr lang="mn-MN" sz="3308" b="1" dirty="0">
                  <a:solidFill>
                    <a:srgbClr val="095763"/>
                  </a:solidFill>
                  <a:latin typeface="Times New Roman" panose="02020603050405020304" pitchFamily="18" charset="0"/>
                  <a:cs typeface="Times New Roman" panose="02020603050405020304" pitchFamily="18" charset="0"/>
                </a:rPr>
                <a:t>18</a:t>
              </a:r>
              <a:endParaRPr lang="en-US" sz="3308" b="1" dirty="0">
                <a:solidFill>
                  <a:srgbClr val="095763"/>
                </a:solidFill>
                <a:latin typeface="Times New Roman" panose="02020603050405020304" pitchFamily="18" charset="0"/>
                <a:cs typeface="Times New Roman" panose="02020603050405020304" pitchFamily="18" charset="0"/>
              </a:endParaRPr>
            </a:p>
          </p:txBody>
        </p:sp>
      </p:grpSp>
      <p:graphicFrame>
        <p:nvGraphicFramePr>
          <p:cNvPr id="23" name="Table 22">
            <a:extLst>
              <a:ext uri="{FF2B5EF4-FFF2-40B4-BE49-F238E27FC236}">
                <a16:creationId xmlns:a16="http://schemas.microsoft.com/office/drawing/2014/main" id="{A46187DC-A379-EB63-68A6-CAA55CC4E199}"/>
              </a:ext>
            </a:extLst>
          </p:cNvPr>
          <p:cNvGraphicFramePr>
            <a:graphicFrameLocks noGrp="1"/>
          </p:cNvGraphicFramePr>
          <p:nvPr>
            <p:extLst>
              <p:ext uri="{D42A27DB-BD31-4B8C-83A1-F6EECF244321}">
                <p14:modId xmlns:p14="http://schemas.microsoft.com/office/powerpoint/2010/main" val="3301969210"/>
              </p:ext>
            </p:extLst>
          </p:nvPr>
        </p:nvGraphicFramePr>
        <p:xfrm>
          <a:off x="577544" y="2980274"/>
          <a:ext cx="8313583" cy="2224470"/>
        </p:xfrm>
        <a:graphic>
          <a:graphicData uri="http://schemas.openxmlformats.org/drawingml/2006/table">
            <a:tbl>
              <a:tblPr/>
              <a:tblGrid>
                <a:gridCol w="914400">
                  <a:extLst>
                    <a:ext uri="{9D8B030D-6E8A-4147-A177-3AD203B41FA5}">
                      <a16:colId xmlns:a16="http://schemas.microsoft.com/office/drawing/2014/main" val="1474114043"/>
                    </a:ext>
                  </a:extLst>
                </a:gridCol>
                <a:gridCol w="1312973">
                  <a:extLst>
                    <a:ext uri="{9D8B030D-6E8A-4147-A177-3AD203B41FA5}">
                      <a16:colId xmlns:a16="http://schemas.microsoft.com/office/drawing/2014/main" val="1071007365"/>
                    </a:ext>
                  </a:extLst>
                </a:gridCol>
                <a:gridCol w="1219200">
                  <a:extLst>
                    <a:ext uri="{9D8B030D-6E8A-4147-A177-3AD203B41FA5}">
                      <a16:colId xmlns:a16="http://schemas.microsoft.com/office/drawing/2014/main" val="1106908316"/>
                    </a:ext>
                  </a:extLst>
                </a:gridCol>
                <a:gridCol w="1219200">
                  <a:extLst>
                    <a:ext uri="{9D8B030D-6E8A-4147-A177-3AD203B41FA5}">
                      <a16:colId xmlns:a16="http://schemas.microsoft.com/office/drawing/2014/main" val="856908008"/>
                    </a:ext>
                  </a:extLst>
                </a:gridCol>
                <a:gridCol w="1219200">
                  <a:extLst>
                    <a:ext uri="{9D8B030D-6E8A-4147-A177-3AD203B41FA5}">
                      <a16:colId xmlns:a16="http://schemas.microsoft.com/office/drawing/2014/main" val="3449774274"/>
                    </a:ext>
                  </a:extLst>
                </a:gridCol>
                <a:gridCol w="1201627">
                  <a:extLst>
                    <a:ext uri="{9D8B030D-6E8A-4147-A177-3AD203B41FA5}">
                      <a16:colId xmlns:a16="http://schemas.microsoft.com/office/drawing/2014/main" val="1084993388"/>
                    </a:ext>
                  </a:extLst>
                </a:gridCol>
                <a:gridCol w="1226983">
                  <a:extLst>
                    <a:ext uri="{9D8B030D-6E8A-4147-A177-3AD203B41FA5}">
                      <a16:colId xmlns:a16="http://schemas.microsoft.com/office/drawing/2014/main" val="1427274325"/>
                    </a:ext>
                  </a:extLst>
                </a:gridCol>
              </a:tblGrid>
              <a:tr h="712843">
                <a:tc gridSpan="2">
                  <a:txBody>
                    <a:bodyPr/>
                    <a:lstStyle/>
                    <a:p>
                      <a:pPr algn="ctr" fontAlgn="ctr"/>
                      <a:r>
                        <a:rPr lang="mn-MN" sz="1400" b="0" i="0" u="none" strike="noStrike" dirty="0">
                          <a:solidFill>
                            <a:schemeClr val="bg1"/>
                          </a:solidFill>
                          <a:effectLst/>
                          <a:latin typeface="Times New Roman" panose="02020603050405020304" pitchFamily="18" charset="0"/>
                          <a:cs typeface="Times New Roman" panose="02020603050405020304" pitchFamily="18" charset="0"/>
                        </a:rPr>
                        <a:t>Хүний нөөц цалин хөлсний мэдээ</a:t>
                      </a:r>
                      <a:endParaRPr lang="en-US"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001" marR="9001" marT="9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95763"/>
                    </a:solidFill>
                  </a:tcPr>
                </a:tc>
                <a:tc hMerge="1">
                  <a:txBody>
                    <a:bodyPr/>
                    <a:lstStyle/>
                    <a:p>
                      <a:endParaRPr lang="en-US"/>
                    </a:p>
                  </a:txBody>
                  <a:tcPr/>
                </a:tc>
                <a:tc>
                  <a:txBody>
                    <a:bodyPr/>
                    <a:lstStyle/>
                    <a:p>
                      <a:pPr algn="ctr" fontAlgn="ctr"/>
                      <a:r>
                        <a:rPr lang="mn-MN" sz="1400" b="0" i="0" u="none" strike="noStrike" dirty="0">
                          <a:solidFill>
                            <a:schemeClr val="bg1"/>
                          </a:solidFill>
                          <a:effectLst/>
                          <a:latin typeface="Times New Roman" panose="02020603050405020304" pitchFamily="18" charset="0"/>
                          <a:cs typeface="Times New Roman" panose="02020603050405020304" pitchFamily="18" charset="0"/>
                        </a:rPr>
                        <a:t>2024 оны гүйцэтгэл</a:t>
                      </a:r>
                      <a:endParaRPr lang="en-US"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001" marR="9001" marT="9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95763"/>
                    </a:solidFill>
                  </a:tcPr>
                </a:tc>
                <a:tc>
                  <a:txBody>
                    <a:bodyPr/>
                    <a:lstStyle/>
                    <a:p>
                      <a:pPr algn="ctr" fontAlgn="ctr"/>
                      <a:r>
                        <a:rPr lang="mn-MN" sz="1400" b="0" i="0" u="none" strike="noStrike" dirty="0">
                          <a:solidFill>
                            <a:schemeClr val="bg1"/>
                          </a:solidFill>
                          <a:effectLst/>
                          <a:latin typeface="Times New Roman" panose="02020603050405020304" pitchFamily="18" charset="0"/>
                          <a:cs typeface="Times New Roman" panose="02020603050405020304" pitchFamily="18" charset="0"/>
                        </a:rPr>
                        <a:t>2025 оны төлөвлөгөө</a:t>
                      </a:r>
                      <a:endParaRPr lang="en-US"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001" marR="9001" marT="9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95763"/>
                    </a:solidFill>
                  </a:tcPr>
                </a:tc>
                <a:tc>
                  <a:txBody>
                    <a:bodyPr/>
                    <a:lstStyle/>
                    <a:p>
                      <a:pPr algn="ctr" fontAlgn="ctr"/>
                      <a:r>
                        <a:rPr lang="mn-MN" sz="1400" b="0" i="0" u="none" strike="noStrike" dirty="0">
                          <a:solidFill>
                            <a:schemeClr val="bg1"/>
                          </a:solidFill>
                          <a:effectLst/>
                          <a:latin typeface="Times New Roman" panose="02020603050405020304" pitchFamily="18" charset="0"/>
                          <a:cs typeface="Times New Roman" panose="02020603050405020304" pitchFamily="18" charset="0"/>
                        </a:rPr>
                        <a:t>2025 оны гүйцэтгэл </a:t>
                      </a:r>
                      <a:endParaRPr lang="en-US"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001" marR="9001" marT="9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95763"/>
                    </a:solidFill>
                  </a:tcPr>
                </a:tc>
                <a:tc>
                  <a:txBody>
                    <a:bodyPr/>
                    <a:lstStyle/>
                    <a:p>
                      <a:pPr algn="ctr" fontAlgn="ctr"/>
                      <a:r>
                        <a:rPr lang="mn-MN" sz="1400" b="0" i="0" u="none" strike="noStrike" dirty="0">
                          <a:solidFill>
                            <a:schemeClr val="bg1"/>
                          </a:solidFill>
                          <a:effectLst/>
                          <a:latin typeface="Times New Roman" panose="02020603050405020304" pitchFamily="18" charset="0"/>
                          <a:cs typeface="Times New Roman" panose="02020603050405020304" pitchFamily="18" charset="0"/>
                        </a:rPr>
                        <a:t>2025г/2024г</a:t>
                      </a:r>
                      <a:endParaRPr lang="en-US"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001" marR="9001" marT="9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95763"/>
                    </a:solidFill>
                  </a:tcPr>
                </a:tc>
                <a:tc>
                  <a:txBody>
                    <a:bodyPr/>
                    <a:lstStyle/>
                    <a:p>
                      <a:pPr algn="ctr" fontAlgn="ctr"/>
                      <a:r>
                        <a:rPr lang="mn-MN" sz="1400" b="0" i="0" u="none" strike="noStrike" dirty="0">
                          <a:solidFill>
                            <a:schemeClr val="bg1"/>
                          </a:solidFill>
                          <a:effectLst/>
                          <a:latin typeface="Times New Roman" panose="02020603050405020304" pitchFamily="18" charset="0"/>
                          <a:cs typeface="Times New Roman" panose="02020603050405020304" pitchFamily="18" charset="0"/>
                        </a:rPr>
                        <a:t>2025г/2025т</a:t>
                      </a:r>
                      <a:endParaRPr lang="en-US"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001" marR="9001" marT="9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95763"/>
                    </a:solidFill>
                  </a:tcPr>
                </a:tc>
                <a:extLst>
                  <a:ext uri="{0D108BD9-81ED-4DB2-BD59-A6C34878D82A}">
                    <a16:rowId xmlns:a16="http://schemas.microsoft.com/office/drawing/2014/main" val="3704552410"/>
                  </a:ext>
                </a:extLst>
              </a:tr>
              <a:tr h="364855">
                <a:tc>
                  <a:txBody>
                    <a:bodyPr/>
                    <a:lstStyle/>
                    <a:p>
                      <a:pPr algn="ctr" fontAlgn="ctr"/>
                      <a:r>
                        <a:rPr lang="mn-MN" sz="1400" b="1" i="0" u="none" strike="noStrike" dirty="0">
                          <a:solidFill>
                            <a:schemeClr val="tx1"/>
                          </a:solidFill>
                          <a:effectLst/>
                          <a:latin typeface="Times New Roman" panose="02020603050405020304" pitchFamily="18" charset="0"/>
                          <a:cs typeface="Times New Roman" panose="02020603050405020304" pitchFamily="18" charset="0"/>
                        </a:rPr>
                        <a:t>Удирдлага</a:t>
                      </a:r>
                      <a:endParaRPr lang="en-US"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001" marR="9001" marT="9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400" b="0" i="0" u="none" strike="noStrike" dirty="0">
                          <a:solidFill>
                            <a:schemeClr val="tx1"/>
                          </a:solidFill>
                          <a:effectLst/>
                          <a:latin typeface="Times New Roman" panose="02020603050405020304" pitchFamily="18" charset="0"/>
                          <a:cs typeface="Times New Roman" panose="02020603050405020304" pitchFamily="18" charset="0"/>
                        </a:rPr>
                        <a:t>Дундаж цалин</a:t>
                      </a:r>
                      <a:endParaRPr lang="en-US"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001" marR="9001" marT="9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fontAlgn="b"/>
                      <a:r>
                        <a:rPr lang="en-US" sz="1400" b="0" i="0" u="none" strike="noStrike" dirty="0">
                          <a:solidFill>
                            <a:srgbClr val="000000"/>
                          </a:solidFill>
                          <a:effectLst/>
                          <a:latin typeface="Times New Roman" panose="02020603050405020304" pitchFamily="18" charset="0"/>
                          <a:ea typeface="+mn-ea"/>
                          <a:cs typeface="Times New Roman" panose="02020603050405020304" pitchFamily="18" charset="0"/>
                        </a:rPr>
                        <a:t>          3,710,683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fontAlgn="b"/>
                      <a:r>
                        <a:rPr lang="en-US" sz="1400" b="0" i="0" u="none" strike="noStrike">
                          <a:solidFill>
                            <a:srgbClr val="000000"/>
                          </a:solidFill>
                          <a:effectLst/>
                          <a:latin typeface="Times New Roman" panose="02020603050405020304" pitchFamily="18" charset="0"/>
                          <a:ea typeface="+mn-ea"/>
                          <a:cs typeface="Times New Roman" panose="02020603050405020304" pitchFamily="18" charset="0"/>
                        </a:rPr>
                        <a:t>          4,955,000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fontAlgn="b"/>
                      <a:r>
                        <a:rPr lang="en-US" sz="1400" b="0" i="0" u="none" strike="noStrike" dirty="0">
                          <a:solidFill>
                            <a:srgbClr val="000000"/>
                          </a:solidFill>
                          <a:effectLst/>
                          <a:latin typeface="Times New Roman" panose="02020603050405020304" pitchFamily="18" charset="0"/>
                          <a:ea typeface="+mn-ea"/>
                          <a:cs typeface="Times New Roman" panose="02020603050405020304" pitchFamily="18" charset="0"/>
                        </a:rPr>
                        <a:t>          4,240,597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a:solidFill>
                            <a:srgbClr val="000000"/>
                          </a:solidFill>
                          <a:effectLst/>
                          <a:latin typeface="Times New Roman" panose="02020603050405020304" pitchFamily="18" charset="0"/>
                          <a:cs typeface="Times New Roman" panose="02020603050405020304" pitchFamily="18"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Times New Roman" panose="02020603050405020304" pitchFamily="18" charset="0"/>
                          <a:cs typeface="Times New Roman" panose="02020603050405020304" pitchFamily="18" charset="0"/>
                        </a:rPr>
                        <a:t>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4000160"/>
                  </a:ext>
                </a:extLst>
              </a:tr>
              <a:tr h="410175">
                <a:tc>
                  <a:txBody>
                    <a:bodyPr/>
                    <a:lstStyle/>
                    <a:p>
                      <a:pPr algn="ctr" fontAlgn="ctr"/>
                      <a:r>
                        <a:rPr lang="mn-MN" sz="1400" b="1" i="0" u="none" strike="noStrike" dirty="0">
                          <a:solidFill>
                            <a:schemeClr val="tx1"/>
                          </a:solidFill>
                          <a:effectLst/>
                          <a:latin typeface="Times New Roman" panose="02020603050405020304" pitchFamily="18" charset="0"/>
                          <a:cs typeface="Times New Roman" panose="02020603050405020304" pitchFamily="18" charset="0"/>
                        </a:rPr>
                        <a:t>Санхүү</a:t>
                      </a:r>
                      <a:endParaRPr lang="en-US"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001" marR="9001" marT="9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400" b="0" i="0" u="none" strike="noStrike" dirty="0">
                          <a:solidFill>
                            <a:schemeClr val="tx1"/>
                          </a:solidFill>
                          <a:effectLst/>
                          <a:latin typeface="Times New Roman" panose="02020603050405020304" pitchFamily="18" charset="0"/>
                          <a:cs typeface="Times New Roman" panose="02020603050405020304" pitchFamily="18" charset="0"/>
                        </a:rPr>
                        <a:t>Дундаж цалин</a:t>
                      </a:r>
                      <a:endParaRPr lang="en-US"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001" marR="9001" marT="9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fontAlgn="b"/>
                      <a:r>
                        <a:rPr lang="en-US" sz="1400" b="0" i="0" u="none" strike="noStrike" dirty="0">
                          <a:solidFill>
                            <a:srgbClr val="000000"/>
                          </a:solidFill>
                          <a:effectLst/>
                          <a:latin typeface="Times New Roman" panose="02020603050405020304" pitchFamily="18" charset="0"/>
                          <a:ea typeface="+mn-ea"/>
                          <a:cs typeface="Times New Roman" panose="02020603050405020304" pitchFamily="18" charset="0"/>
                        </a:rPr>
                        <a:t>          2,511,843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fontAlgn="b"/>
                      <a:r>
                        <a:rPr lang="en-US" sz="1400" b="0" i="0" u="none" strike="noStrike">
                          <a:solidFill>
                            <a:srgbClr val="000000"/>
                          </a:solidFill>
                          <a:effectLst/>
                          <a:latin typeface="Times New Roman" panose="02020603050405020304" pitchFamily="18" charset="0"/>
                          <a:ea typeface="+mn-ea"/>
                          <a:cs typeface="Times New Roman" panose="02020603050405020304" pitchFamily="18" charset="0"/>
                        </a:rPr>
                        <a:t>          3,233,333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fontAlgn="b"/>
                      <a:r>
                        <a:rPr lang="en-US" sz="1400" b="0" i="0" u="none" strike="noStrike" dirty="0">
                          <a:solidFill>
                            <a:srgbClr val="000000"/>
                          </a:solidFill>
                          <a:effectLst/>
                          <a:latin typeface="Times New Roman" panose="02020603050405020304" pitchFamily="18" charset="0"/>
                          <a:ea typeface="+mn-ea"/>
                          <a:cs typeface="Times New Roman" panose="02020603050405020304" pitchFamily="18" charset="0"/>
                        </a:rPr>
                        <a:t>          2,969,694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a:solidFill>
                            <a:srgbClr val="000000"/>
                          </a:solidFill>
                          <a:effectLst/>
                          <a:latin typeface="Times New Roman" panose="02020603050405020304" pitchFamily="18" charset="0"/>
                          <a:cs typeface="Times New Roman" panose="02020603050405020304" pitchFamily="18" charset="0"/>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Times New Roman" panose="02020603050405020304" pitchFamily="18" charset="0"/>
                          <a:cs typeface="Times New Roman" panose="02020603050405020304" pitchFamily="18" charset="0"/>
                        </a:rPr>
                        <a:t>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9389529"/>
                  </a:ext>
                </a:extLst>
              </a:tr>
              <a:tr h="364855">
                <a:tc>
                  <a:txBody>
                    <a:bodyPr/>
                    <a:lstStyle/>
                    <a:p>
                      <a:pPr algn="ctr" fontAlgn="ctr"/>
                      <a:r>
                        <a:rPr lang="mn-MN" sz="1400" b="1" i="0" u="none" strike="noStrike" dirty="0">
                          <a:solidFill>
                            <a:schemeClr val="tx1"/>
                          </a:solidFill>
                          <a:effectLst/>
                          <a:latin typeface="Times New Roman" panose="02020603050405020304" pitchFamily="18" charset="0"/>
                          <a:cs typeface="Times New Roman" panose="02020603050405020304" pitchFamily="18" charset="0"/>
                        </a:rPr>
                        <a:t>Ажилчид</a:t>
                      </a:r>
                      <a:endParaRPr lang="en-US"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001" marR="9001" marT="9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400" b="0" i="0" u="none" strike="noStrike" dirty="0">
                          <a:solidFill>
                            <a:schemeClr val="tx1"/>
                          </a:solidFill>
                          <a:effectLst/>
                          <a:latin typeface="Times New Roman" panose="02020603050405020304" pitchFamily="18" charset="0"/>
                          <a:cs typeface="Times New Roman" panose="02020603050405020304" pitchFamily="18" charset="0"/>
                        </a:rPr>
                        <a:t>Дундаж цалин</a:t>
                      </a:r>
                      <a:endParaRPr lang="en-US"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001" marR="9001" marT="9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fontAlgn="b"/>
                      <a:r>
                        <a:rPr lang="en-US" sz="1400" b="0" i="0" u="none" strike="noStrike" dirty="0">
                          <a:solidFill>
                            <a:srgbClr val="000000"/>
                          </a:solidFill>
                          <a:effectLst/>
                          <a:latin typeface="Times New Roman" panose="02020603050405020304" pitchFamily="18" charset="0"/>
                          <a:ea typeface="+mn-ea"/>
                          <a:cs typeface="Times New Roman" panose="02020603050405020304" pitchFamily="18" charset="0"/>
                        </a:rPr>
                        <a:t>          1,653,433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fontAlgn="b"/>
                      <a:r>
                        <a:rPr lang="en-US" sz="1400" b="0" i="0" u="none" strike="noStrike" dirty="0">
                          <a:solidFill>
                            <a:srgbClr val="000000"/>
                          </a:solidFill>
                          <a:effectLst/>
                          <a:latin typeface="Times New Roman" panose="02020603050405020304" pitchFamily="18" charset="0"/>
                          <a:ea typeface="+mn-ea"/>
                          <a:cs typeface="Times New Roman" panose="02020603050405020304" pitchFamily="18" charset="0"/>
                        </a:rPr>
                        <a:t>          2,241,706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fontAlgn="b"/>
                      <a:r>
                        <a:rPr lang="en-US" sz="1400" b="0" i="0" u="none" strike="noStrike" dirty="0">
                          <a:solidFill>
                            <a:srgbClr val="000000"/>
                          </a:solidFill>
                          <a:effectLst/>
                          <a:latin typeface="Times New Roman" panose="02020603050405020304" pitchFamily="18" charset="0"/>
                          <a:ea typeface="+mn-ea"/>
                          <a:cs typeface="Times New Roman" panose="02020603050405020304" pitchFamily="18" charset="0"/>
                        </a:rPr>
                        <a:t>          2,016,759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a:solidFill>
                            <a:srgbClr val="000000"/>
                          </a:solidFill>
                          <a:effectLst/>
                          <a:latin typeface="Times New Roman" panose="02020603050405020304" pitchFamily="18" charset="0"/>
                          <a:cs typeface="Times New Roman" panose="02020603050405020304" pitchFamily="18" charset="0"/>
                        </a:rPr>
                        <a:t>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Times New Roman" panose="02020603050405020304" pitchFamily="18" charset="0"/>
                          <a:cs typeface="Times New Roman" panose="02020603050405020304" pitchFamily="18" charset="0"/>
                        </a:rPr>
                        <a:t>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5912167"/>
                  </a:ext>
                </a:extLst>
              </a:tr>
              <a:tr h="37174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mn-MN" sz="1400" b="1" i="0" u="none" strike="noStrike" dirty="0">
                          <a:solidFill>
                            <a:schemeClr val="tx1"/>
                          </a:solidFill>
                          <a:effectLst/>
                          <a:latin typeface="Times New Roman" panose="02020603050405020304" pitchFamily="18" charset="0"/>
                          <a:cs typeface="Times New Roman" panose="02020603050405020304" pitchFamily="18" charset="0"/>
                        </a:rPr>
                        <a:t>НИЙТ</a:t>
                      </a:r>
                      <a:endParaRPr lang="en-US"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001" marR="9001" marT="9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400" b="1" i="0" u="none" strike="noStrike" dirty="0">
                          <a:solidFill>
                            <a:schemeClr val="tx1"/>
                          </a:solidFill>
                          <a:effectLst/>
                          <a:latin typeface="Times New Roman" panose="02020603050405020304" pitchFamily="18" charset="0"/>
                          <a:cs typeface="Times New Roman" panose="02020603050405020304" pitchFamily="18" charset="0"/>
                        </a:rPr>
                        <a:t>Дундаж цалин</a:t>
                      </a:r>
                      <a:endParaRPr lang="en-US"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001" marR="9001" marT="9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fontAlgn="b"/>
                      <a:r>
                        <a:rPr lang="en-US" sz="1400" b="0" i="0" u="none" strike="noStrike" dirty="0">
                          <a:solidFill>
                            <a:srgbClr val="000000"/>
                          </a:solidFill>
                          <a:effectLst/>
                          <a:latin typeface="Times New Roman" panose="02020603050405020304" pitchFamily="18" charset="0"/>
                          <a:ea typeface="+mn-ea"/>
                          <a:cs typeface="Times New Roman" panose="02020603050405020304" pitchFamily="18" charset="0"/>
                        </a:rPr>
                        <a:t>          1,771,722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fontAlgn="b"/>
                      <a:r>
                        <a:rPr lang="en-US" sz="1400" b="0" i="0" u="none" strike="noStrike" dirty="0">
                          <a:solidFill>
                            <a:srgbClr val="000000"/>
                          </a:solidFill>
                          <a:effectLst/>
                          <a:latin typeface="Times New Roman" panose="02020603050405020304" pitchFamily="18" charset="0"/>
                          <a:ea typeface="+mn-ea"/>
                          <a:cs typeface="Times New Roman" panose="02020603050405020304" pitchFamily="18" charset="0"/>
                        </a:rPr>
                        <a:t>          2,391,255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fontAlgn="b"/>
                      <a:r>
                        <a:rPr lang="en-US" sz="1400" b="0" i="0" u="none" strike="noStrike" dirty="0">
                          <a:solidFill>
                            <a:srgbClr val="000000"/>
                          </a:solidFill>
                          <a:effectLst/>
                          <a:latin typeface="Times New Roman" panose="02020603050405020304" pitchFamily="18" charset="0"/>
                          <a:ea typeface="+mn-ea"/>
                          <a:cs typeface="Times New Roman" panose="02020603050405020304" pitchFamily="18" charset="0"/>
                        </a:rPr>
                        <a:t>          2,145,777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a:solidFill>
                            <a:srgbClr val="000000"/>
                          </a:solidFill>
                          <a:effectLst/>
                          <a:latin typeface="Times New Roman" panose="02020603050405020304" pitchFamily="18" charset="0"/>
                          <a:cs typeface="Times New Roman" panose="02020603050405020304" pitchFamily="18" charset="0"/>
                        </a:rPr>
                        <a:t>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Times New Roman" panose="02020603050405020304" pitchFamily="18" charset="0"/>
                          <a:cs typeface="Times New Roman" panose="02020603050405020304" pitchFamily="18" charset="0"/>
                        </a:rPr>
                        <a:t>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3930505"/>
                  </a:ext>
                </a:extLst>
              </a:tr>
            </a:tbl>
          </a:graphicData>
        </a:graphic>
      </p:graphicFrame>
      <p:graphicFrame>
        <p:nvGraphicFramePr>
          <p:cNvPr id="24" name="Table 23">
            <a:extLst>
              <a:ext uri="{FF2B5EF4-FFF2-40B4-BE49-F238E27FC236}">
                <a16:creationId xmlns:a16="http://schemas.microsoft.com/office/drawing/2014/main" id="{55B23DFE-5CB6-3137-5584-80610DCBA455}"/>
              </a:ext>
            </a:extLst>
          </p:cNvPr>
          <p:cNvGraphicFramePr>
            <a:graphicFrameLocks noGrp="1"/>
          </p:cNvGraphicFramePr>
          <p:nvPr>
            <p:extLst>
              <p:ext uri="{D42A27DB-BD31-4B8C-83A1-F6EECF244321}">
                <p14:modId xmlns:p14="http://schemas.microsoft.com/office/powerpoint/2010/main" val="4079431393"/>
              </p:ext>
            </p:extLst>
          </p:nvPr>
        </p:nvGraphicFramePr>
        <p:xfrm>
          <a:off x="577544" y="5422900"/>
          <a:ext cx="8313585" cy="2330009"/>
        </p:xfrm>
        <a:graphic>
          <a:graphicData uri="http://schemas.openxmlformats.org/drawingml/2006/table">
            <a:tbl>
              <a:tblPr/>
              <a:tblGrid>
                <a:gridCol w="2223360">
                  <a:extLst>
                    <a:ext uri="{9D8B030D-6E8A-4147-A177-3AD203B41FA5}">
                      <a16:colId xmlns:a16="http://schemas.microsoft.com/office/drawing/2014/main" val="1474114043"/>
                    </a:ext>
                  </a:extLst>
                </a:gridCol>
                <a:gridCol w="1218045">
                  <a:extLst>
                    <a:ext uri="{9D8B030D-6E8A-4147-A177-3AD203B41FA5}">
                      <a16:colId xmlns:a16="http://schemas.microsoft.com/office/drawing/2014/main" val="1106908316"/>
                    </a:ext>
                  </a:extLst>
                </a:gridCol>
                <a:gridCol w="1218045">
                  <a:extLst>
                    <a:ext uri="{9D8B030D-6E8A-4147-A177-3AD203B41FA5}">
                      <a16:colId xmlns:a16="http://schemas.microsoft.com/office/drawing/2014/main" val="856908008"/>
                    </a:ext>
                  </a:extLst>
                </a:gridCol>
                <a:gridCol w="1218045">
                  <a:extLst>
                    <a:ext uri="{9D8B030D-6E8A-4147-A177-3AD203B41FA5}">
                      <a16:colId xmlns:a16="http://schemas.microsoft.com/office/drawing/2014/main" val="3449774274"/>
                    </a:ext>
                  </a:extLst>
                </a:gridCol>
                <a:gridCol w="1218045">
                  <a:extLst>
                    <a:ext uri="{9D8B030D-6E8A-4147-A177-3AD203B41FA5}">
                      <a16:colId xmlns:a16="http://schemas.microsoft.com/office/drawing/2014/main" val="1084993388"/>
                    </a:ext>
                  </a:extLst>
                </a:gridCol>
                <a:gridCol w="1218045">
                  <a:extLst>
                    <a:ext uri="{9D8B030D-6E8A-4147-A177-3AD203B41FA5}">
                      <a16:colId xmlns:a16="http://schemas.microsoft.com/office/drawing/2014/main" val="1427274325"/>
                    </a:ext>
                  </a:extLst>
                </a:gridCol>
              </a:tblGrid>
              <a:tr h="590243">
                <a:tc>
                  <a:txBody>
                    <a:bodyPr/>
                    <a:lstStyle/>
                    <a:p>
                      <a:pPr algn="ctr" fontAlgn="ctr"/>
                      <a:r>
                        <a:rPr lang="mn-MN" sz="1400" b="0" i="0" u="none" strike="noStrike" dirty="0">
                          <a:solidFill>
                            <a:schemeClr val="bg1"/>
                          </a:solidFill>
                          <a:effectLst/>
                          <a:latin typeface="Times New Roman" panose="02020603050405020304" pitchFamily="18" charset="0"/>
                          <a:cs typeface="Times New Roman" panose="02020603050405020304" pitchFamily="18" charset="0"/>
                        </a:rPr>
                        <a:t>Ажилчдын цалингийн задаргаа</a:t>
                      </a:r>
                    </a:p>
                  </a:txBody>
                  <a:tcPr marL="9001" marR="9001" marT="9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95763"/>
                    </a:solidFill>
                  </a:tcPr>
                </a:tc>
                <a:tc>
                  <a:txBody>
                    <a:bodyPr/>
                    <a:lstStyle/>
                    <a:p>
                      <a:pPr algn="ctr" fontAlgn="ctr"/>
                      <a:r>
                        <a:rPr lang="mn-MN" sz="1400" b="0" i="0" u="none" strike="noStrike" dirty="0">
                          <a:solidFill>
                            <a:schemeClr val="bg1"/>
                          </a:solidFill>
                          <a:effectLst/>
                          <a:latin typeface="Times New Roman" panose="02020603050405020304" pitchFamily="18" charset="0"/>
                          <a:cs typeface="Times New Roman" panose="02020603050405020304" pitchFamily="18" charset="0"/>
                        </a:rPr>
                        <a:t>2024 оны гүйцэтгэл</a:t>
                      </a:r>
                      <a:endParaRPr lang="en-US"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001" marR="9001" marT="9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95763"/>
                    </a:solidFill>
                  </a:tcPr>
                </a:tc>
                <a:tc>
                  <a:txBody>
                    <a:bodyPr/>
                    <a:lstStyle/>
                    <a:p>
                      <a:pPr algn="ctr" fontAlgn="ctr"/>
                      <a:r>
                        <a:rPr lang="mn-MN" sz="1400" b="0" i="0" u="none" strike="noStrike" dirty="0">
                          <a:solidFill>
                            <a:schemeClr val="bg1"/>
                          </a:solidFill>
                          <a:effectLst/>
                          <a:latin typeface="Times New Roman" panose="02020603050405020304" pitchFamily="18" charset="0"/>
                          <a:cs typeface="Times New Roman" panose="02020603050405020304" pitchFamily="18" charset="0"/>
                        </a:rPr>
                        <a:t>2025 оны төлөвлөгөө</a:t>
                      </a:r>
                      <a:endParaRPr lang="en-US"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001" marR="9001" marT="9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95763"/>
                    </a:solidFill>
                  </a:tcPr>
                </a:tc>
                <a:tc>
                  <a:txBody>
                    <a:bodyPr/>
                    <a:lstStyle/>
                    <a:p>
                      <a:pPr algn="ctr" fontAlgn="ctr"/>
                      <a:r>
                        <a:rPr lang="mn-MN" sz="1400" b="0" i="0" u="none" strike="noStrike" dirty="0">
                          <a:solidFill>
                            <a:schemeClr val="bg1"/>
                          </a:solidFill>
                          <a:effectLst/>
                          <a:latin typeface="Times New Roman" panose="02020603050405020304" pitchFamily="18" charset="0"/>
                          <a:cs typeface="Times New Roman" panose="02020603050405020304" pitchFamily="18" charset="0"/>
                        </a:rPr>
                        <a:t>2025 оны гүйцэтгэл </a:t>
                      </a:r>
                      <a:endParaRPr lang="en-US"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001" marR="9001" marT="9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95763"/>
                    </a:solidFill>
                  </a:tcPr>
                </a:tc>
                <a:tc>
                  <a:txBody>
                    <a:bodyPr/>
                    <a:lstStyle/>
                    <a:p>
                      <a:pPr algn="ctr" fontAlgn="ctr"/>
                      <a:r>
                        <a:rPr lang="mn-MN" sz="1400" b="0" i="0" u="none" strike="noStrike" dirty="0">
                          <a:solidFill>
                            <a:schemeClr val="bg1"/>
                          </a:solidFill>
                          <a:effectLst/>
                          <a:latin typeface="Times New Roman" panose="02020603050405020304" pitchFamily="18" charset="0"/>
                          <a:cs typeface="Times New Roman" panose="02020603050405020304" pitchFamily="18" charset="0"/>
                        </a:rPr>
                        <a:t>2025г/2024г</a:t>
                      </a:r>
                      <a:endParaRPr lang="en-US"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001" marR="9001" marT="9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95763"/>
                    </a:solidFill>
                  </a:tcPr>
                </a:tc>
                <a:tc>
                  <a:txBody>
                    <a:bodyPr/>
                    <a:lstStyle/>
                    <a:p>
                      <a:pPr algn="ctr" fontAlgn="ctr"/>
                      <a:r>
                        <a:rPr lang="mn-MN" sz="1400" b="0" i="0" u="none" strike="noStrike" dirty="0">
                          <a:solidFill>
                            <a:schemeClr val="bg1"/>
                          </a:solidFill>
                          <a:effectLst/>
                          <a:latin typeface="Times New Roman" panose="02020603050405020304" pitchFamily="18" charset="0"/>
                          <a:cs typeface="Times New Roman" panose="02020603050405020304" pitchFamily="18" charset="0"/>
                        </a:rPr>
                        <a:t>2025г/2025т</a:t>
                      </a:r>
                      <a:endParaRPr lang="en-US"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001" marR="9001" marT="9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95763"/>
                    </a:solidFill>
                  </a:tcPr>
                </a:tc>
                <a:extLst>
                  <a:ext uri="{0D108BD9-81ED-4DB2-BD59-A6C34878D82A}">
                    <a16:rowId xmlns:a16="http://schemas.microsoft.com/office/drawing/2014/main" val="3704552410"/>
                  </a:ext>
                </a:extLst>
              </a:tr>
              <a:tr h="289961">
                <a:tc>
                  <a:txBody>
                    <a:bodyPr/>
                    <a:lstStyle/>
                    <a:p>
                      <a:pPr algn="l" fontAlgn="b"/>
                      <a:r>
                        <a:rPr lang="mn-MN" sz="1400" b="0" i="0" u="none" strike="noStrike" dirty="0">
                          <a:solidFill>
                            <a:srgbClr val="000000"/>
                          </a:solidFill>
                          <a:effectLst/>
                          <a:latin typeface="Times New Roman" panose="02020603050405020304" pitchFamily="18" charset="0"/>
                          <a:cs typeface="Times New Roman" panose="02020603050405020304" pitchFamily="18" charset="0"/>
                        </a:rPr>
                        <a:t>Ажилчид-Боловсруулах</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400" b="0" dirty="0">
                          <a:effectLst/>
                          <a:latin typeface="Times New Roman" panose="02020603050405020304" pitchFamily="18" charset="0"/>
                        </a:rPr>
                        <a:t>1,700,917</a:t>
                      </a:r>
                    </a:p>
                  </a:txBody>
                  <a:tcPr marL="28575" marR="28575" marT="19050" marB="190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400" b="0" dirty="0">
                          <a:effectLst/>
                          <a:latin typeface="Times New Roman" panose="02020603050405020304" pitchFamily="18" charset="0"/>
                        </a:rPr>
                        <a:t>2,930,946</a:t>
                      </a:r>
                    </a:p>
                  </a:txBody>
                  <a:tcPr marL="28575" marR="28575" marT="19050" marB="190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400" b="0" dirty="0">
                          <a:effectLst/>
                          <a:latin typeface="Times New Roman" panose="02020603050405020304" pitchFamily="18" charset="0"/>
                        </a:rPr>
                        <a:t>          2,349,752</a:t>
                      </a:r>
                    </a:p>
                  </a:txBody>
                  <a:tcPr marL="28575" marR="28575" marT="19050" marB="190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4000160"/>
                  </a:ext>
                </a:extLst>
              </a:tr>
              <a:tr h="289961">
                <a:tc>
                  <a:txBody>
                    <a:bodyPr/>
                    <a:lstStyle/>
                    <a:p>
                      <a:pPr algn="l" fontAlgn="b"/>
                      <a:r>
                        <a:rPr lang="mn-MN" sz="1400" b="0" i="0" u="none" strike="noStrike" dirty="0">
                          <a:solidFill>
                            <a:srgbClr val="000000"/>
                          </a:solidFill>
                          <a:effectLst/>
                          <a:latin typeface="Times New Roman" panose="02020603050405020304" pitchFamily="18" charset="0"/>
                          <a:cs typeface="Times New Roman" panose="02020603050405020304" pitchFamily="18" charset="0"/>
                        </a:rPr>
                        <a:t>Ажилчид-Оёдол</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400" b="0" dirty="0">
                          <a:effectLst/>
                          <a:latin typeface="Times New Roman" panose="02020603050405020304" pitchFamily="18" charset="0"/>
                        </a:rPr>
                        <a:t>1,403,464</a:t>
                      </a:r>
                    </a:p>
                  </a:txBody>
                  <a:tcPr marL="28575" marR="28575" marT="19050" marB="190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400" b="0">
                          <a:effectLst/>
                          <a:latin typeface="Times New Roman" panose="02020603050405020304" pitchFamily="18" charset="0"/>
                        </a:rPr>
                        <a:t>2,697,129</a:t>
                      </a:r>
                    </a:p>
                  </a:txBody>
                  <a:tcPr marL="28575" marR="28575" marT="19050" marB="190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en-US" sz="1400" b="0" dirty="0">
                          <a:effectLst/>
                          <a:latin typeface="Times New Roman" panose="02020603050405020304" pitchFamily="18" charset="0"/>
                        </a:rPr>
                        <a:t>2,247,143</a:t>
                      </a:r>
                    </a:p>
                  </a:txBody>
                  <a:tcPr marL="28575" marR="28575" marT="19050" marB="190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9389529"/>
                  </a:ext>
                </a:extLst>
              </a:tr>
              <a:tr h="289961">
                <a:tc>
                  <a:txBody>
                    <a:bodyPr/>
                    <a:lstStyle/>
                    <a:p>
                      <a:pPr algn="l" fontAlgn="b"/>
                      <a:r>
                        <a:rPr lang="mn-MN" sz="1400" b="0" i="0" u="none" strike="noStrike" dirty="0">
                          <a:solidFill>
                            <a:srgbClr val="000000"/>
                          </a:solidFill>
                          <a:effectLst/>
                          <a:latin typeface="Times New Roman" panose="02020603050405020304" pitchFamily="18" charset="0"/>
                          <a:cs typeface="Times New Roman" panose="02020603050405020304" pitchFamily="18" charset="0"/>
                        </a:rPr>
                        <a:t>Ажилчид-Худалдаа</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mn-MN" sz="1400" b="0" dirty="0">
                          <a:effectLst/>
                          <a:latin typeface="Times New Roman" panose="02020603050405020304" pitchFamily="18" charset="0"/>
                        </a:rPr>
                        <a:t>1,393,352</a:t>
                      </a:r>
                      <a:endParaRPr lang="en-US" sz="1400" b="0" dirty="0">
                        <a:effectLst/>
                        <a:latin typeface="Times New Roman" panose="02020603050405020304" pitchFamily="18" charset="0"/>
                      </a:endParaRPr>
                    </a:p>
                  </a:txBody>
                  <a:tcPr marL="28575" marR="28575" marT="19050" marB="190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400" b="0">
                          <a:effectLst/>
                          <a:latin typeface="Times New Roman" panose="02020603050405020304" pitchFamily="18" charset="0"/>
                        </a:rPr>
                        <a:t>2,987,917</a:t>
                      </a:r>
                    </a:p>
                  </a:txBody>
                  <a:tcPr marL="28575" marR="28575" marT="19050" marB="190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en-US" sz="1400" b="0" dirty="0">
                          <a:effectLst/>
                          <a:latin typeface="Times New Roman" panose="02020603050405020304" pitchFamily="18" charset="0"/>
                        </a:rPr>
                        <a:t>1,386,552</a:t>
                      </a:r>
                    </a:p>
                  </a:txBody>
                  <a:tcPr marL="28575" marR="28575" marT="19050" marB="190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mn-MN" sz="1400" b="0" i="0" u="none" strike="noStrike" dirty="0">
                          <a:solidFill>
                            <a:srgbClr val="000000"/>
                          </a:solidFill>
                          <a:effectLst/>
                          <a:latin typeface="Times New Roman" panose="02020603050405020304" pitchFamily="18" charset="0"/>
                          <a:cs typeface="Times New Roman" panose="02020603050405020304" pitchFamily="18" charset="0"/>
                        </a:rPr>
                        <a:t>0</a:t>
                      </a:r>
                      <a:r>
                        <a:rPr lang="en-US" sz="1400" b="0" i="0" u="none" strike="noStrike" dirty="0">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4813162"/>
                  </a:ext>
                </a:extLst>
              </a:tr>
              <a:tr h="289961">
                <a:tc>
                  <a:txBody>
                    <a:bodyPr/>
                    <a:lstStyle/>
                    <a:p>
                      <a:pPr algn="l" fontAlgn="b"/>
                      <a:r>
                        <a:rPr lang="mn-MN" sz="1400" b="0" i="0" u="none" strike="noStrike" dirty="0">
                          <a:solidFill>
                            <a:srgbClr val="000000"/>
                          </a:solidFill>
                          <a:effectLst/>
                          <a:latin typeface="Times New Roman" panose="02020603050405020304" pitchFamily="18" charset="0"/>
                          <a:cs typeface="Times New Roman" panose="02020603050405020304" pitchFamily="18" charset="0"/>
                        </a:rPr>
                        <a:t>Ажилчид-ХҮА</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400" b="0" dirty="0">
                          <a:effectLst/>
                          <a:latin typeface="Times New Roman" panose="02020603050405020304" pitchFamily="18" charset="0"/>
                        </a:rPr>
                        <a:t>890,198</a:t>
                      </a:r>
                    </a:p>
                  </a:txBody>
                  <a:tcPr marL="28575" marR="28575" marT="19050" marB="190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400" b="0" dirty="0">
                          <a:effectLst/>
                          <a:latin typeface="Times New Roman" panose="02020603050405020304" pitchFamily="18" charset="0"/>
                        </a:rPr>
                        <a:t>1,498,200</a:t>
                      </a:r>
                    </a:p>
                  </a:txBody>
                  <a:tcPr marL="28575" marR="28575" marT="19050" marB="190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b"/>
                      <a:r>
                        <a:rPr lang="en-US" sz="1400" b="0" dirty="0">
                          <a:effectLst/>
                          <a:latin typeface="Times New Roman" panose="02020603050405020304" pitchFamily="18" charset="0"/>
                        </a:rPr>
                        <a:t>1,360,625</a:t>
                      </a:r>
                    </a:p>
                  </a:txBody>
                  <a:tcPr marL="28575" marR="28575" marT="19050" marB="190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7332050"/>
                  </a:ext>
                </a:extLst>
              </a:tr>
              <a:tr h="289961">
                <a:tc>
                  <a:txBody>
                    <a:bodyPr/>
                    <a:lstStyle/>
                    <a:p>
                      <a:pPr algn="l" fontAlgn="b"/>
                      <a:r>
                        <a:rPr lang="mn-MN" sz="1400" b="0" i="0" u="none" strike="noStrike" dirty="0">
                          <a:solidFill>
                            <a:srgbClr val="000000"/>
                          </a:solidFill>
                          <a:effectLst/>
                          <a:latin typeface="Times New Roman" panose="02020603050405020304" pitchFamily="18" charset="0"/>
                          <a:cs typeface="Times New Roman" panose="02020603050405020304" pitchFamily="18" charset="0"/>
                        </a:rPr>
                        <a:t>Ажилчид</a:t>
                      </a:r>
                      <a:r>
                        <a:rPr lang="en-US" sz="1400" b="0" i="0" u="none" strike="noStrike" dirty="0">
                          <a:solidFill>
                            <a:srgbClr val="000000"/>
                          </a:solidFill>
                          <a:effectLst/>
                          <a:latin typeface="Times New Roman" panose="02020603050405020304" pitchFamily="18" charset="0"/>
                          <a:cs typeface="Times New Roman" panose="02020603050405020304" pitchFamily="18" charset="0"/>
                        </a:rPr>
                        <a:t>-</a:t>
                      </a:r>
                      <a:r>
                        <a:rPr lang="mn-MN" sz="1400" b="0" i="0" u="none" strike="noStrike" dirty="0">
                          <a:solidFill>
                            <a:srgbClr val="000000"/>
                          </a:solidFill>
                          <a:effectLst/>
                          <a:latin typeface="Times New Roman" panose="02020603050405020304" pitchFamily="18" charset="0"/>
                          <a:cs typeface="Times New Roman" panose="02020603050405020304" pitchFamily="18" charset="0"/>
                        </a:rPr>
                        <a:t>Гранд</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rtl="0" fontAlgn="b"/>
                      <a:r>
                        <a:rPr lang="en-US" sz="1400" b="0" dirty="0">
                          <a:solidFill>
                            <a:schemeClr val="tx1"/>
                          </a:solidFill>
                          <a:effectLst/>
                          <a:latin typeface="Times New Roman" panose="02020603050405020304" pitchFamily="18" charset="0"/>
                          <a:ea typeface="+mn-ea"/>
                          <a:cs typeface="+mn-cs"/>
                        </a:rPr>
                        <a:t>          1,357,192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rtl="0" fontAlgn="b"/>
                      <a:r>
                        <a:rPr lang="en-US" sz="1400" b="0" dirty="0">
                          <a:solidFill>
                            <a:schemeClr val="tx1"/>
                          </a:solidFill>
                          <a:effectLst/>
                          <a:latin typeface="Times New Roman" panose="02020603050405020304" pitchFamily="18" charset="0"/>
                          <a:ea typeface="+mn-ea"/>
                          <a:cs typeface="+mn-cs"/>
                        </a:rPr>
                        <a:t>          1,755,908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r" rtl="0" fontAlgn="b"/>
                      <a:r>
                        <a:rPr lang="en-US" sz="1400" b="0">
                          <a:solidFill>
                            <a:schemeClr val="tx1"/>
                          </a:solidFill>
                          <a:effectLst/>
                          <a:latin typeface="Times New Roman" panose="02020603050405020304" pitchFamily="18" charset="0"/>
                          <a:ea typeface="+mn-ea"/>
                          <a:cs typeface="+mn-cs"/>
                        </a:rPr>
                        <a:t>          1,442,114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chemeClr val="tx1"/>
                          </a:solidFill>
                          <a:effectLst/>
                          <a:latin typeface="Times New Roman" panose="02020603050405020304" pitchFamily="18" charset="0"/>
                          <a:cs typeface="Times New Roman" panose="02020603050405020304" pitchFamily="18"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chemeClr val="tx1"/>
                          </a:solidFill>
                          <a:effectLst/>
                          <a:latin typeface="Times New Roman" panose="02020603050405020304" pitchFamily="18" charset="0"/>
                          <a:cs typeface="Times New Roman" panose="02020603050405020304" pitchFamily="18" charset="0"/>
                        </a:rPr>
                        <a:t>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403710"/>
                  </a:ext>
                </a:extLst>
              </a:tr>
              <a:tr h="289961">
                <a:tc>
                  <a:txBody>
                    <a:bodyPr/>
                    <a:lstStyle/>
                    <a:p>
                      <a:pPr algn="l" fontAlgn="b"/>
                      <a:r>
                        <a:rPr lang="mn-MN" sz="1400" b="0" i="0" u="none" strike="noStrike" dirty="0">
                          <a:solidFill>
                            <a:srgbClr val="000000"/>
                          </a:solidFill>
                          <a:effectLst/>
                          <a:latin typeface="Times New Roman" panose="02020603050405020304" pitchFamily="18" charset="0"/>
                          <a:cs typeface="Times New Roman" panose="02020603050405020304" pitchFamily="18" charset="0"/>
                        </a:rPr>
                        <a:t>Ажилчид-Дэвжих</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rtl="0" fontAlgn="b"/>
                      <a:r>
                        <a:rPr lang="en-US" sz="1400" b="0" dirty="0">
                          <a:solidFill>
                            <a:schemeClr val="tx1"/>
                          </a:solidFill>
                          <a:effectLst/>
                          <a:latin typeface="Times New Roman" panose="02020603050405020304" pitchFamily="18" charset="0"/>
                          <a:ea typeface="+mn-ea"/>
                          <a:cs typeface="+mn-cs"/>
                        </a:rPr>
                        <a:t>          2,186,149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rtl="0" fontAlgn="b"/>
                      <a:r>
                        <a:rPr lang="en-US" sz="1400" b="0" dirty="0">
                          <a:solidFill>
                            <a:schemeClr val="tx1"/>
                          </a:solidFill>
                          <a:effectLst/>
                          <a:latin typeface="Times New Roman" panose="02020603050405020304" pitchFamily="18" charset="0"/>
                          <a:ea typeface="+mn-ea"/>
                          <a:cs typeface="+mn-cs"/>
                        </a:rPr>
                        <a:t>          2,840,500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r" rtl="0" fontAlgn="b"/>
                      <a:r>
                        <a:rPr lang="en-US" sz="1400" b="0" dirty="0">
                          <a:solidFill>
                            <a:schemeClr val="tx1"/>
                          </a:solidFill>
                          <a:effectLst/>
                          <a:latin typeface="Times New Roman" panose="02020603050405020304" pitchFamily="18" charset="0"/>
                          <a:ea typeface="+mn-ea"/>
                          <a:cs typeface="+mn-cs"/>
                        </a:rPr>
                        <a:t>          2,282,058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chemeClr val="tx1"/>
                          </a:solidFill>
                          <a:effectLst/>
                          <a:latin typeface="Times New Roman" panose="02020603050405020304" pitchFamily="18" charset="0"/>
                          <a:cs typeface="Times New Roman" panose="02020603050405020304" pitchFamily="18"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chemeClr val="tx1"/>
                          </a:solidFill>
                          <a:effectLst/>
                          <a:latin typeface="Times New Roman" panose="02020603050405020304" pitchFamily="18" charset="0"/>
                          <a:cs typeface="Times New Roman" panose="02020603050405020304" pitchFamily="18" charset="0"/>
                        </a:rPr>
                        <a:t>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5912167"/>
                  </a:ext>
                </a:extLst>
              </a:tr>
            </a:tbl>
          </a:graphicData>
        </a:graphic>
      </p:graphicFrame>
      <p:grpSp>
        <p:nvGrpSpPr>
          <p:cNvPr id="25" name="Group 24">
            <a:extLst>
              <a:ext uri="{FF2B5EF4-FFF2-40B4-BE49-F238E27FC236}">
                <a16:creationId xmlns:a16="http://schemas.microsoft.com/office/drawing/2014/main" id="{EC423AA9-1E05-19D4-6DBA-79FF93474606}"/>
              </a:ext>
            </a:extLst>
          </p:cNvPr>
          <p:cNvGrpSpPr/>
          <p:nvPr/>
        </p:nvGrpSpPr>
        <p:grpSpPr>
          <a:xfrm>
            <a:off x="9942227" y="1368441"/>
            <a:ext cx="3616205" cy="1646202"/>
            <a:chOff x="-57566" y="-1931035"/>
            <a:chExt cx="1236126" cy="680720"/>
          </a:xfrm>
        </p:grpSpPr>
        <p:grpSp>
          <p:nvGrpSpPr>
            <p:cNvPr id="26" name="Group 25">
              <a:extLst>
                <a:ext uri="{FF2B5EF4-FFF2-40B4-BE49-F238E27FC236}">
                  <a16:creationId xmlns:a16="http://schemas.microsoft.com/office/drawing/2014/main" id="{91F6D512-E635-473F-9AA4-39670720D56E}"/>
                </a:ext>
              </a:extLst>
            </p:cNvPr>
            <p:cNvGrpSpPr>
              <a:grpSpLocks/>
            </p:cNvGrpSpPr>
            <p:nvPr/>
          </p:nvGrpSpPr>
          <p:grpSpPr bwMode="auto">
            <a:xfrm>
              <a:off x="144145" y="-1931035"/>
              <a:ext cx="1034415" cy="680720"/>
              <a:chOff x="9332" y="2876"/>
              <a:chExt cx="1629" cy="1072"/>
            </a:xfrm>
          </p:grpSpPr>
          <p:grpSp>
            <p:nvGrpSpPr>
              <p:cNvPr id="28" name="Group 27">
                <a:extLst>
                  <a:ext uri="{FF2B5EF4-FFF2-40B4-BE49-F238E27FC236}">
                    <a16:creationId xmlns:a16="http://schemas.microsoft.com/office/drawing/2014/main" id="{236D2521-E618-A98A-1193-832E10609007}"/>
                  </a:ext>
                </a:extLst>
              </p:cNvPr>
              <p:cNvGrpSpPr>
                <a:grpSpLocks/>
              </p:cNvGrpSpPr>
              <p:nvPr/>
            </p:nvGrpSpPr>
            <p:grpSpPr bwMode="auto">
              <a:xfrm>
                <a:off x="9332" y="2876"/>
                <a:ext cx="1288" cy="958"/>
                <a:chOff x="194734" y="-2941276"/>
                <a:chExt cx="1377666" cy="925633"/>
              </a:xfrm>
            </p:grpSpPr>
            <p:pic>
              <p:nvPicPr>
                <p:cNvPr id="30" name="Graphic 6" descr="Woman with solid fill">
                  <a:extLst>
                    <a:ext uri="{FF2B5EF4-FFF2-40B4-BE49-F238E27FC236}">
                      <a16:creationId xmlns:a16="http://schemas.microsoft.com/office/drawing/2014/main" id="{76A99E9E-4F0D-880B-47FC-CDF94721224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4734" y="-2930042"/>
                  <a:ext cx="914401" cy="914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Graphic 8" descr="Man with solid fill">
                  <a:extLst>
                    <a:ext uri="{FF2B5EF4-FFF2-40B4-BE49-F238E27FC236}">
                      <a16:creationId xmlns:a16="http://schemas.microsoft.com/office/drawing/2014/main" id="{63450E4A-0A23-3DDB-86BE-EEB363B08A6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7999" y="-2941276"/>
                  <a:ext cx="914401" cy="914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 name="TextBox 10">
                <a:extLst>
                  <a:ext uri="{FF2B5EF4-FFF2-40B4-BE49-F238E27FC236}">
                    <a16:creationId xmlns:a16="http://schemas.microsoft.com/office/drawing/2014/main" id="{F326F44A-FE9C-0A50-3E12-B2720F3A469E}"/>
                  </a:ext>
                </a:extLst>
              </p:cNvPr>
              <p:cNvSpPr txBox="1">
                <a:spLocks noChangeArrowheads="1"/>
              </p:cNvSpPr>
              <p:nvPr/>
            </p:nvSpPr>
            <p:spPr bwMode="auto">
              <a:xfrm>
                <a:off x="10366" y="3516"/>
                <a:ext cx="595"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txBody>
              <a:bodyPr rot="0" vert="horz" wrap="square" lIns="108013" tIns="54007" rIns="108013" bIns="54007" anchor="t" anchorCtr="0" upright="1">
                <a:noAutofit/>
              </a:bodyPr>
              <a:lstStyle/>
              <a:p>
                <a:pPr algn="ctr">
                  <a:lnSpc>
                    <a:spcPct val="115000"/>
                  </a:lnSpc>
                  <a:spcAft>
                    <a:spcPts val="1181"/>
                  </a:spcAft>
                </a:pPr>
                <a:r>
                  <a:rPr lang="mn-MN" sz="2126" b="1" dirty="0">
                    <a:solidFill>
                      <a:srgbClr val="2F5496"/>
                    </a:solidFill>
                    <a:latin typeface="Times New Roman" panose="02020603050405020304" pitchFamily="18" charset="0"/>
                    <a:ea typeface="Times New Roman" panose="02020603050405020304" pitchFamily="18" charset="0"/>
                    <a:cs typeface="Times New Roman" panose="02020603050405020304" pitchFamily="18" charset="0"/>
                  </a:rPr>
                  <a:t>37</a:t>
                </a:r>
                <a:r>
                  <a:rPr lang="en-US" sz="2126" b="1" dirty="0">
                    <a:solidFill>
                      <a:srgbClr val="2F5496"/>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308" dirty="0">
                  <a:latin typeface="Calibri" panose="020F0502020204030204" pitchFamily="34" charset="0"/>
                  <a:ea typeface="Times New Roman" panose="02020603050405020304" pitchFamily="18" charset="0"/>
                  <a:cs typeface="Times New Roman" panose="02020603050405020304" pitchFamily="18" charset="0"/>
                </a:endParaRPr>
              </a:p>
            </p:txBody>
          </p:sp>
        </p:grpSp>
        <p:sp>
          <p:nvSpPr>
            <p:cNvPr id="27" name="Text Box 1">
              <a:extLst>
                <a:ext uri="{FF2B5EF4-FFF2-40B4-BE49-F238E27FC236}">
                  <a16:creationId xmlns:a16="http://schemas.microsoft.com/office/drawing/2014/main" id="{F0782F63-013D-DCE6-9D82-3F9A7252DD4A}"/>
                </a:ext>
              </a:extLst>
            </p:cNvPr>
            <p:cNvSpPr txBox="1">
              <a:spLocks noChangeArrowheads="1"/>
            </p:cNvSpPr>
            <p:nvPr/>
          </p:nvSpPr>
          <p:spPr bwMode="auto">
            <a:xfrm>
              <a:off x="-57566" y="-1901534"/>
              <a:ext cx="334074" cy="2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txBody>
            <a:bodyPr rot="0" vert="horz" wrap="square" lIns="108013" tIns="54007" rIns="108013" bIns="54007" anchor="t" anchorCtr="0" upright="1">
              <a:noAutofit/>
            </a:bodyPr>
            <a:lstStyle/>
            <a:p>
              <a:pPr algn="ctr">
                <a:lnSpc>
                  <a:spcPct val="115000"/>
                </a:lnSpc>
                <a:spcAft>
                  <a:spcPts val="1181"/>
                </a:spcAft>
              </a:pPr>
              <a:r>
                <a:rPr lang="mn-MN" sz="2126" b="1" dirty="0">
                  <a:solidFill>
                    <a:srgbClr val="F955AF"/>
                  </a:solidFill>
                  <a:latin typeface="Times New Roman" panose="02020603050405020304" pitchFamily="18" charset="0"/>
                  <a:ea typeface="Times New Roman" panose="02020603050405020304" pitchFamily="18" charset="0"/>
                  <a:cs typeface="Times New Roman" panose="02020603050405020304" pitchFamily="18" charset="0"/>
                </a:rPr>
                <a:t>63</a:t>
              </a:r>
              <a:r>
                <a:rPr lang="en-US" sz="2126" b="1" dirty="0">
                  <a:solidFill>
                    <a:srgbClr val="F955AF"/>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308" dirty="0">
                <a:latin typeface="Calibri" panose="020F0502020204030204" pitchFamily="34" charset="0"/>
                <a:ea typeface="Times New Roman" panose="02020603050405020304" pitchFamily="18" charset="0"/>
                <a:cs typeface="Times New Roman" panose="02020603050405020304" pitchFamily="18" charset="0"/>
              </a:endParaRPr>
            </a:p>
          </p:txBody>
        </p:sp>
      </p:grpSp>
      <p:grpSp>
        <p:nvGrpSpPr>
          <p:cNvPr id="32" name="Group 31">
            <a:extLst>
              <a:ext uri="{FF2B5EF4-FFF2-40B4-BE49-F238E27FC236}">
                <a16:creationId xmlns:a16="http://schemas.microsoft.com/office/drawing/2014/main" id="{8968A8DA-65CA-01B3-EBDB-9EB24C3BBB77}"/>
              </a:ext>
            </a:extLst>
          </p:cNvPr>
          <p:cNvGrpSpPr/>
          <p:nvPr/>
        </p:nvGrpSpPr>
        <p:grpSpPr>
          <a:xfrm>
            <a:off x="9196582" y="3034212"/>
            <a:ext cx="5319518" cy="3019737"/>
            <a:chOff x="9055141" y="4510486"/>
            <a:chExt cx="5463418" cy="3019737"/>
          </a:xfrm>
        </p:grpSpPr>
        <p:sp>
          <p:nvSpPr>
            <p:cNvPr id="33" name="Rectangle 32">
              <a:extLst>
                <a:ext uri="{FF2B5EF4-FFF2-40B4-BE49-F238E27FC236}">
                  <a16:creationId xmlns:a16="http://schemas.microsoft.com/office/drawing/2014/main" id="{7A41EB5D-D2FA-5EF2-3DE0-A3E89C401638}"/>
                </a:ext>
              </a:extLst>
            </p:cNvPr>
            <p:cNvSpPr/>
            <p:nvPr/>
          </p:nvSpPr>
          <p:spPr>
            <a:xfrm>
              <a:off x="9055141" y="4510486"/>
              <a:ext cx="4959688" cy="3019737"/>
            </a:xfrm>
            <a:prstGeom prst="rect">
              <a:avLst/>
            </a:prstGeom>
          </p:spPr>
          <p:txBody>
            <a:bodyPr wrap="square">
              <a:spAutoFit/>
            </a:bodyPr>
            <a:lstStyle/>
            <a:p>
              <a:pPr marL="15003" marR="6001" algn="just">
                <a:lnSpc>
                  <a:spcPct val="140400"/>
                </a:lnSpc>
                <a:spcBef>
                  <a:spcPts val="118"/>
                </a:spcBef>
              </a:pPr>
              <a:endParaRPr lang="mn-MN" sz="1890" spc="-12" dirty="0">
                <a:solidFill>
                  <a:schemeClr val="accent6">
                    <a:lumMod val="75000"/>
                  </a:schemeClr>
                </a:solidFill>
                <a:latin typeface="Times New Roman" panose="02020603050405020304" pitchFamily="18" charset="0"/>
                <a:cs typeface="Times New Roman" panose="02020603050405020304" pitchFamily="18" charset="0"/>
              </a:endParaRPr>
            </a:p>
            <a:p>
              <a:pPr marL="15003" marR="6001" algn="just">
                <a:lnSpc>
                  <a:spcPct val="140400"/>
                </a:lnSpc>
                <a:spcBef>
                  <a:spcPts val="118"/>
                </a:spcBef>
              </a:pPr>
              <a:r>
                <a:rPr lang="en-US" sz="1890" spc="-12" dirty="0">
                  <a:solidFill>
                    <a:srgbClr val="008B8E"/>
                  </a:solidFill>
                  <a:latin typeface="Times New Roman" panose="02020603050405020304" pitchFamily="18" charset="0"/>
                  <a:cs typeface="Times New Roman" panose="02020603050405020304" pitchFamily="18" charset="0"/>
                </a:rPr>
                <a:t>GEN Z</a:t>
              </a:r>
            </a:p>
            <a:p>
              <a:pPr marL="15003" marR="6001" algn="just">
                <a:lnSpc>
                  <a:spcPct val="140400"/>
                </a:lnSpc>
                <a:spcBef>
                  <a:spcPts val="118"/>
                </a:spcBef>
              </a:pPr>
              <a:endParaRPr lang="en-US" sz="1890" spc="-12" dirty="0">
                <a:solidFill>
                  <a:srgbClr val="008B8E"/>
                </a:solidFill>
                <a:latin typeface="Times New Roman" panose="02020603050405020304" pitchFamily="18" charset="0"/>
                <a:cs typeface="Times New Roman" panose="02020603050405020304" pitchFamily="18" charset="0"/>
              </a:endParaRPr>
            </a:p>
            <a:p>
              <a:pPr marL="15003" marR="6001" algn="just">
                <a:lnSpc>
                  <a:spcPct val="140400"/>
                </a:lnSpc>
                <a:spcBef>
                  <a:spcPts val="118"/>
                </a:spcBef>
              </a:pPr>
              <a:r>
                <a:rPr lang="en-US" sz="1890" dirty="0">
                  <a:solidFill>
                    <a:srgbClr val="008B8E"/>
                  </a:solidFill>
                  <a:latin typeface="Times New Roman" panose="02020603050405020304" pitchFamily="18" charset="0"/>
                  <a:cs typeface="Times New Roman" panose="02020603050405020304" pitchFamily="18" charset="0"/>
                </a:rPr>
                <a:t>GEN Y</a:t>
              </a:r>
            </a:p>
            <a:p>
              <a:pPr marL="15003" marR="6001" algn="just">
                <a:lnSpc>
                  <a:spcPct val="140400"/>
                </a:lnSpc>
                <a:spcBef>
                  <a:spcPts val="118"/>
                </a:spcBef>
              </a:pPr>
              <a:endParaRPr lang="en-US" sz="1890" dirty="0">
                <a:solidFill>
                  <a:srgbClr val="008B8E"/>
                </a:solidFill>
                <a:latin typeface="Times New Roman" panose="02020603050405020304" pitchFamily="18" charset="0"/>
                <a:cs typeface="Times New Roman" panose="02020603050405020304" pitchFamily="18" charset="0"/>
              </a:endParaRPr>
            </a:p>
            <a:p>
              <a:pPr marL="15003" marR="6001" algn="just">
                <a:lnSpc>
                  <a:spcPct val="140400"/>
                </a:lnSpc>
                <a:spcBef>
                  <a:spcPts val="118"/>
                </a:spcBef>
              </a:pPr>
              <a:r>
                <a:rPr lang="en-US" sz="1890" dirty="0">
                  <a:solidFill>
                    <a:srgbClr val="008B8E"/>
                  </a:solidFill>
                  <a:latin typeface="Times New Roman" panose="02020603050405020304" pitchFamily="18" charset="0"/>
                  <a:cs typeface="Times New Roman" panose="02020603050405020304" pitchFamily="18" charset="0"/>
                </a:rPr>
                <a:t>GEN X</a:t>
              </a:r>
            </a:p>
            <a:p>
              <a:pPr marL="15003" marR="6001" algn="just">
                <a:lnSpc>
                  <a:spcPct val="140400"/>
                </a:lnSpc>
                <a:spcBef>
                  <a:spcPts val="118"/>
                </a:spcBef>
              </a:pPr>
              <a:endParaRPr lang="en-US" sz="2126" spc="6" dirty="0">
                <a:solidFill>
                  <a:srgbClr val="008B8E"/>
                </a:solidFill>
                <a:latin typeface="Times New Roman" panose="02020603050405020304" pitchFamily="18" charset="0"/>
                <a:cs typeface="Times New Roman" panose="02020603050405020304" pitchFamily="18" charset="0"/>
              </a:endParaRPr>
            </a:p>
          </p:txBody>
        </p:sp>
        <p:grpSp>
          <p:nvGrpSpPr>
            <p:cNvPr id="34" name="Group 33">
              <a:extLst>
                <a:ext uri="{FF2B5EF4-FFF2-40B4-BE49-F238E27FC236}">
                  <a16:creationId xmlns:a16="http://schemas.microsoft.com/office/drawing/2014/main" id="{A1F01B27-9BAC-4840-224F-69E298AD26D4}"/>
                </a:ext>
              </a:extLst>
            </p:cNvPr>
            <p:cNvGrpSpPr/>
            <p:nvPr/>
          </p:nvGrpSpPr>
          <p:grpSpPr>
            <a:xfrm>
              <a:off x="10036870" y="4888836"/>
              <a:ext cx="4481689" cy="2108654"/>
              <a:chOff x="10036870" y="4888836"/>
              <a:chExt cx="4481689" cy="2108654"/>
            </a:xfrm>
          </p:grpSpPr>
          <p:sp>
            <p:nvSpPr>
              <p:cNvPr id="35" name="object 103">
                <a:extLst>
                  <a:ext uri="{FF2B5EF4-FFF2-40B4-BE49-F238E27FC236}">
                    <a16:creationId xmlns:a16="http://schemas.microsoft.com/office/drawing/2014/main" id="{AA6EB6AC-107B-A8D6-0757-88B6ECF8D1FE}"/>
                  </a:ext>
                </a:extLst>
              </p:cNvPr>
              <p:cNvSpPr/>
              <p:nvPr/>
            </p:nvSpPr>
            <p:spPr>
              <a:xfrm>
                <a:off x="10036873" y="5011743"/>
                <a:ext cx="972197" cy="279868"/>
              </a:xfrm>
              <a:custGeom>
                <a:avLst/>
                <a:gdLst/>
                <a:ahLst/>
                <a:cxnLst/>
                <a:rect l="l" t="t" r="r" b="b"/>
                <a:pathLst>
                  <a:path w="835659" h="107314">
                    <a:moveTo>
                      <a:pt x="0" y="0"/>
                    </a:moveTo>
                    <a:lnTo>
                      <a:pt x="835126" y="0"/>
                    </a:lnTo>
                    <a:lnTo>
                      <a:pt x="835126" y="106730"/>
                    </a:lnTo>
                    <a:lnTo>
                      <a:pt x="0" y="106730"/>
                    </a:lnTo>
                    <a:lnTo>
                      <a:pt x="0" y="0"/>
                    </a:lnTo>
                    <a:close/>
                  </a:path>
                </a:pathLst>
              </a:custGeom>
              <a:solidFill>
                <a:srgbClr val="095763"/>
              </a:solidFill>
              <a:ln>
                <a:solidFill>
                  <a:srgbClr val="009999"/>
                </a:solidFill>
              </a:ln>
            </p:spPr>
            <p:style>
              <a:lnRef idx="1">
                <a:schemeClr val="accent6"/>
              </a:lnRef>
              <a:fillRef idx="2">
                <a:schemeClr val="accent6"/>
              </a:fillRef>
              <a:effectRef idx="1">
                <a:schemeClr val="accent6"/>
              </a:effectRef>
              <a:fontRef idx="minor">
                <a:schemeClr val="dk1"/>
              </a:fontRef>
            </p:style>
            <p:txBody>
              <a:bodyPr wrap="square" lIns="0" tIns="0" rIns="0" bIns="0" rtlCol="0"/>
              <a:lstStyle/>
              <a:p>
                <a:endParaRPr sz="2126">
                  <a:solidFill>
                    <a:srgbClr val="008B8E"/>
                  </a:solidFill>
                  <a:latin typeface="Times New Roman" panose="02020603050405020304" pitchFamily="18" charset="0"/>
                  <a:cs typeface="Times New Roman" panose="02020603050405020304" pitchFamily="18" charset="0"/>
                </a:endParaRPr>
              </a:p>
            </p:txBody>
          </p:sp>
          <p:sp>
            <p:nvSpPr>
              <p:cNvPr id="36" name="object 103">
                <a:extLst>
                  <a:ext uri="{FF2B5EF4-FFF2-40B4-BE49-F238E27FC236}">
                    <a16:creationId xmlns:a16="http://schemas.microsoft.com/office/drawing/2014/main" id="{79AB3E95-5838-593A-D758-53ED80664662}"/>
                  </a:ext>
                </a:extLst>
              </p:cNvPr>
              <p:cNvSpPr/>
              <p:nvPr/>
            </p:nvSpPr>
            <p:spPr>
              <a:xfrm>
                <a:off x="10036870" y="5879783"/>
                <a:ext cx="2861422" cy="281145"/>
              </a:xfrm>
              <a:custGeom>
                <a:avLst/>
                <a:gdLst/>
                <a:ahLst/>
                <a:cxnLst/>
                <a:rect l="l" t="t" r="r" b="b"/>
                <a:pathLst>
                  <a:path w="835659" h="107314">
                    <a:moveTo>
                      <a:pt x="0" y="0"/>
                    </a:moveTo>
                    <a:lnTo>
                      <a:pt x="835126" y="0"/>
                    </a:lnTo>
                    <a:lnTo>
                      <a:pt x="835126" y="106730"/>
                    </a:lnTo>
                    <a:lnTo>
                      <a:pt x="0" y="106730"/>
                    </a:lnTo>
                    <a:lnTo>
                      <a:pt x="0" y="0"/>
                    </a:lnTo>
                    <a:close/>
                  </a:path>
                </a:pathLst>
              </a:custGeom>
              <a:solidFill>
                <a:srgbClr val="095763"/>
              </a:solidFill>
              <a:ln>
                <a:solidFill>
                  <a:srgbClr val="008B8D"/>
                </a:solidFill>
              </a:ln>
            </p:spPr>
            <p:style>
              <a:lnRef idx="1">
                <a:schemeClr val="accent6"/>
              </a:lnRef>
              <a:fillRef idx="2">
                <a:schemeClr val="accent6"/>
              </a:fillRef>
              <a:effectRef idx="1">
                <a:schemeClr val="accent6"/>
              </a:effectRef>
              <a:fontRef idx="minor">
                <a:schemeClr val="dk1"/>
              </a:fontRef>
            </p:style>
            <p:txBody>
              <a:bodyPr wrap="square" lIns="0" tIns="0" rIns="0" bIns="0" rtlCol="0"/>
              <a:lstStyle/>
              <a:p>
                <a:endParaRPr sz="2126" dirty="0">
                  <a:solidFill>
                    <a:srgbClr val="009999"/>
                  </a:solidFill>
                  <a:latin typeface="Times New Roman" panose="02020603050405020304" pitchFamily="18" charset="0"/>
                  <a:cs typeface="Times New Roman" panose="02020603050405020304" pitchFamily="18" charset="0"/>
                </a:endParaRPr>
              </a:p>
            </p:txBody>
          </p:sp>
          <p:sp>
            <p:nvSpPr>
              <p:cNvPr id="37" name="object 103">
                <a:extLst>
                  <a:ext uri="{FF2B5EF4-FFF2-40B4-BE49-F238E27FC236}">
                    <a16:creationId xmlns:a16="http://schemas.microsoft.com/office/drawing/2014/main" id="{C21A4498-E9A1-2B79-A28A-D026E01D7455}"/>
                  </a:ext>
                </a:extLst>
              </p:cNvPr>
              <p:cNvSpPr/>
              <p:nvPr/>
            </p:nvSpPr>
            <p:spPr>
              <a:xfrm>
                <a:off x="10036872" y="6695766"/>
                <a:ext cx="1476829" cy="301724"/>
              </a:xfrm>
              <a:custGeom>
                <a:avLst/>
                <a:gdLst/>
                <a:ahLst/>
                <a:cxnLst/>
                <a:rect l="l" t="t" r="r" b="b"/>
                <a:pathLst>
                  <a:path w="835659" h="107314">
                    <a:moveTo>
                      <a:pt x="0" y="0"/>
                    </a:moveTo>
                    <a:lnTo>
                      <a:pt x="835126" y="0"/>
                    </a:lnTo>
                    <a:lnTo>
                      <a:pt x="835126" y="106730"/>
                    </a:lnTo>
                    <a:lnTo>
                      <a:pt x="0" y="106730"/>
                    </a:lnTo>
                    <a:lnTo>
                      <a:pt x="0" y="0"/>
                    </a:lnTo>
                    <a:close/>
                  </a:path>
                </a:pathLst>
              </a:custGeom>
              <a:solidFill>
                <a:srgbClr val="095763"/>
              </a:solidFill>
              <a:ln>
                <a:solidFill>
                  <a:srgbClr val="009999"/>
                </a:solidFill>
              </a:ln>
            </p:spPr>
            <p:style>
              <a:lnRef idx="1">
                <a:schemeClr val="accent6"/>
              </a:lnRef>
              <a:fillRef idx="2">
                <a:schemeClr val="accent6"/>
              </a:fillRef>
              <a:effectRef idx="1">
                <a:schemeClr val="accent6"/>
              </a:effectRef>
              <a:fontRef idx="minor">
                <a:schemeClr val="dk1"/>
              </a:fontRef>
            </p:style>
            <p:txBody>
              <a:bodyPr wrap="square" lIns="0" tIns="0" rIns="0" bIns="0" rtlCol="0"/>
              <a:lstStyle/>
              <a:p>
                <a:endParaRPr sz="2126">
                  <a:latin typeface="Times New Roman" panose="02020603050405020304" pitchFamily="18" charset="0"/>
                  <a:cs typeface="Times New Roman" panose="02020603050405020304" pitchFamily="18" charset="0"/>
                </a:endParaRPr>
              </a:p>
            </p:txBody>
          </p:sp>
          <p:sp>
            <p:nvSpPr>
              <p:cNvPr id="38" name="Rectangle 37">
                <a:extLst>
                  <a:ext uri="{FF2B5EF4-FFF2-40B4-BE49-F238E27FC236}">
                    <a16:creationId xmlns:a16="http://schemas.microsoft.com/office/drawing/2014/main" id="{29DA1871-4662-BC01-B3CD-67FA37B2F970}"/>
                  </a:ext>
                </a:extLst>
              </p:cNvPr>
              <p:cNvSpPr/>
              <p:nvPr/>
            </p:nvSpPr>
            <p:spPr>
              <a:xfrm>
                <a:off x="12554816" y="4888836"/>
                <a:ext cx="1963743" cy="2087110"/>
              </a:xfrm>
              <a:prstGeom prst="rect">
                <a:avLst/>
              </a:prstGeom>
            </p:spPr>
            <p:txBody>
              <a:bodyPr wrap="square">
                <a:spAutoFit/>
              </a:bodyPr>
              <a:lstStyle/>
              <a:p>
                <a:pPr algn="ctr">
                  <a:spcBef>
                    <a:spcPts val="685"/>
                  </a:spcBef>
                </a:pPr>
                <a:r>
                  <a:rPr lang="mn-MN" sz="2126" b="1" spc="6" dirty="0">
                    <a:solidFill>
                      <a:srgbClr val="009999"/>
                    </a:solidFill>
                    <a:latin typeface="Times New Roman" panose="02020603050405020304" pitchFamily="18" charset="0"/>
                    <a:cs typeface="Times New Roman" panose="02020603050405020304" pitchFamily="18" charset="0"/>
                  </a:rPr>
                  <a:t>16</a:t>
                </a:r>
                <a:r>
                  <a:rPr lang="mn-MN" sz="2126" b="1" spc="-224" dirty="0">
                    <a:solidFill>
                      <a:srgbClr val="009999"/>
                    </a:solidFill>
                    <a:latin typeface="Times New Roman" panose="02020603050405020304" pitchFamily="18" charset="0"/>
                    <a:cs typeface="Times New Roman" panose="02020603050405020304" pitchFamily="18" charset="0"/>
                  </a:rPr>
                  <a:t>%</a:t>
                </a:r>
              </a:p>
              <a:p>
                <a:pPr algn="ctr">
                  <a:spcBef>
                    <a:spcPts val="685"/>
                  </a:spcBef>
                </a:pPr>
                <a:endParaRPr lang="mn-MN" sz="2126" b="1" dirty="0">
                  <a:solidFill>
                    <a:srgbClr val="009999"/>
                  </a:solidFill>
                  <a:latin typeface="Times New Roman" panose="02020603050405020304" pitchFamily="18" charset="0"/>
                  <a:cs typeface="Times New Roman" panose="02020603050405020304" pitchFamily="18" charset="0"/>
                </a:endParaRPr>
              </a:p>
              <a:p>
                <a:pPr algn="ctr">
                  <a:spcBef>
                    <a:spcPts val="685"/>
                  </a:spcBef>
                </a:pPr>
                <a:r>
                  <a:rPr lang="mn-MN" sz="2126" b="1" spc="6" dirty="0">
                    <a:solidFill>
                      <a:srgbClr val="009999"/>
                    </a:solidFill>
                    <a:latin typeface="Times New Roman" panose="02020603050405020304" pitchFamily="18" charset="0"/>
                    <a:cs typeface="Times New Roman" panose="02020603050405020304" pitchFamily="18" charset="0"/>
                  </a:rPr>
                  <a:t>45</a:t>
                </a:r>
                <a:r>
                  <a:rPr lang="mn-MN" sz="2126" b="1" spc="-224" dirty="0">
                    <a:solidFill>
                      <a:srgbClr val="009999"/>
                    </a:solidFill>
                    <a:latin typeface="Times New Roman" panose="02020603050405020304" pitchFamily="18" charset="0"/>
                    <a:cs typeface="Times New Roman" panose="02020603050405020304" pitchFamily="18" charset="0"/>
                  </a:rPr>
                  <a:t>%</a:t>
                </a:r>
              </a:p>
              <a:p>
                <a:pPr algn="ctr">
                  <a:spcBef>
                    <a:spcPts val="685"/>
                  </a:spcBef>
                </a:pPr>
                <a:endParaRPr lang="mn-MN" sz="2126" b="1" dirty="0">
                  <a:solidFill>
                    <a:srgbClr val="009999"/>
                  </a:solidFill>
                  <a:latin typeface="Times New Roman" panose="02020603050405020304" pitchFamily="18" charset="0"/>
                  <a:cs typeface="Times New Roman" panose="02020603050405020304" pitchFamily="18" charset="0"/>
                </a:endParaRPr>
              </a:p>
              <a:p>
                <a:pPr algn="ctr">
                  <a:spcBef>
                    <a:spcPts val="685"/>
                  </a:spcBef>
                </a:pPr>
                <a:r>
                  <a:rPr lang="mn-MN" sz="2126" b="1" spc="6" dirty="0">
                    <a:solidFill>
                      <a:srgbClr val="009999"/>
                    </a:solidFill>
                    <a:latin typeface="Times New Roman" panose="02020603050405020304" pitchFamily="18" charset="0"/>
                    <a:cs typeface="Times New Roman" panose="02020603050405020304" pitchFamily="18" charset="0"/>
                  </a:rPr>
                  <a:t>39</a:t>
                </a:r>
                <a:r>
                  <a:rPr lang="mn-MN" sz="2126" b="1" spc="-224" dirty="0">
                    <a:solidFill>
                      <a:srgbClr val="009999"/>
                    </a:solidFill>
                    <a:latin typeface="Times New Roman" panose="02020603050405020304" pitchFamily="18" charset="0"/>
                    <a:cs typeface="Times New Roman" panose="02020603050405020304" pitchFamily="18" charset="0"/>
                  </a:rPr>
                  <a:t>%</a:t>
                </a:r>
              </a:p>
            </p:txBody>
          </p:sp>
        </p:grpSp>
      </p:grpSp>
      <p:sp>
        <p:nvSpPr>
          <p:cNvPr id="39" name="TextBox 38">
            <a:extLst>
              <a:ext uri="{FF2B5EF4-FFF2-40B4-BE49-F238E27FC236}">
                <a16:creationId xmlns:a16="http://schemas.microsoft.com/office/drawing/2014/main" id="{039E86E8-ED55-0E43-805F-A38F4D96F063}"/>
              </a:ext>
            </a:extLst>
          </p:cNvPr>
          <p:cNvSpPr txBox="1"/>
          <p:nvPr/>
        </p:nvSpPr>
        <p:spPr>
          <a:xfrm>
            <a:off x="9131593" y="6189863"/>
            <a:ext cx="4774907" cy="1077218"/>
          </a:xfrm>
          <a:prstGeom prst="rect">
            <a:avLst/>
          </a:prstGeom>
          <a:noFill/>
        </p:spPr>
        <p:txBody>
          <a:bodyPr wrap="square">
            <a:spAutoFit/>
          </a:bodyPr>
          <a:lstStyle/>
          <a:p>
            <a:pPr algn="just"/>
            <a:r>
              <a:rPr lang="mn-MN" sz="1600" b="1" dirty="0">
                <a:latin typeface="Times New Roman" panose="02020603050405020304" pitchFamily="18" charset="0"/>
                <a:ea typeface="Times New Roman" panose="02020603050405020304" pitchFamily="18" charset="0"/>
              </a:rPr>
              <a:t>202</a:t>
            </a:r>
            <a:r>
              <a:rPr lang="en-US" sz="1600" b="1" dirty="0">
                <a:latin typeface="Times New Roman" panose="02020603050405020304" pitchFamily="18" charset="0"/>
                <a:ea typeface="Times New Roman" panose="02020603050405020304" pitchFamily="18" charset="0"/>
              </a:rPr>
              <a:t>5</a:t>
            </a:r>
            <a:r>
              <a:rPr lang="mn-MN" sz="1600" dirty="0">
                <a:latin typeface="Times New Roman" panose="02020603050405020304" pitchFamily="18" charset="0"/>
                <a:ea typeface="Times New Roman" panose="02020603050405020304" pitchFamily="18" charset="0"/>
              </a:rPr>
              <a:t> онд </a:t>
            </a:r>
            <a:r>
              <a:rPr lang="mn-MN" sz="1600" b="1" dirty="0">
                <a:latin typeface="Times New Roman" panose="02020603050405020304" pitchFamily="18" charset="0"/>
                <a:ea typeface="Times New Roman" panose="02020603050405020304" pitchFamily="18" charset="0"/>
              </a:rPr>
              <a:t>3</a:t>
            </a:r>
            <a:r>
              <a:rPr lang="en-US" sz="1600" b="1" dirty="0">
                <a:latin typeface="Times New Roman" panose="02020603050405020304" pitchFamily="18" charset="0"/>
                <a:ea typeface="Times New Roman" panose="02020603050405020304" pitchFamily="18" charset="0"/>
              </a:rPr>
              <a:t>71</a:t>
            </a:r>
            <a:r>
              <a:rPr lang="mn-MN" sz="1600" dirty="0">
                <a:latin typeface="Times New Roman" panose="02020603050405020304" pitchFamily="18" charset="0"/>
                <a:ea typeface="Times New Roman" panose="02020603050405020304" pitchFamily="18" charset="0"/>
              </a:rPr>
              <a:t> ажилтантай үйл ажиллагаа явуулахаар төлөвлөснөөс </a:t>
            </a:r>
            <a:r>
              <a:rPr lang="mn-MN" sz="1600" b="1" dirty="0">
                <a:latin typeface="Times New Roman" panose="02020603050405020304" pitchFamily="18" charset="0"/>
                <a:ea typeface="Times New Roman" panose="02020603050405020304" pitchFamily="18" charset="0"/>
              </a:rPr>
              <a:t>2</a:t>
            </a:r>
            <a:r>
              <a:rPr lang="en-US" sz="1600" b="1" dirty="0">
                <a:latin typeface="Times New Roman" panose="02020603050405020304" pitchFamily="18" charset="0"/>
                <a:ea typeface="Times New Roman" panose="02020603050405020304" pitchFamily="18" charset="0"/>
              </a:rPr>
              <a:t>79</a:t>
            </a:r>
            <a:r>
              <a:rPr lang="mn-MN" sz="1600" dirty="0">
                <a:latin typeface="Times New Roman" panose="02020603050405020304" pitchFamily="18" charset="0"/>
                <a:ea typeface="Times New Roman" panose="02020603050405020304" pitchFamily="18" charset="0"/>
              </a:rPr>
              <a:t> ажилтантайгаар ажиллаж, дундаж цалин </a:t>
            </a:r>
            <a:r>
              <a:rPr lang="en-US" sz="1600" b="1" dirty="0">
                <a:latin typeface="Times New Roman" panose="02020603050405020304" pitchFamily="18" charset="0"/>
                <a:cs typeface="Times New Roman" panose="02020603050405020304" pitchFamily="18" charset="0"/>
              </a:rPr>
              <a:t>2,145,777</a:t>
            </a:r>
            <a:r>
              <a:rPr lang="mn-MN" sz="1600" dirty="0">
                <a:latin typeface="Times New Roman" panose="02020603050405020304" pitchFamily="18" charset="0"/>
                <a:ea typeface="Times New Roman" panose="02020603050405020304" pitchFamily="18" charset="0"/>
              </a:rPr>
              <a:t> төгрөг болж өмнөх онтой харьцуулахад </a:t>
            </a:r>
            <a:r>
              <a:rPr lang="mn-MN" sz="1600" b="1" dirty="0">
                <a:latin typeface="Times New Roman" panose="02020603050405020304" pitchFamily="18" charset="0"/>
                <a:ea typeface="Times New Roman" panose="02020603050405020304" pitchFamily="18" charset="0"/>
              </a:rPr>
              <a:t>2</a:t>
            </a:r>
            <a:r>
              <a:rPr lang="en-US" sz="1600" b="1" dirty="0">
                <a:latin typeface="Times New Roman" panose="02020603050405020304" pitchFamily="18" charset="0"/>
                <a:ea typeface="Times New Roman" panose="02020603050405020304" pitchFamily="18" charset="0"/>
              </a:rPr>
              <a:t>1</a:t>
            </a:r>
            <a:r>
              <a:rPr lang="mn-MN" sz="1600" b="1" dirty="0">
                <a:latin typeface="Times New Roman" panose="02020603050405020304" pitchFamily="18" charset="0"/>
                <a:ea typeface="Times New Roman" panose="02020603050405020304" pitchFamily="18" charset="0"/>
              </a:rPr>
              <a:t>%</a:t>
            </a:r>
            <a:r>
              <a:rPr lang="mn-MN" sz="1600" dirty="0">
                <a:latin typeface="Times New Roman" panose="02020603050405020304" pitchFamily="18" charset="0"/>
                <a:ea typeface="Times New Roman" panose="02020603050405020304" pitchFamily="18" charset="0"/>
              </a:rPr>
              <a:t>-р өссөн үзүүлэлттэй байна. </a:t>
            </a:r>
            <a:endParaRPr lang="en-US" sz="1600" dirty="0">
              <a:highlight>
                <a:srgbClr val="FFFF00"/>
              </a:highlight>
            </a:endParaRPr>
          </a:p>
        </p:txBody>
      </p:sp>
      <p:sp>
        <p:nvSpPr>
          <p:cNvPr id="40" name="Rectangle 39">
            <a:extLst>
              <a:ext uri="{FF2B5EF4-FFF2-40B4-BE49-F238E27FC236}">
                <a16:creationId xmlns:a16="http://schemas.microsoft.com/office/drawing/2014/main" id="{1BFE8179-DBDF-FA96-1A81-683849675179}"/>
              </a:ext>
            </a:extLst>
          </p:cNvPr>
          <p:cNvSpPr/>
          <p:nvPr/>
        </p:nvSpPr>
        <p:spPr>
          <a:xfrm>
            <a:off x="520175" y="8189221"/>
            <a:ext cx="13310126" cy="653224"/>
          </a:xfrm>
          <a:prstGeom prst="rect">
            <a:avLst/>
          </a:prstGeom>
          <a:solidFill>
            <a:srgbClr val="095763"/>
          </a:solidFill>
          <a:ln>
            <a:solidFill>
              <a:srgbClr val="2678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0181">
              <a:defRPr/>
            </a:pPr>
            <a:endParaRPr lang="en-US" sz="2126">
              <a:solidFill>
                <a:prstClr val="white"/>
              </a:solidFill>
              <a:latin typeface="Segoe UI Light"/>
            </a:endParaRPr>
          </a:p>
        </p:txBody>
      </p:sp>
    </p:spTree>
    <p:extLst>
      <p:ext uri="{BB962C8B-B14F-4D97-AF65-F5344CB8AC3E}">
        <p14:creationId xmlns:p14="http://schemas.microsoft.com/office/powerpoint/2010/main" val="3314670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4B56A6-5003-E559-3F8D-AC950BE97515}"/>
            </a:ext>
          </a:extLst>
        </p:cNvPr>
        <p:cNvGrpSpPr/>
        <p:nvPr/>
      </p:nvGrpSpPr>
      <p:grpSpPr>
        <a:xfrm>
          <a:off x="0" y="0"/>
          <a:ext cx="0" cy="0"/>
          <a:chOff x="0" y="0"/>
          <a:chExt cx="0" cy="0"/>
        </a:xfrm>
      </p:grpSpPr>
      <p:sp>
        <p:nvSpPr>
          <p:cNvPr id="10" name="object 9">
            <a:extLst>
              <a:ext uri="{FF2B5EF4-FFF2-40B4-BE49-F238E27FC236}">
                <a16:creationId xmlns:a16="http://schemas.microsoft.com/office/drawing/2014/main" id="{5169514F-0A9E-43CC-8B2A-8CF07DEDA427}"/>
              </a:ext>
            </a:extLst>
          </p:cNvPr>
          <p:cNvSpPr/>
          <p:nvPr/>
        </p:nvSpPr>
        <p:spPr>
          <a:xfrm>
            <a:off x="190500" y="3175"/>
            <a:ext cx="0" cy="10080625"/>
          </a:xfrm>
          <a:custGeom>
            <a:avLst/>
            <a:gdLst/>
            <a:ahLst/>
            <a:cxnLst/>
            <a:rect l="l" t="t" r="r" b="b"/>
            <a:pathLst>
              <a:path h="10080625">
                <a:moveTo>
                  <a:pt x="0" y="0"/>
                </a:moveTo>
                <a:lnTo>
                  <a:pt x="0" y="10080002"/>
                </a:lnTo>
              </a:path>
            </a:pathLst>
          </a:custGeom>
          <a:ln w="3175">
            <a:solidFill>
              <a:srgbClr val="78655B"/>
            </a:solidFill>
          </a:ln>
        </p:spPr>
        <p:txBody>
          <a:bodyPr wrap="square" lIns="0" tIns="0" rIns="0" bIns="0" rtlCol="0"/>
          <a:lstStyle/>
          <a:p>
            <a:endParaRPr/>
          </a:p>
        </p:txBody>
      </p:sp>
      <p:sp>
        <p:nvSpPr>
          <p:cNvPr id="13" name="object 171">
            <a:extLst>
              <a:ext uri="{FF2B5EF4-FFF2-40B4-BE49-F238E27FC236}">
                <a16:creationId xmlns:a16="http://schemas.microsoft.com/office/drawing/2014/main" id="{2EDA912B-6813-24CB-DCB7-DD7FD1B66F0F}"/>
              </a:ext>
            </a:extLst>
          </p:cNvPr>
          <p:cNvSpPr/>
          <p:nvPr/>
        </p:nvSpPr>
        <p:spPr>
          <a:xfrm>
            <a:off x="8069541" y="0"/>
            <a:ext cx="0" cy="10080625"/>
          </a:xfrm>
          <a:custGeom>
            <a:avLst/>
            <a:gdLst/>
            <a:ahLst/>
            <a:cxnLst/>
            <a:rect l="l" t="t" r="r" b="b"/>
            <a:pathLst>
              <a:path h="10080625">
                <a:moveTo>
                  <a:pt x="0" y="0"/>
                </a:moveTo>
                <a:lnTo>
                  <a:pt x="0" y="10080002"/>
                </a:lnTo>
              </a:path>
            </a:pathLst>
          </a:custGeom>
          <a:ln w="3175">
            <a:solidFill>
              <a:srgbClr val="78655B"/>
            </a:solidFill>
          </a:ln>
        </p:spPr>
        <p:txBody>
          <a:bodyPr wrap="square" lIns="0" tIns="0" rIns="0" bIns="0" rtlCol="0"/>
          <a:lstStyle/>
          <a:p>
            <a:endParaRPr/>
          </a:p>
        </p:txBody>
      </p:sp>
      <p:sp>
        <p:nvSpPr>
          <p:cNvPr id="14" name="object 172">
            <a:extLst>
              <a:ext uri="{FF2B5EF4-FFF2-40B4-BE49-F238E27FC236}">
                <a16:creationId xmlns:a16="http://schemas.microsoft.com/office/drawing/2014/main" id="{0409876E-B5C2-C049-5184-9B6E01E5F6B5}"/>
              </a:ext>
            </a:extLst>
          </p:cNvPr>
          <p:cNvSpPr/>
          <p:nvPr/>
        </p:nvSpPr>
        <p:spPr>
          <a:xfrm>
            <a:off x="7996466" y="1153998"/>
            <a:ext cx="139801" cy="139801"/>
          </a:xfrm>
          <a:prstGeom prst="rect">
            <a:avLst/>
          </a:prstGeom>
          <a:blipFill>
            <a:blip r:embed="rId3" cstate="print"/>
            <a:stretch>
              <a:fillRect/>
            </a:stretch>
          </a:blipFill>
        </p:spPr>
        <p:txBody>
          <a:bodyPr wrap="square" lIns="0" tIns="0" rIns="0" bIns="0" rtlCol="0"/>
          <a:lstStyle/>
          <a:p>
            <a:endParaRPr/>
          </a:p>
        </p:txBody>
      </p:sp>
      <p:sp>
        <p:nvSpPr>
          <p:cNvPr id="16" name="object 317">
            <a:extLst>
              <a:ext uri="{FF2B5EF4-FFF2-40B4-BE49-F238E27FC236}">
                <a16:creationId xmlns:a16="http://schemas.microsoft.com/office/drawing/2014/main" id="{16F5C967-9945-A1BA-32E3-B3F4E80615F3}"/>
              </a:ext>
            </a:extLst>
          </p:cNvPr>
          <p:cNvSpPr txBox="1"/>
          <p:nvPr/>
        </p:nvSpPr>
        <p:spPr>
          <a:xfrm>
            <a:off x="263575" y="209208"/>
            <a:ext cx="1527119" cy="228268"/>
          </a:xfrm>
          <a:prstGeom prst="rect">
            <a:avLst/>
          </a:prstGeom>
          <a:solidFill>
            <a:srgbClr val="095763"/>
          </a:solidFill>
        </p:spPr>
        <p:txBody>
          <a:bodyPr vert="horz" wrap="square" lIns="0" tIns="12700" rIns="0" bIns="0" rtlCol="0">
            <a:spAutoFit/>
          </a:bodyPr>
          <a:lstStyle/>
          <a:p>
            <a:pPr marL="12700">
              <a:lnSpc>
                <a:spcPct val="100000"/>
              </a:lnSpc>
              <a:spcBef>
                <a:spcPts val="100"/>
              </a:spcBef>
            </a:pPr>
            <a:r>
              <a:rPr sz="1400" b="1" spc="5" dirty="0">
                <a:solidFill>
                  <a:schemeClr val="bg1"/>
                </a:solidFill>
                <a:latin typeface="Times New Roman" panose="02020603050405020304" pitchFamily="18" charset="0"/>
                <a:cs typeface="Times New Roman" panose="02020603050405020304" pitchFamily="18" charset="0"/>
              </a:rPr>
              <a:t>БОРЛУУЛАЛТ</a:t>
            </a:r>
            <a:endParaRPr sz="1400" b="1" dirty="0">
              <a:solidFill>
                <a:schemeClr val="bg1"/>
              </a:solidFill>
              <a:latin typeface="Times New Roman" panose="02020603050405020304" pitchFamily="18" charset="0"/>
              <a:cs typeface="Times New Roman" panose="02020603050405020304" pitchFamily="18" charset="0"/>
            </a:endParaRPr>
          </a:p>
        </p:txBody>
      </p:sp>
      <p:sp>
        <p:nvSpPr>
          <p:cNvPr id="18" name="object 344">
            <a:extLst>
              <a:ext uri="{FF2B5EF4-FFF2-40B4-BE49-F238E27FC236}">
                <a16:creationId xmlns:a16="http://schemas.microsoft.com/office/drawing/2014/main" id="{DE1B9377-EE67-6162-664C-C1A2212919CE}"/>
              </a:ext>
            </a:extLst>
          </p:cNvPr>
          <p:cNvSpPr txBox="1"/>
          <p:nvPr/>
        </p:nvSpPr>
        <p:spPr>
          <a:xfrm>
            <a:off x="8386837" y="209208"/>
            <a:ext cx="1515034" cy="228268"/>
          </a:xfrm>
          <a:prstGeom prst="rect">
            <a:avLst/>
          </a:prstGeom>
          <a:solidFill>
            <a:srgbClr val="095763"/>
          </a:solidFill>
        </p:spPr>
        <p:txBody>
          <a:bodyPr vert="horz" wrap="square" lIns="0" tIns="12700" rIns="0" bIns="0" rtlCol="0">
            <a:spAutoFit/>
          </a:bodyPr>
          <a:lstStyle/>
          <a:p>
            <a:pPr marL="12700">
              <a:lnSpc>
                <a:spcPct val="100000"/>
              </a:lnSpc>
              <a:spcBef>
                <a:spcPts val="100"/>
              </a:spcBef>
            </a:pPr>
            <a:r>
              <a:rPr sz="1400" b="1" spc="-35" dirty="0">
                <a:solidFill>
                  <a:schemeClr val="bg1"/>
                </a:solidFill>
                <a:latin typeface="Times New Roman" panose="02020603050405020304" pitchFamily="18" charset="0"/>
                <a:cs typeface="Times New Roman" panose="02020603050405020304" pitchFamily="18" charset="0"/>
              </a:rPr>
              <a:t>ЦЭВЭР</a:t>
            </a:r>
            <a:r>
              <a:rPr sz="1400" b="1" spc="-65" dirty="0">
                <a:solidFill>
                  <a:schemeClr val="bg1"/>
                </a:solidFill>
                <a:latin typeface="Times New Roman" panose="02020603050405020304" pitchFamily="18" charset="0"/>
                <a:cs typeface="Times New Roman" panose="02020603050405020304" pitchFamily="18" charset="0"/>
              </a:rPr>
              <a:t> </a:t>
            </a:r>
            <a:r>
              <a:rPr sz="1400" b="1" spc="20" dirty="0">
                <a:solidFill>
                  <a:schemeClr val="bg1"/>
                </a:solidFill>
                <a:latin typeface="Times New Roman" panose="02020603050405020304" pitchFamily="18" charset="0"/>
                <a:cs typeface="Times New Roman" panose="02020603050405020304" pitchFamily="18" charset="0"/>
              </a:rPr>
              <a:t>АШИГ</a:t>
            </a:r>
          </a:p>
        </p:txBody>
      </p:sp>
      <p:sp>
        <p:nvSpPr>
          <p:cNvPr id="34" name="object 344">
            <a:extLst>
              <a:ext uri="{FF2B5EF4-FFF2-40B4-BE49-F238E27FC236}">
                <a16:creationId xmlns:a16="http://schemas.microsoft.com/office/drawing/2014/main" id="{81A4F59D-E61A-E862-5BD1-347B3F605246}"/>
              </a:ext>
            </a:extLst>
          </p:cNvPr>
          <p:cNvSpPr txBox="1"/>
          <p:nvPr/>
        </p:nvSpPr>
        <p:spPr>
          <a:xfrm>
            <a:off x="8310327" y="4651379"/>
            <a:ext cx="3995973" cy="228268"/>
          </a:xfrm>
          <a:prstGeom prst="rect">
            <a:avLst/>
          </a:prstGeom>
          <a:solidFill>
            <a:srgbClr val="095763"/>
          </a:solidFill>
        </p:spPr>
        <p:txBody>
          <a:bodyPr vert="horz" wrap="square" lIns="0" tIns="12700" rIns="0" bIns="0" rtlCol="0">
            <a:spAutoFit/>
          </a:bodyPr>
          <a:lstStyle/>
          <a:p>
            <a:pPr marL="12700">
              <a:lnSpc>
                <a:spcPct val="100000"/>
              </a:lnSpc>
              <a:spcBef>
                <a:spcPts val="100"/>
              </a:spcBef>
            </a:pPr>
            <a:r>
              <a:rPr lang="mn-MN" sz="1400" b="1" spc="-55" dirty="0">
                <a:solidFill>
                  <a:schemeClr val="bg1"/>
                </a:solidFill>
                <a:latin typeface="Times New Roman" panose="02020603050405020304" pitchFamily="18" charset="0"/>
                <a:cs typeface="Times New Roman" panose="02020603050405020304" pitchFamily="18" charset="0"/>
              </a:rPr>
              <a:t>ТӨСӨВТ </a:t>
            </a:r>
            <a:r>
              <a:rPr lang="mn-MN" sz="1400" b="1" dirty="0">
                <a:solidFill>
                  <a:schemeClr val="bg1"/>
                </a:solidFill>
                <a:latin typeface="Times New Roman" panose="02020603050405020304" pitchFamily="18" charset="0"/>
                <a:cs typeface="Times New Roman" panose="02020603050405020304" pitchFamily="18" charset="0"/>
              </a:rPr>
              <a:t>ТӨВЛӨРҮҮЛСЭН </a:t>
            </a:r>
            <a:r>
              <a:rPr lang="mn-MN" sz="1400" b="1" spc="-40" dirty="0">
                <a:solidFill>
                  <a:schemeClr val="bg1"/>
                </a:solidFill>
                <a:latin typeface="Times New Roman" panose="02020603050405020304" pitchFamily="18" charset="0"/>
                <a:cs typeface="Times New Roman" panose="02020603050405020304" pitchFamily="18" charset="0"/>
              </a:rPr>
              <a:t>ТАТВАР</a:t>
            </a:r>
            <a:r>
              <a:rPr lang="mn-MN" sz="1400" b="1" spc="-60" dirty="0">
                <a:solidFill>
                  <a:schemeClr val="bg1"/>
                </a:solidFill>
                <a:latin typeface="Times New Roman" panose="02020603050405020304" pitchFamily="18" charset="0"/>
                <a:cs typeface="Times New Roman" panose="02020603050405020304" pitchFamily="18" charset="0"/>
              </a:rPr>
              <a:t> </a:t>
            </a:r>
            <a:r>
              <a:rPr lang="mn-MN" sz="1400" b="1" spc="-20" dirty="0">
                <a:solidFill>
                  <a:schemeClr val="bg1"/>
                </a:solidFill>
                <a:latin typeface="Times New Roman" panose="02020603050405020304" pitchFamily="18" charset="0"/>
                <a:cs typeface="Times New Roman" panose="02020603050405020304" pitchFamily="18" charset="0"/>
              </a:rPr>
              <a:t>ХУРААМЖ</a:t>
            </a:r>
            <a:endParaRPr lang="mn-MN" sz="14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25" name="Chart 24">
            <a:extLst>
              <a:ext uri="{FF2B5EF4-FFF2-40B4-BE49-F238E27FC236}">
                <a16:creationId xmlns:a16="http://schemas.microsoft.com/office/drawing/2014/main" id="{6AB5F274-C3E2-D49F-056C-B1E7C06B795C}"/>
              </a:ext>
            </a:extLst>
          </p:cNvPr>
          <p:cNvGraphicFramePr/>
          <p:nvPr/>
        </p:nvGraphicFramePr>
        <p:xfrm>
          <a:off x="406518" y="1052746"/>
          <a:ext cx="6820217" cy="33033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7" name="Chart 26">
            <a:extLst>
              <a:ext uri="{FF2B5EF4-FFF2-40B4-BE49-F238E27FC236}">
                <a16:creationId xmlns:a16="http://schemas.microsoft.com/office/drawing/2014/main" id="{B0271374-C730-4D19-FCEC-C65D330AE143}"/>
              </a:ext>
            </a:extLst>
          </p:cNvPr>
          <p:cNvGraphicFramePr/>
          <p:nvPr/>
        </p:nvGraphicFramePr>
        <p:xfrm>
          <a:off x="8329488" y="960735"/>
          <a:ext cx="5900973" cy="314784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8" name="Chart 27">
            <a:extLst>
              <a:ext uri="{FF2B5EF4-FFF2-40B4-BE49-F238E27FC236}">
                <a16:creationId xmlns:a16="http://schemas.microsoft.com/office/drawing/2014/main" id="{4C205CFA-6F77-15E9-C0AB-F08B3F86151F}"/>
              </a:ext>
            </a:extLst>
          </p:cNvPr>
          <p:cNvGraphicFramePr/>
          <p:nvPr>
            <p:extLst>
              <p:ext uri="{D42A27DB-BD31-4B8C-83A1-F6EECF244321}">
                <p14:modId xmlns:p14="http://schemas.microsoft.com/office/powerpoint/2010/main" val="2758541268"/>
              </p:ext>
            </p:extLst>
          </p:nvPr>
        </p:nvGraphicFramePr>
        <p:xfrm>
          <a:off x="8261438" y="5339079"/>
          <a:ext cx="5704384" cy="4122215"/>
        </p:xfrm>
        <a:graphic>
          <a:graphicData uri="http://schemas.openxmlformats.org/drawingml/2006/chart">
            <c:chart xmlns:c="http://schemas.openxmlformats.org/drawingml/2006/chart" xmlns:r="http://schemas.openxmlformats.org/officeDocument/2006/relationships" r:id="rId6"/>
          </a:graphicData>
        </a:graphic>
      </p:graphicFrame>
      <p:sp>
        <p:nvSpPr>
          <p:cNvPr id="33" name="object 145">
            <a:extLst>
              <a:ext uri="{FF2B5EF4-FFF2-40B4-BE49-F238E27FC236}">
                <a16:creationId xmlns:a16="http://schemas.microsoft.com/office/drawing/2014/main" id="{6499C455-3BC1-3039-5009-19B1EF32117D}"/>
              </a:ext>
            </a:extLst>
          </p:cNvPr>
          <p:cNvSpPr/>
          <p:nvPr/>
        </p:nvSpPr>
        <p:spPr>
          <a:xfrm>
            <a:off x="7000073" y="4561455"/>
            <a:ext cx="0" cy="7620"/>
          </a:xfrm>
          <a:custGeom>
            <a:avLst/>
            <a:gdLst/>
            <a:ahLst/>
            <a:cxnLst/>
            <a:rect l="l" t="t" r="r" b="b"/>
            <a:pathLst>
              <a:path h="7620">
                <a:moveTo>
                  <a:pt x="-3175" y="3708"/>
                </a:moveTo>
                <a:lnTo>
                  <a:pt x="3175" y="3708"/>
                </a:lnTo>
              </a:path>
            </a:pathLst>
          </a:custGeom>
          <a:ln w="7416">
            <a:solidFill>
              <a:srgbClr val="78655B"/>
            </a:solidFill>
            <a:prstDash val="dot"/>
          </a:ln>
        </p:spPr>
        <p:txBody>
          <a:bodyPr wrap="square" lIns="0" tIns="0" rIns="0" bIns="0" rtlCol="0"/>
          <a:lstStyle/>
          <a:p>
            <a:endParaRPr/>
          </a:p>
        </p:txBody>
      </p:sp>
      <p:sp>
        <p:nvSpPr>
          <p:cNvPr id="35" name="object 146">
            <a:extLst>
              <a:ext uri="{FF2B5EF4-FFF2-40B4-BE49-F238E27FC236}">
                <a16:creationId xmlns:a16="http://schemas.microsoft.com/office/drawing/2014/main" id="{87E00B65-2BEA-FA3E-7917-5F2A63F72757}"/>
              </a:ext>
            </a:extLst>
          </p:cNvPr>
          <p:cNvSpPr/>
          <p:nvPr/>
        </p:nvSpPr>
        <p:spPr>
          <a:xfrm>
            <a:off x="7000073" y="4546634"/>
            <a:ext cx="0" cy="0"/>
          </a:xfrm>
          <a:custGeom>
            <a:avLst/>
            <a:gdLst/>
            <a:ahLst/>
            <a:cxnLst/>
            <a:rect l="l" t="t" r="r" b="b"/>
            <a:pathLst>
              <a:path>
                <a:moveTo>
                  <a:pt x="0" y="0"/>
                </a:moveTo>
                <a:lnTo>
                  <a:pt x="0" y="0"/>
                </a:lnTo>
              </a:path>
            </a:pathLst>
          </a:custGeom>
          <a:ln w="6350">
            <a:solidFill>
              <a:srgbClr val="78655B"/>
            </a:solidFill>
          </a:ln>
        </p:spPr>
        <p:txBody>
          <a:bodyPr wrap="square" lIns="0" tIns="0" rIns="0" bIns="0" rtlCol="0"/>
          <a:lstStyle/>
          <a:p>
            <a:endParaRPr/>
          </a:p>
        </p:txBody>
      </p:sp>
      <p:sp>
        <p:nvSpPr>
          <p:cNvPr id="36" name="object 147">
            <a:extLst>
              <a:ext uri="{FF2B5EF4-FFF2-40B4-BE49-F238E27FC236}">
                <a16:creationId xmlns:a16="http://schemas.microsoft.com/office/drawing/2014/main" id="{D2101EFE-8F0F-02AA-E0A4-F86D8BCB8218}"/>
              </a:ext>
            </a:extLst>
          </p:cNvPr>
          <p:cNvSpPr/>
          <p:nvPr/>
        </p:nvSpPr>
        <p:spPr>
          <a:xfrm>
            <a:off x="7000073" y="4576276"/>
            <a:ext cx="0" cy="0"/>
          </a:xfrm>
          <a:custGeom>
            <a:avLst/>
            <a:gdLst/>
            <a:ahLst/>
            <a:cxnLst/>
            <a:rect l="l" t="t" r="r" b="b"/>
            <a:pathLst>
              <a:path>
                <a:moveTo>
                  <a:pt x="0" y="0"/>
                </a:moveTo>
                <a:lnTo>
                  <a:pt x="0" y="0"/>
                </a:lnTo>
              </a:path>
            </a:pathLst>
          </a:custGeom>
          <a:ln w="6350">
            <a:solidFill>
              <a:srgbClr val="78655B"/>
            </a:solidFill>
          </a:ln>
        </p:spPr>
        <p:txBody>
          <a:bodyPr wrap="square" lIns="0" tIns="0" rIns="0" bIns="0" rtlCol="0"/>
          <a:lstStyle/>
          <a:p>
            <a:endParaRPr/>
          </a:p>
        </p:txBody>
      </p:sp>
      <p:sp>
        <p:nvSpPr>
          <p:cNvPr id="41" name="object 152">
            <a:extLst>
              <a:ext uri="{FF2B5EF4-FFF2-40B4-BE49-F238E27FC236}">
                <a16:creationId xmlns:a16="http://schemas.microsoft.com/office/drawing/2014/main" id="{DB6A71B5-EB03-B311-DFD6-892AA17CEC8A}"/>
              </a:ext>
            </a:extLst>
          </p:cNvPr>
          <p:cNvSpPr/>
          <p:nvPr/>
        </p:nvSpPr>
        <p:spPr>
          <a:xfrm>
            <a:off x="7613877" y="5663218"/>
            <a:ext cx="21590" cy="26670"/>
          </a:xfrm>
          <a:custGeom>
            <a:avLst/>
            <a:gdLst/>
            <a:ahLst/>
            <a:cxnLst/>
            <a:rect l="l" t="t" r="r" b="b"/>
            <a:pathLst>
              <a:path w="21590" h="26670">
                <a:moveTo>
                  <a:pt x="0" y="26149"/>
                </a:moveTo>
                <a:lnTo>
                  <a:pt x="6774" y="22890"/>
                </a:lnTo>
                <a:lnTo>
                  <a:pt x="13203" y="17737"/>
                </a:lnTo>
                <a:lnTo>
                  <a:pt x="18414" y="10252"/>
                </a:lnTo>
                <a:lnTo>
                  <a:pt x="21539" y="0"/>
                </a:lnTo>
              </a:path>
            </a:pathLst>
          </a:custGeom>
          <a:ln w="6350">
            <a:solidFill>
              <a:srgbClr val="78655B"/>
            </a:solidFill>
            <a:prstDash val="dot"/>
          </a:ln>
        </p:spPr>
        <p:txBody>
          <a:bodyPr wrap="square" lIns="0" tIns="0" rIns="0" bIns="0" rtlCol="0"/>
          <a:lstStyle/>
          <a:p>
            <a:endParaRPr/>
          </a:p>
        </p:txBody>
      </p:sp>
      <p:sp>
        <p:nvSpPr>
          <p:cNvPr id="43" name="object 154">
            <a:extLst>
              <a:ext uri="{FF2B5EF4-FFF2-40B4-BE49-F238E27FC236}">
                <a16:creationId xmlns:a16="http://schemas.microsoft.com/office/drawing/2014/main" id="{B7F6457D-9EC9-B3E2-2D30-EB2491DF6917}"/>
              </a:ext>
            </a:extLst>
          </p:cNvPr>
          <p:cNvSpPr/>
          <p:nvPr/>
        </p:nvSpPr>
        <p:spPr>
          <a:xfrm>
            <a:off x="7607031" y="4813372"/>
            <a:ext cx="26670" cy="21590"/>
          </a:xfrm>
          <a:custGeom>
            <a:avLst/>
            <a:gdLst/>
            <a:ahLst/>
            <a:cxnLst/>
            <a:rect l="l" t="t" r="r" b="b"/>
            <a:pathLst>
              <a:path w="26670" h="21589">
                <a:moveTo>
                  <a:pt x="26136" y="21539"/>
                </a:moveTo>
                <a:lnTo>
                  <a:pt x="22877" y="14764"/>
                </a:lnTo>
                <a:lnTo>
                  <a:pt x="17726" y="8335"/>
                </a:lnTo>
                <a:lnTo>
                  <a:pt x="10245" y="3124"/>
                </a:lnTo>
                <a:lnTo>
                  <a:pt x="0" y="0"/>
                </a:lnTo>
              </a:path>
            </a:pathLst>
          </a:custGeom>
          <a:ln w="6350">
            <a:solidFill>
              <a:srgbClr val="78655B"/>
            </a:solidFill>
            <a:prstDash val="dot"/>
          </a:ln>
        </p:spPr>
        <p:txBody>
          <a:bodyPr wrap="square" lIns="0" tIns="0" rIns="0" bIns="0" rtlCol="0"/>
          <a:lstStyle/>
          <a:p>
            <a:endParaRPr/>
          </a:p>
        </p:txBody>
      </p:sp>
      <p:sp>
        <p:nvSpPr>
          <p:cNvPr id="48" name="object 159">
            <a:extLst>
              <a:ext uri="{FF2B5EF4-FFF2-40B4-BE49-F238E27FC236}">
                <a16:creationId xmlns:a16="http://schemas.microsoft.com/office/drawing/2014/main" id="{4BB670F5-C852-F093-185F-6EDFCFEDE2CF}"/>
              </a:ext>
            </a:extLst>
          </p:cNvPr>
          <p:cNvSpPr/>
          <p:nvPr/>
        </p:nvSpPr>
        <p:spPr>
          <a:xfrm>
            <a:off x="7599919" y="5692111"/>
            <a:ext cx="0" cy="0"/>
          </a:xfrm>
          <a:custGeom>
            <a:avLst/>
            <a:gdLst/>
            <a:ahLst/>
            <a:cxnLst/>
            <a:rect l="l" t="t" r="r" b="b"/>
            <a:pathLst>
              <a:path>
                <a:moveTo>
                  <a:pt x="0" y="0"/>
                </a:moveTo>
                <a:lnTo>
                  <a:pt x="0" y="0"/>
                </a:lnTo>
              </a:path>
            </a:pathLst>
          </a:custGeom>
          <a:ln w="6350">
            <a:solidFill>
              <a:srgbClr val="78655B"/>
            </a:solidFill>
          </a:ln>
        </p:spPr>
        <p:txBody>
          <a:bodyPr wrap="square" lIns="0" tIns="0" rIns="0" bIns="0" rtlCol="0"/>
          <a:lstStyle/>
          <a:p>
            <a:endParaRPr/>
          </a:p>
        </p:txBody>
      </p:sp>
      <p:sp>
        <p:nvSpPr>
          <p:cNvPr id="49" name="object 160">
            <a:extLst>
              <a:ext uri="{FF2B5EF4-FFF2-40B4-BE49-F238E27FC236}">
                <a16:creationId xmlns:a16="http://schemas.microsoft.com/office/drawing/2014/main" id="{9DF13D74-5A3C-6587-F967-50E4CC8C077B}"/>
              </a:ext>
            </a:extLst>
          </p:cNvPr>
          <p:cNvSpPr/>
          <p:nvPr/>
        </p:nvSpPr>
        <p:spPr>
          <a:xfrm>
            <a:off x="7635911" y="5656119"/>
            <a:ext cx="0" cy="0"/>
          </a:xfrm>
          <a:custGeom>
            <a:avLst/>
            <a:gdLst/>
            <a:ahLst/>
            <a:cxnLst/>
            <a:rect l="l" t="t" r="r" b="b"/>
            <a:pathLst>
              <a:path>
                <a:moveTo>
                  <a:pt x="0" y="0"/>
                </a:moveTo>
                <a:lnTo>
                  <a:pt x="0" y="0"/>
                </a:lnTo>
              </a:path>
            </a:pathLst>
          </a:custGeom>
          <a:ln w="6350">
            <a:solidFill>
              <a:srgbClr val="78655B"/>
            </a:solidFill>
          </a:ln>
        </p:spPr>
        <p:txBody>
          <a:bodyPr wrap="square" lIns="0" tIns="0" rIns="0" bIns="0" rtlCol="0"/>
          <a:lstStyle/>
          <a:p>
            <a:endParaRPr/>
          </a:p>
        </p:txBody>
      </p:sp>
      <p:sp>
        <p:nvSpPr>
          <p:cNvPr id="50" name="object 161">
            <a:extLst>
              <a:ext uri="{FF2B5EF4-FFF2-40B4-BE49-F238E27FC236}">
                <a16:creationId xmlns:a16="http://schemas.microsoft.com/office/drawing/2014/main" id="{16A009BF-B7A4-8DB6-6C55-DF56235B2AB2}"/>
              </a:ext>
            </a:extLst>
          </p:cNvPr>
          <p:cNvSpPr/>
          <p:nvPr/>
        </p:nvSpPr>
        <p:spPr>
          <a:xfrm>
            <a:off x="7635911" y="4848869"/>
            <a:ext cx="0" cy="0"/>
          </a:xfrm>
          <a:custGeom>
            <a:avLst/>
            <a:gdLst/>
            <a:ahLst/>
            <a:cxnLst/>
            <a:rect l="l" t="t" r="r" b="b"/>
            <a:pathLst>
              <a:path>
                <a:moveTo>
                  <a:pt x="0" y="0"/>
                </a:moveTo>
                <a:lnTo>
                  <a:pt x="0" y="0"/>
                </a:lnTo>
              </a:path>
            </a:pathLst>
          </a:custGeom>
          <a:ln w="6350">
            <a:solidFill>
              <a:srgbClr val="78655B"/>
            </a:solidFill>
          </a:ln>
        </p:spPr>
        <p:txBody>
          <a:bodyPr wrap="square" lIns="0" tIns="0" rIns="0" bIns="0" rtlCol="0"/>
          <a:lstStyle/>
          <a:p>
            <a:endParaRPr/>
          </a:p>
        </p:txBody>
      </p:sp>
      <p:sp>
        <p:nvSpPr>
          <p:cNvPr id="51" name="object 162">
            <a:extLst>
              <a:ext uri="{FF2B5EF4-FFF2-40B4-BE49-F238E27FC236}">
                <a16:creationId xmlns:a16="http://schemas.microsoft.com/office/drawing/2014/main" id="{77B173E9-97B1-AA16-AAC4-387DBC06D5C2}"/>
              </a:ext>
            </a:extLst>
          </p:cNvPr>
          <p:cNvSpPr/>
          <p:nvPr/>
        </p:nvSpPr>
        <p:spPr>
          <a:xfrm>
            <a:off x="7599919" y="4812864"/>
            <a:ext cx="0" cy="0"/>
          </a:xfrm>
          <a:custGeom>
            <a:avLst/>
            <a:gdLst/>
            <a:ahLst/>
            <a:cxnLst/>
            <a:rect l="l" t="t" r="r" b="b"/>
            <a:pathLst>
              <a:path>
                <a:moveTo>
                  <a:pt x="0" y="0"/>
                </a:moveTo>
                <a:lnTo>
                  <a:pt x="0" y="0"/>
                </a:lnTo>
              </a:path>
            </a:pathLst>
          </a:custGeom>
          <a:ln w="6350">
            <a:solidFill>
              <a:srgbClr val="78655B"/>
            </a:solidFill>
          </a:ln>
        </p:spPr>
        <p:txBody>
          <a:bodyPr wrap="square" lIns="0" tIns="0" rIns="0" bIns="0" rtlCol="0"/>
          <a:lstStyle/>
          <a:p>
            <a:endParaRPr/>
          </a:p>
        </p:txBody>
      </p:sp>
      <p:sp>
        <p:nvSpPr>
          <p:cNvPr id="54" name="object 165">
            <a:extLst>
              <a:ext uri="{FF2B5EF4-FFF2-40B4-BE49-F238E27FC236}">
                <a16:creationId xmlns:a16="http://schemas.microsoft.com/office/drawing/2014/main" id="{30D5F856-56AE-4834-0EBD-365F9CB082C3}"/>
              </a:ext>
            </a:extLst>
          </p:cNvPr>
          <p:cNvSpPr/>
          <p:nvPr/>
        </p:nvSpPr>
        <p:spPr>
          <a:xfrm>
            <a:off x="7116709" y="4579451"/>
            <a:ext cx="0" cy="0"/>
          </a:xfrm>
          <a:custGeom>
            <a:avLst/>
            <a:gdLst/>
            <a:ahLst/>
            <a:cxnLst/>
            <a:rect l="l" t="t" r="r" b="b"/>
            <a:pathLst>
              <a:path>
                <a:moveTo>
                  <a:pt x="0" y="0"/>
                </a:moveTo>
                <a:lnTo>
                  <a:pt x="0" y="0"/>
                </a:lnTo>
              </a:path>
            </a:pathLst>
          </a:custGeom>
          <a:ln w="6350">
            <a:solidFill>
              <a:srgbClr val="78655B"/>
            </a:solidFill>
          </a:ln>
        </p:spPr>
        <p:txBody>
          <a:bodyPr wrap="square" lIns="0" tIns="0" rIns="0" bIns="0" rtlCol="0"/>
          <a:lstStyle/>
          <a:p>
            <a:endParaRPr/>
          </a:p>
        </p:txBody>
      </p:sp>
      <p:sp>
        <p:nvSpPr>
          <p:cNvPr id="55" name="object 166">
            <a:extLst>
              <a:ext uri="{FF2B5EF4-FFF2-40B4-BE49-F238E27FC236}">
                <a16:creationId xmlns:a16="http://schemas.microsoft.com/office/drawing/2014/main" id="{7707EBE3-EA98-F208-6E6F-661968F2187D}"/>
              </a:ext>
            </a:extLst>
          </p:cNvPr>
          <p:cNvSpPr/>
          <p:nvPr/>
        </p:nvSpPr>
        <p:spPr>
          <a:xfrm>
            <a:off x="7012900" y="4579451"/>
            <a:ext cx="0" cy="0"/>
          </a:xfrm>
          <a:custGeom>
            <a:avLst/>
            <a:gdLst/>
            <a:ahLst/>
            <a:cxnLst/>
            <a:rect l="l" t="t" r="r" b="b"/>
            <a:pathLst>
              <a:path>
                <a:moveTo>
                  <a:pt x="0" y="0"/>
                </a:moveTo>
                <a:lnTo>
                  <a:pt x="0" y="0"/>
                </a:lnTo>
              </a:path>
            </a:pathLst>
          </a:custGeom>
          <a:ln w="6350">
            <a:solidFill>
              <a:srgbClr val="78655B"/>
            </a:solidFill>
          </a:ln>
        </p:spPr>
        <p:txBody>
          <a:bodyPr wrap="square" lIns="0" tIns="0" rIns="0" bIns="0" rtlCol="0"/>
          <a:lstStyle/>
          <a:p>
            <a:endParaRPr/>
          </a:p>
        </p:txBody>
      </p:sp>
      <p:sp>
        <p:nvSpPr>
          <p:cNvPr id="57" name="object 168">
            <a:extLst>
              <a:ext uri="{FF2B5EF4-FFF2-40B4-BE49-F238E27FC236}">
                <a16:creationId xmlns:a16="http://schemas.microsoft.com/office/drawing/2014/main" id="{B9662D05-547F-B98F-1A02-265AD9D775FA}"/>
              </a:ext>
            </a:extLst>
          </p:cNvPr>
          <p:cNvSpPr/>
          <p:nvPr/>
        </p:nvSpPr>
        <p:spPr>
          <a:xfrm>
            <a:off x="7132356" y="4582626"/>
            <a:ext cx="0" cy="0"/>
          </a:xfrm>
          <a:custGeom>
            <a:avLst/>
            <a:gdLst/>
            <a:ahLst/>
            <a:cxnLst/>
            <a:rect l="l" t="t" r="r" b="b"/>
            <a:pathLst>
              <a:path>
                <a:moveTo>
                  <a:pt x="0" y="0"/>
                </a:moveTo>
                <a:lnTo>
                  <a:pt x="0" y="0"/>
                </a:lnTo>
              </a:path>
            </a:pathLst>
          </a:custGeom>
          <a:ln w="6350">
            <a:solidFill>
              <a:srgbClr val="78655B"/>
            </a:solidFill>
          </a:ln>
        </p:spPr>
        <p:txBody>
          <a:bodyPr wrap="square" lIns="0" tIns="0" rIns="0" bIns="0" rtlCol="0"/>
          <a:lstStyle/>
          <a:p>
            <a:endParaRPr/>
          </a:p>
        </p:txBody>
      </p:sp>
      <p:sp>
        <p:nvSpPr>
          <p:cNvPr id="58" name="object 169">
            <a:extLst>
              <a:ext uri="{FF2B5EF4-FFF2-40B4-BE49-F238E27FC236}">
                <a16:creationId xmlns:a16="http://schemas.microsoft.com/office/drawing/2014/main" id="{DC4F0478-2BA5-4934-C2BA-F7356870FF73}"/>
              </a:ext>
            </a:extLst>
          </p:cNvPr>
          <p:cNvSpPr/>
          <p:nvPr/>
        </p:nvSpPr>
        <p:spPr>
          <a:xfrm>
            <a:off x="7132356" y="4797510"/>
            <a:ext cx="0" cy="0"/>
          </a:xfrm>
          <a:custGeom>
            <a:avLst/>
            <a:gdLst/>
            <a:ahLst/>
            <a:cxnLst/>
            <a:rect l="l" t="t" r="r" b="b"/>
            <a:pathLst>
              <a:path>
                <a:moveTo>
                  <a:pt x="0" y="0"/>
                </a:moveTo>
                <a:lnTo>
                  <a:pt x="0" y="0"/>
                </a:lnTo>
              </a:path>
            </a:pathLst>
          </a:custGeom>
          <a:ln w="6350">
            <a:solidFill>
              <a:srgbClr val="78655B"/>
            </a:solidFill>
          </a:ln>
        </p:spPr>
        <p:txBody>
          <a:bodyPr wrap="square" lIns="0" tIns="0" rIns="0" bIns="0" rtlCol="0"/>
          <a:lstStyle/>
          <a:p>
            <a:endParaRPr/>
          </a:p>
        </p:txBody>
      </p:sp>
      <p:graphicFrame>
        <p:nvGraphicFramePr>
          <p:cNvPr id="32" name="Chart Placeholder 2">
            <a:extLst>
              <a:ext uri="{FF2B5EF4-FFF2-40B4-BE49-F238E27FC236}">
                <a16:creationId xmlns:a16="http://schemas.microsoft.com/office/drawing/2014/main" id="{0C8B40E8-41F8-CEFC-1665-FE0D6E5B4ED9}"/>
              </a:ext>
            </a:extLst>
          </p:cNvPr>
          <p:cNvGraphicFramePr>
            <a:graphicFrameLocks/>
          </p:cNvGraphicFramePr>
          <p:nvPr>
            <p:extLst>
              <p:ext uri="{D42A27DB-BD31-4B8C-83A1-F6EECF244321}">
                <p14:modId xmlns:p14="http://schemas.microsoft.com/office/powerpoint/2010/main" val="2910664408"/>
              </p:ext>
            </p:extLst>
          </p:nvPr>
        </p:nvGraphicFramePr>
        <p:xfrm>
          <a:off x="190501" y="4594225"/>
          <a:ext cx="7195872" cy="4631055"/>
        </p:xfrm>
        <a:graphic>
          <a:graphicData uri="http://schemas.openxmlformats.org/drawingml/2006/chart">
            <c:chart xmlns:c="http://schemas.openxmlformats.org/drawingml/2006/chart" xmlns:r="http://schemas.openxmlformats.org/officeDocument/2006/relationships" r:id="rId7"/>
          </a:graphicData>
        </a:graphic>
      </p:graphicFrame>
      <p:sp>
        <p:nvSpPr>
          <p:cNvPr id="39" name="object 72">
            <a:extLst>
              <a:ext uri="{FF2B5EF4-FFF2-40B4-BE49-F238E27FC236}">
                <a16:creationId xmlns:a16="http://schemas.microsoft.com/office/drawing/2014/main" id="{064FF3D0-5148-4152-4565-0E0F048CA42F}"/>
              </a:ext>
            </a:extLst>
          </p:cNvPr>
          <p:cNvSpPr txBox="1"/>
          <p:nvPr/>
        </p:nvSpPr>
        <p:spPr>
          <a:xfrm>
            <a:off x="6334233" y="622505"/>
            <a:ext cx="1219200" cy="197490"/>
          </a:xfrm>
          <a:prstGeom prst="rect">
            <a:avLst/>
          </a:prstGeom>
        </p:spPr>
        <p:txBody>
          <a:bodyPr vert="horz" wrap="square" lIns="0" tIns="12700" rIns="0" bIns="0" rtlCol="0">
            <a:spAutoFit/>
          </a:bodyPr>
          <a:lstStyle/>
          <a:p>
            <a:pPr marL="12700">
              <a:lnSpc>
                <a:spcPct val="100000"/>
              </a:lnSpc>
              <a:spcBef>
                <a:spcPts val="100"/>
              </a:spcBef>
            </a:pPr>
            <a:r>
              <a:rPr lang="en-US" sz="1200" b="1" i="1" spc="-55" dirty="0">
                <a:solidFill>
                  <a:srgbClr val="58595B"/>
                </a:solidFill>
                <a:latin typeface="Arial"/>
                <a:cs typeface="Arial"/>
              </a:rPr>
              <a:t>MNT ‘000 </a:t>
            </a:r>
            <a:r>
              <a:rPr sz="1200" b="1" i="1" spc="-80" dirty="0" err="1">
                <a:solidFill>
                  <a:srgbClr val="58595B"/>
                </a:solidFill>
                <a:latin typeface="Arial"/>
                <a:cs typeface="Arial"/>
              </a:rPr>
              <a:t>төгрөг</a:t>
            </a:r>
            <a:endParaRPr sz="1200" b="1" dirty="0">
              <a:latin typeface="Arial"/>
              <a:cs typeface="Arial"/>
            </a:endParaRPr>
          </a:p>
        </p:txBody>
      </p:sp>
      <p:sp>
        <p:nvSpPr>
          <p:cNvPr id="40" name="object 72">
            <a:extLst>
              <a:ext uri="{FF2B5EF4-FFF2-40B4-BE49-F238E27FC236}">
                <a16:creationId xmlns:a16="http://schemas.microsoft.com/office/drawing/2014/main" id="{63FDF005-04A6-6ADD-8DB8-3DC8EBDF5E57}"/>
              </a:ext>
            </a:extLst>
          </p:cNvPr>
          <p:cNvSpPr txBox="1"/>
          <p:nvPr/>
        </p:nvSpPr>
        <p:spPr>
          <a:xfrm>
            <a:off x="13164094" y="622505"/>
            <a:ext cx="1219200" cy="166712"/>
          </a:xfrm>
          <a:prstGeom prst="rect">
            <a:avLst/>
          </a:prstGeom>
        </p:spPr>
        <p:txBody>
          <a:bodyPr vert="horz" wrap="square" lIns="0" tIns="12700" rIns="0" bIns="0" rtlCol="0">
            <a:spAutoFit/>
          </a:bodyPr>
          <a:lstStyle/>
          <a:p>
            <a:pPr marL="12700">
              <a:lnSpc>
                <a:spcPct val="100000"/>
              </a:lnSpc>
              <a:spcBef>
                <a:spcPts val="100"/>
              </a:spcBef>
            </a:pPr>
            <a:r>
              <a:rPr lang="en-US" sz="1000" b="1" i="1" spc="-55" dirty="0">
                <a:solidFill>
                  <a:srgbClr val="58595B"/>
                </a:solidFill>
                <a:latin typeface="Arial"/>
                <a:cs typeface="Arial"/>
              </a:rPr>
              <a:t>MNT ‘000 </a:t>
            </a:r>
            <a:r>
              <a:rPr sz="1000" b="1" i="1" spc="-80" dirty="0" err="1">
                <a:solidFill>
                  <a:srgbClr val="58595B"/>
                </a:solidFill>
                <a:latin typeface="Arial"/>
                <a:cs typeface="Arial"/>
              </a:rPr>
              <a:t>төгрөг</a:t>
            </a:r>
            <a:endParaRPr sz="1000" b="1" dirty="0">
              <a:latin typeface="Arial"/>
              <a:cs typeface="Arial"/>
            </a:endParaRPr>
          </a:p>
        </p:txBody>
      </p:sp>
      <p:sp>
        <p:nvSpPr>
          <p:cNvPr id="42" name="object 72">
            <a:extLst>
              <a:ext uri="{FF2B5EF4-FFF2-40B4-BE49-F238E27FC236}">
                <a16:creationId xmlns:a16="http://schemas.microsoft.com/office/drawing/2014/main" id="{58CD44B0-42EE-23C7-AAB5-97AE1E5177FA}"/>
              </a:ext>
            </a:extLst>
          </p:cNvPr>
          <p:cNvSpPr txBox="1"/>
          <p:nvPr/>
        </p:nvSpPr>
        <p:spPr>
          <a:xfrm>
            <a:off x="12916711" y="4969299"/>
            <a:ext cx="1219200" cy="197490"/>
          </a:xfrm>
          <a:prstGeom prst="rect">
            <a:avLst/>
          </a:prstGeom>
        </p:spPr>
        <p:txBody>
          <a:bodyPr vert="horz" wrap="square" lIns="0" tIns="12700" rIns="0" bIns="0" rtlCol="0">
            <a:spAutoFit/>
          </a:bodyPr>
          <a:lstStyle/>
          <a:p>
            <a:pPr marL="12700">
              <a:lnSpc>
                <a:spcPct val="100000"/>
              </a:lnSpc>
              <a:spcBef>
                <a:spcPts val="100"/>
              </a:spcBef>
            </a:pPr>
            <a:r>
              <a:rPr lang="en-US" sz="1200" b="1" i="1" spc="-55" dirty="0">
                <a:solidFill>
                  <a:srgbClr val="58595B"/>
                </a:solidFill>
                <a:latin typeface="Arial"/>
                <a:cs typeface="Arial"/>
              </a:rPr>
              <a:t>MNT ‘000 </a:t>
            </a:r>
            <a:r>
              <a:rPr sz="1200" b="1" i="1" spc="-80" dirty="0" err="1">
                <a:solidFill>
                  <a:srgbClr val="58595B"/>
                </a:solidFill>
                <a:latin typeface="Arial"/>
                <a:cs typeface="Arial"/>
              </a:rPr>
              <a:t>төгрөг</a:t>
            </a:r>
            <a:endParaRPr sz="1200" b="1" dirty="0">
              <a:latin typeface="Arial"/>
              <a:cs typeface="Arial"/>
            </a:endParaRPr>
          </a:p>
        </p:txBody>
      </p:sp>
    </p:spTree>
    <p:extLst>
      <p:ext uri="{BB962C8B-B14F-4D97-AF65-F5344CB8AC3E}">
        <p14:creationId xmlns:p14="http://schemas.microsoft.com/office/powerpoint/2010/main" val="21424710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12969</TotalTime>
  <Words>2430</Words>
  <Application>Microsoft Office PowerPoint</Application>
  <PresentationFormat>Custom</PresentationFormat>
  <Paragraphs>696</Paragraphs>
  <Slides>28</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Arial</vt:lpstr>
      <vt:lpstr>Bebas Neue</vt:lpstr>
      <vt:lpstr>Bricolage Grotesque</vt:lpstr>
      <vt:lpstr>Bricolage Grotesque Bold</vt:lpstr>
      <vt:lpstr>Calibri</vt:lpstr>
      <vt:lpstr>Lato</vt:lpstr>
      <vt:lpstr>Segoe UI</vt:lpstr>
      <vt:lpstr>Segoe UI Light</vt:lpstr>
      <vt:lpstr>Times New Roman</vt:lpstr>
      <vt:lpstr>Wingdings</vt:lpstr>
      <vt:lpstr>Office Theme</vt:lpstr>
      <vt:lpstr>PowerPoint Presentation</vt:lpstr>
      <vt:lpstr>АГУУЛГА</vt:lpstr>
      <vt:lpstr>PowerPoint Presentation</vt:lpstr>
      <vt:lpstr>PowerPoint Presentation</vt:lpstr>
      <vt:lpstr>PowerPoint Presentation</vt:lpstr>
      <vt:lpstr>ҮЙЛ АЖИЛЛАГААНЫ ТУХАЙ</vt:lpstr>
      <vt:lpstr>PowerPoint Presentation</vt:lpstr>
      <vt:lpstr>PowerPoint Presentation</vt:lpstr>
      <vt:lpstr>PowerPoint Presentation</vt:lpstr>
      <vt:lpstr>PowerPoint Presentation</vt:lpstr>
      <vt:lpstr>PowerPoint Presentation</vt:lpstr>
      <vt:lpstr>ҮЙЛ АЖИЛЛАГААНДАА НЭВТРҮҮЛСЭН ШИНЭ  ТЕХНОЛОГИ БҮТЭЭГДЭХҮҮН ХӨГЖҮҮЛЭЛТ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САНХҮҮГИЙН ҮЙЛ АЖИЛЛАГАА</vt:lpstr>
      <vt:lpstr>САНХҮҮГИЙН БАЙДЛЫН ТАЙЛАН</vt:lpstr>
      <vt:lpstr>ОРЛОГО, ҮР ДҮНГИЙН ТАЙЛАН   </vt:lpstr>
      <vt:lpstr>КОМПАНИЙН ЗАСАГЛАЛ</vt:lpstr>
      <vt:lpstr>PowerPoint Presentation</vt:lpstr>
      <vt:lpstr>PowerPoint Presentation</vt:lpstr>
      <vt:lpstr>PowerPoint Presentation</vt:lpstr>
      <vt:lpstr>ХОЛБОО БАРИХ</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Odgerel Ayushjav</cp:lastModifiedBy>
  <cp:revision>972</cp:revision>
  <cp:lastPrinted>2020-01-20T05:30:29Z</cp:lastPrinted>
  <dcterms:created xsi:type="dcterms:W3CDTF">2019-10-21T08:58:00Z</dcterms:created>
  <dcterms:modified xsi:type="dcterms:W3CDTF">2025-08-06T09:33:11Z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Created" pid="2">
    <vt:filetime>2019-03-12T00:00:00Z</vt:filetime>
  </property>
  <property fmtid="{D5CDD505-2E9C-101B-9397-08002B2CF9AE}" name="Creator" pid="3">
    <vt:lpwstr>Adobe InDesign CC 2015 (Windows)</vt:lpwstr>
  </property>
  <property fmtid="{D5CDD505-2E9C-101B-9397-08002B2CF9AE}" name="LastSaved" pid="4">
    <vt:filetime>2019-10-21T00:00:00Z</vt:filetime>
  </property>
  <property fmtid="{D5CDD505-2E9C-101B-9397-08002B2CF9AE}" name="NXPowerLiteLastOptimized" pid="5">
    <vt:lpwstr>1150458</vt:lpwstr>
  </property>
  <property fmtid="{D5CDD505-2E9C-101B-9397-08002B2CF9AE}" name="NXPowerLiteSettings" pid="6">
    <vt:lpwstr>F7000400038000</vt:lpwstr>
  </property>
  <property fmtid="{D5CDD505-2E9C-101B-9397-08002B2CF9AE}" name="NXPowerLiteVersion" pid="7">
    <vt:lpwstr>S10.9.0</vt:lpwstr>
  </property>
</Properties>
</file>